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5" r:id="rId8"/>
    <p:sldId id="269" r:id="rId9"/>
    <p:sldId id="261" r:id="rId10"/>
    <p:sldId id="262" r:id="rId11"/>
    <p:sldId id="263" r:id="rId12"/>
    <p:sldId id="266" r:id="rId13"/>
    <p:sldId id="267" r:id="rId14"/>
    <p:sldId id="268" r:id="rId15"/>
    <p:sldId id="278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</p:sldIdLst>
  <p:sldSz cx="18288000" cy="10287000"/>
  <p:notesSz cx="6858000" cy="9144000"/>
  <p:embeddedFontLst>
    <p:embeddedFont>
      <p:font typeface="Raleway" charset="-52"/>
      <p:regular r:id="rId25"/>
    </p:embeddedFont>
    <p:embeddedFont>
      <p:font typeface="Raleway Bold" charset="-52"/>
      <p:regular r:id="rId26"/>
    </p:embeddedFont>
    <p:embeddedFont>
      <p:font typeface="Calibri" pitchFamily="34" charset="0"/>
      <p:regular r:id="rId27"/>
      <p:bold r:id="rId28"/>
      <p:italic r:id="rId29"/>
      <p:boldItalic r:id="rId30"/>
    </p:embeddedFont>
    <p:embeddedFont>
      <p:font typeface="Arimo" charset="0"/>
      <p:regular r:id="rId31"/>
    </p:embeddedFont>
    <p:embeddedFont>
      <p:font typeface="Arimo Bold" charset="0"/>
      <p:regular r:id="rId32"/>
    </p:embeddedFont>
    <p:embeddedFont>
      <p:font typeface="Open Sans Bold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 autoAdjust="0"/>
    <p:restoredTop sz="94622" autoAdjust="0"/>
  </p:normalViewPr>
  <p:slideViewPr>
    <p:cSldViewPr>
      <p:cViewPr varScale="1">
        <p:scale>
          <a:sx n="69" d="100"/>
          <a:sy n="69" d="100"/>
        </p:scale>
        <p:origin x="-744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8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hyperlink" Target="https://tildertemirtau.kz/?lang=ru" TargetMode="External"/><Relationship Id="rId7" Type="http://schemas.openxmlformats.org/officeDocument/2006/relationships/image" Target="../media/image84.jpeg"/><Relationship Id="rId2" Type="http://schemas.openxmlformats.org/officeDocument/2006/relationships/hyperlink" Target="https://docs.google.com/spreadsheets/d/1DUF2isFWsqVSYhbaACYtbgcLi_YjDqpE3GLQIVgkKQg/edit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jpeg"/><Relationship Id="rId4" Type="http://schemas.openxmlformats.org/officeDocument/2006/relationships/image" Target="../media/image81.png"/><Relationship Id="rId9" Type="http://schemas.openxmlformats.org/officeDocument/2006/relationships/image" Target="../media/image8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google.com/spreadsheets/d/1DUF2isFWsqVSYhbaACYtbgcLi_YjDqpE3GLQIVgkKQg/edit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53019" y="4147"/>
            <a:ext cx="13434981" cy="10076235"/>
          </a:xfrm>
          <a:custGeom>
            <a:avLst/>
            <a:gdLst/>
            <a:ahLst/>
            <a:cxnLst/>
            <a:rect l="l" t="t" r="r" b="b"/>
            <a:pathLst>
              <a:path w="13434981" h="10076235">
                <a:moveTo>
                  <a:pt x="0" y="0"/>
                </a:moveTo>
                <a:lnTo>
                  <a:pt x="13434981" y="0"/>
                </a:lnTo>
                <a:lnTo>
                  <a:pt x="13434981" y="10076236"/>
                </a:lnTo>
                <a:lnTo>
                  <a:pt x="0" y="100762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rot="3270925">
            <a:off x="-4200424" y="597438"/>
            <a:ext cx="18947486" cy="13960650"/>
          </a:xfrm>
          <a:prstGeom prst="rect">
            <a:avLst/>
          </a:prstGeom>
          <a:gradFill rotWithShape="1">
            <a:gsLst>
              <a:gs pos="0">
                <a:srgbClr val="CDFFD8">
                  <a:alpha val="100000"/>
                </a:srgbClr>
              </a:gs>
              <a:gs pos="100000">
                <a:srgbClr val="94B9FF">
                  <a:alpha val="100000"/>
                </a:srgbClr>
              </a:gs>
            </a:gsLst>
            <a:lin ang="0"/>
          </a:gradFill>
        </p:spPr>
      </p:sp>
      <p:grpSp>
        <p:nvGrpSpPr>
          <p:cNvPr id="4" name="Group 4"/>
          <p:cNvGrpSpPr/>
          <p:nvPr/>
        </p:nvGrpSpPr>
        <p:grpSpPr>
          <a:xfrm>
            <a:off x="12626174" y="0"/>
            <a:ext cx="5661826" cy="3806833"/>
            <a:chOff x="0" y="0"/>
            <a:chExt cx="1930400" cy="12979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30400" cy="1297940"/>
            </a:xfrm>
            <a:custGeom>
              <a:avLst/>
              <a:gdLst/>
              <a:ahLst/>
              <a:cxnLst/>
              <a:rect l="l" t="t" r="r" b="b"/>
              <a:pathLst>
                <a:path w="1930400" h="1297940">
                  <a:moveTo>
                    <a:pt x="0" y="0"/>
                  </a:moveTo>
                  <a:lnTo>
                    <a:pt x="965200" y="1297940"/>
                  </a:lnTo>
                  <a:lnTo>
                    <a:pt x="1930400" y="0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</p:spPr>
        </p:sp>
      </p:grpSp>
      <p:sp>
        <p:nvSpPr>
          <p:cNvPr id="6" name="Freeform 6"/>
          <p:cNvSpPr/>
          <p:nvPr/>
        </p:nvSpPr>
        <p:spPr>
          <a:xfrm>
            <a:off x="6236315" y="3338918"/>
            <a:ext cx="3071759" cy="1186467"/>
          </a:xfrm>
          <a:custGeom>
            <a:avLst/>
            <a:gdLst/>
            <a:ahLst/>
            <a:cxnLst/>
            <a:rect l="l" t="t" r="r" b="b"/>
            <a:pathLst>
              <a:path w="3071759" h="1186467">
                <a:moveTo>
                  <a:pt x="0" y="0"/>
                </a:moveTo>
                <a:lnTo>
                  <a:pt x="3071759" y="0"/>
                </a:lnTo>
                <a:lnTo>
                  <a:pt x="3071759" y="1186467"/>
                </a:lnTo>
                <a:lnTo>
                  <a:pt x="0" y="11864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166834" y="3338918"/>
            <a:ext cx="2292690" cy="1186467"/>
          </a:xfrm>
          <a:custGeom>
            <a:avLst/>
            <a:gdLst/>
            <a:ahLst/>
            <a:cxnLst/>
            <a:rect l="l" t="t" r="r" b="b"/>
            <a:pathLst>
              <a:path w="2292690" h="1186467">
                <a:moveTo>
                  <a:pt x="0" y="0"/>
                </a:moveTo>
                <a:lnTo>
                  <a:pt x="2292689" y="0"/>
                </a:lnTo>
                <a:lnTo>
                  <a:pt x="2292689" y="1186467"/>
                </a:lnTo>
                <a:lnTo>
                  <a:pt x="0" y="11864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522273" y="5075144"/>
            <a:ext cx="11791402" cy="5005238"/>
            <a:chOff x="0" y="0"/>
            <a:chExt cx="15721870" cy="6673651"/>
          </a:xfrm>
        </p:grpSpPr>
        <p:sp>
          <p:nvSpPr>
            <p:cNvPr id="9" name="TextBox 9"/>
            <p:cNvSpPr txBox="1"/>
            <p:nvPr/>
          </p:nvSpPr>
          <p:spPr>
            <a:xfrm>
              <a:off x="0" y="6159513"/>
              <a:ext cx="15721870" cy="5141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90"/>
                </a:lnSpc>
              </a:pPr>
              <a:r>
                <a:rPr lang="en-US" sz="2350" spc="47">
                  <a:solidFill>
                    <a:srgbClr val="242424"/>
                  </a:solidFill>
                  <a:latin typeface="Raleway"/>
                  <a:ea typeface="Raleway"/>
                  <a:cs typeface="Raleway"/>
                  <a:sym typeface="Raleway"/>
                </a:rPr>
                <a:t>Теміртау, 2024 ж.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60325"/>
              <a:ext cx="15721870" cy="54167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9"/>
                </a:lnSpc>
              </a:pPr>
              <a:r>
                <a:rPr lang="en-US" sz="3399" b="1" spc="50">
                  <a:solidFill>
                    <a:srgbClr val="242424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Мемлекеттік әлеуметтік тапсырыс шеңберіндегі </a:t>
              </a:r>
            </a:p>
            <a:p>
              <a:pPr algn="ctr">
                <a:lnSpc>
                  <a:spcPts val="4289"/>
                </a:lnSpc>
              </a:pPr>
              <a:r>
                <a:rPr lang="en-US" sz="3899" b="1" spc="58">
                  <a:solidFill>
                    <a:srgbClr val="242424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“ОҢАЙ ТІЛ” қыскармерзімді қазақ тілі курсы</a:t>
              </a:r>
            </a:p>
            <a:p>
              <a:pPr algn="ctr">
                <a:lnSpc>
                  <a:spcPts val="3739"/>
                </a:lnSpc>
              </a:pPr>
              <a:r>
                <a:rPr lang="en-US" sz="3399" b="1" spc="50">
                  <a:solidFill>
                    <a:srgbClr val="242424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 ЖОБАСЫ</a:t>
              </a:r>
            </a:p>
            <a:p>
              <a:pPr algn="l">
                <a:lnSpc>
                  <a:spcPts val="9900"/>
                </a:lnSpc>
              </a:pPr>
              <a:endParaRPr/>
            </a:p>
            <a:p>
              <a:pPr algn="l">
                <a:lnSpc>
                  <a:spcPts val="990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0" y="734695"/>
            <a:ext cx="10568132" cy="549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 b="1">
                <a:solidFill>
                  <a:srgbClr val="242424"/>
                </a:solidFill>
                <a:latin typeface="Raleway Bold"/>
                <a:ea typeface="Raleway Bold"/>
                <a:cs typeface="Raleway Bold"/>
                <a:sym typeface="Raleway Bold"/>
              </a:rPr>
              <a:t>“Теміртау қаласының мәдениет,тілдерді дамыту, спорт және дене шынықтыру бөлімі” ММ</a:t>
            </a:r>
          </a:p>
          <a:p>
            <a:pPr algn="ctr">
              <a:lnSpc>
                <a:spcPts val="2240"/>
              </a:lnSpc>
            </a:pPr>
            <a:r>
              <a:rPr lang="en-US" sz="1600" b="1">
                <a:solidFill>
                  <a:srgbClr val="242424"/>
                </a:solidFill>
                <a:latin typeface="Raleway Bold"/>
                <a:ea typeface="Raleway Bold"/>
                <a:cs typeface="Raleway Bold"/>
                <a:sym typeface="Raleway Bold"/>
              </a:rPr>
              <a:t>Теміртау қаласының тілдерді дамыту орталығы”КММ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326949" y="0"/>
            <a:ext cx="6781172" cy="4559446"/>
            <a:chOff x="0" y="0"/>
            <a:chExt cx="1930400" cy="12979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30400" cy="1297940"/>
            </a:xfrm>
            <a:custGeom>
              <a:avLst/>
              <a:gdLst/>
              <a:ahLst/>
              <a:cxnLst/>
              <a:rect l="l" t="t" r="r" b="b"/>
              <a:pathLst>
                <a:path w="1930400" h="1297940">
                  <a:moveTo>
                    <a:pt x="0" y="0"/>
                  </a:moveTo>
                  <a:lnTo>
                    <a:pt x="965200" y="1297940"/>
                  </a:lnTo>
                  <a:lnTo>
                    <a:pt x="1930400" y="0"/>
                  </a:lnTo>
                  <a:close/>
                </a:path>
              </a:pathLst>
            </a:custGeom>
            <a:solidFill>
              <a:srgbClr val="6BB7BF"/>
            </a:solidFill>
          </p:spPr>
        </p:sp>
      </p:grpSp>
      <p:grpSp>
        <p:nvGrpSpPr>
          <p:cNvPr id="4" name="Group 4"/>
          <p:cNvGrpSpPr/>
          <p:nvPr/>
        </p:nvGrpSpPr>
        <p:grpSpPr>
          <a:xfrm rot="-10800000">
            <a:off x="10326949" y="5727554"/>
            <a:ext cx="6781172" cy="4559446"/>
            <a:chOff x="0" y="0"/>
            <a:chExt cx="1930400" cy="12979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30400" cy="1297940"/>
            </a:xfrm>
            <a:custGeom>
              <a:avLst/>
              <a:gdLst/>
              <a:ahLst/>
              <a:cxnLst/>
              <a:rect l="l" t="t" r="r" b="b"/>
              <a:pathLst>
                <a:path w="1930400" h="1297940">
                  <a:moveTo>
                    <a:pt x="0" y="0"/>
                  </a:moveTo>
                  <a:lnTo>
                    <a:pt x="965200" y="1297940"/>
                  </a:lnTo>
                  <a:lnTo>
                    <a:pt x="1930400" y="0"/>
                  </a:lnTo>
                  <a:close/>
                </a:path>
              </a:pathLst>
            </a:custGeom>
            <a:solidFill>
              <a:srgbClr val="6BB7BF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172635" y="1598600"/>
            <a:ext cx="7089800" cy="708980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37846" y="116586"/>
              <a:ext cx="6274308" cy="6116828"/>
            </a:xfrm>
            <a:custGeom>
              <a:avLst/>
              <a:gdLst/>
              <a:ahLst/>
              <a:cxnLst/>
              <a:rect l="l" t="t" r="r" b="b"/>
              <a:pathLst>
                <a:path w="6274308" h="6116828">
                  <a:moveTo>
                    <a:pt x="3137154" y="0"/>
                  </a:moveTo>
                  <a:lnTo>
                    <a:pt x="621411" y="1211453"/>
                  </a:lnTo>
                  <a:lnTo>
                    <a:pt x="0" y="3933825"/>
                  </a:lnTo>
                  <a:lnTo>
                    <a:pt x="1741043" y="6116828"/>
                  </a:lnTo>
                  <a:lnTo>
                    <a:pt x="4533265" y="6116828"/>
                  </a:lnTo>
                  <a:lnTo>
                    <a:pt x="6274308" y="3933825"/>
                  </a:lnTo>
                  <a:lnTo>
                    <a:pt x="5652897" y="1211453"/>
                  </a:lnTo>
                  <a:close/>
                </a:path>
              </a:pathLst>
            </a:custGeom>
            <a:blipFill>
              <a:blip r:embed="rId2"/>
              <a:stretch>
                <a:fillRect r="-46877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2483711" y="512609"/>
            <a:ext cx="5423656" cy="1767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4"/>
              </a:lnSpc>
            </a:pPr>
            <a:r>
              <a:rPr lang="en-US" sz="3903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Курста қамтылған тыңдаушылардың ұлттық құрамы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7154" y="1946788"/>
            <a:ext cx="6924252" cy="80361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-872" y="872"/>
            <a:ext cx="1089448" cy="1087705"/>
            <a:chOff x="0" y="0"/>
            <a:chExt cx="6350000" cy="6339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0097B2"/>
            </a:solidFill>
          </p:spPr>
        </p:sp>
      </p:grpSp>
      <p:grpSp>
        <p:nvGrpSpPr>
          <p:cNvPr id="4" name="Group 4"/>
          <p:cNvGrpSpPr/>
          <p:nvPr/>
        </p:nvGrpSpPr>
        <p:grpSpPr>
          <a:xfrm rot="-5400000">
            <a:off x="17199423" y="9198423"/>
            <a:ext cx="1089448" cy="1087705"/>
            <a:chOff x="0" y="0"/>
            <a:chExt cx="6350000" cy="63398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0097B2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543853" y="472425"/>
            <a:ext cx="17200295" cy="9179219"/>
          </a:xfrm>
          <a:custGeom>
            <a:avLst/>
            <a:gdLst/>
            <a:ahLst/>
            <a:cxnLst/>
            <a:rect l="l" t="t" r="r" b="b"/>
            <a:pathLst>
              <a:path w="17200295" h="9179219">
                <a:moveTo>
                  <a:pt x="0" y="0"/>
                </a:moveTo>
                <a:lnTo>
                  <a:pt x="17200294" y="0"/>
                </a:lnTo>
                <a:lnTo>
                  <a:pt x="17200294" y="9179220"/>
                </a:lnTo>
                <a:lnTo>
                  <a:pt x="0" y="91792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451" t="-33858" r="-22682" b="-20170"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16428230" y="0"/>
            <a:ext cx="1859770" cy="1856795"/>
            <a:chOff x="0" y="0"/>
            <a:chExt cx="6350000" cy="6339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6BB7B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8430205"/>
            <a:ext cx="1859770" cy="1856795"/>
            <a:chOff x="0" y="0"/>
            <a:chExt cx="6350000" cy="63398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5CB3B3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5705864" y="6680546"/>
            <a:ext cx="2975784" cy="3606454"/>
          </a:xfrm>
          <a:custGeom>
            <a:avLst/>
            <a:gdLst/>
            <a:ahLst/>
            <a:cxnLst/>
            <a:rect l="l" t="t" r="r" b="b"/>
            <a:pathLst>
              <a:path w="2975784" h="3606454">
                <a:moveTo>
                  <a:pt x="0" y="0"/>
                </a:moveTo>
                <a:lnTo>
                  <a:pt x="2975784" y="0"/>
                </a:lnTo>
                <a:lnTo>
                  <a:pt x="2975784" y="3606454"/>
                </a:lnTo>
                <a:lnTo>
                  <a:pt x="0" y="36064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303834" y="4847495"/>
            <a:ext cx="2511146" cy="3014470"/>
          </a:xfrm>
          <a:custGeom>
            <a:avLst/>
            <a:gdLst/>
            <a:ahLst/>
            <a:cxnLst/>
            <a:rect l="l" t="t" r="r" b="b"/>
            <a:pathLst>
              <a:path w="2511146" h="3014470">
                <a:moveTo>
                  <a:pt x="0" y="0"/>
                </a:moveTo>
                <a:lnTo>
                  <a:pt x="2511146" y="0"/>
                </a:lnTo>
                <a:lnTo>
                  <a:pt x="2511146" y="3014470"/>
                </a:lnTo>
                <a:lnTo>
                  <a:pt x="0" y="30144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042848" y="6626978"/>
            <a:ext cx="3120087" cy="3606454"/>
          </a:xfrm>
          <a:custGeom>
            <a:avLst/>
            <a:gdLst/>
            <a:ahLst/>
            <a:cxnLst/>
            <a:rect l="l" t="t" r="r" b="b"/>
            <a:pathLst>
              <a:path w="3120087" h="3606454">
                <a:moveTo>
                  <a:pt x="0" y="0"/>
                </a:moveTo>
                <a:lnTo>
                  <a:pt x="3120088" y="0"/>
                </a:lnTo>
                <a:lnTo>
                  <a:pt x="3120088" y="3606454"/>
                </a:lnTo>
                <a:lnTo>
                  <a:pt x="0" y="36064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72939" y="4847495"/>
            <a:ext cx="2695807" cy="2824713"/>
          </a:xfrm>
          <a:custGeom>
            <a:avLst/>
            <a:gdLst/>
            <a:ahLst/>
            <a:cxnLst/>
            <a:rect l="l" t="t" r="r" b="b"/>
            <a:pathLst>
              <a:path w="2695807" h="2824713">
                <a:moveTo>
                  <a:pt x="0" y="0"/>
                </a:moveTo>
                <a:lnTo>
                  <a:pt x="2695808" y="0"/>
                </a:lnTo>
                <a:lnTo>
                  <a:pt x="2695808" y="2824713"/>
                </a:lnTo>
                <a:lnTo>
                  <a:pt x="0" y="28247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759526" y="4138868"/>
            <a:ext cx="3250296" cy="3362832"/>
          </a:xfrm>
          <a:custGeom>
            <a:avLst/>
            <a:gdLst/>
            <a:ahLst/>
            <a:cxnLst/>
            <a:rect l="l" t="t" r="r" b="b"/>
            <a:pathLst>
              <a:path w="3250296" h="3362832">
                <a:moveTo>
                  <a:pt x="0" y="0"/>
                </a:moveTo>
                <a:lnTo>
                  <a:pt x="3250296" y="0"/>
                </a:lnTo>
                <a:lnTo>
                  <a:pt x="3250296" y="3362832"/>
                </a:lnTo>
                <a:lnTo>
                  <a:pt x="0" y="33628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413430" y="4351352"/>
            <a:ext cx="3355718" cy="2520983"/>
          </a:xfrm>
          <a:custGeom>
            <a:avLst/>
            <a:gdLst/>
            <a:ahLst/>
            <a:cxnLst/>
            <a:rect l="l" t="t" r="r" b="b"/>
            <a:pathLst>
              <a:path w="3355718" h="2520983">
                <a:moveTo>
                  <a:pt x="0" y="0"/>
                </a:moveTo>
                <a:lnTo>
                  <a:pt x="3355718" y="0"/>
                </a:lnTo>
                <a:lnTo>
                  <a:pt x="3355718" y="2520983"/>
                </a:lnTo>
                <a:lnTo>
                  <a:pt x="0" y="25209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007398" y="5064970"/>
            <a:ext cx="2209203" cy="4293633"/>
          </a:xfrm>
          <a:custGeom>
            <a:avLst/>
            <a:gdLst/>
            <a:ahLst/>
            <a:cxnLst/>
            <a:rect l="l" t="t" r="r" b="b"/>
            <a:pathLst>
              <a:path w="2209203" h="4293633">
                <a:moveTo>
                  <a:pt x="0" y="0"/>
                </a:moveTo>
                <a:lnTo>
                  <a:pt x="2209203" y="0"/>
                </a:lnTo>
                <a:lnTo>
                  <a:pt x="2209203" y="4293633"/>
                </a:lnTo>
                <a:lnTo>
                  <a:pt x="0" y="429363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086152" y="6229376"/>
            <a:ext cx="2941172" cy="4004057"/>
          </a:xfrm>
          <a:custGeom>
            <a:avLst/>
            <a:gdLst/>
            <a:ahLst/>
            <a:cxnLst/>
            <a:rect l="l" t="t" r="r" b="b"/>
            <a:pathLst>
              <a:path w="2941172" h="4004057">
                <a:moveTo>
                  <a:pt x="0" y="0"/>
                </a:moveTo>
                <a:lnTo>
                  <a:pt x="2941171" y="0"/>
                </a:lnTo>
                <a:lnTo>
                  <a:pt x="2941171" y="4004056"/>
                </a:lnTo>
                <a:lnTo>
                  <a:pt x="0" y="400405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2453" b="-23807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357043" y="6872335"/>
            <a:ext cx="2650355" cy="3324378"/>
          </a:xfrm>
          <a:custGeom>
            <a:avLst/>
            <a:gdLst/>
            <a:ahLst/>
            <a:cxnLst/>
            <a:rect l="l" t="t" r="r" b="b"/>
            <a:pathLst>
              <a:path w="2650355" h="3324378">
                <a:moveTo>
                  <a:pt x="0" y="0"/>
                </a:moveTo>
                <a:lnTo>
                  <a:pt x="2650355" y="0"/>
                </a:lnTo>
                <a:lnTo>
                  <a:pt x="2650355" y="3324378"/>
                </a:lnTo>
                <a:lnTo>
                  <a:pt x="0" y="33243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20623" b="-24193"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592433" y="412690"/>
            <a:ext cx="17216535" cy="3617717"/>
            <a:chOff x="0" y="0"/>
            <a:chExt cx="22955380" cy="4823623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9525"/>
              <a:ext cx="22955380" cy="1152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750"/>
                </a:lnSpc>
              </a:pPr>
              <a:r>
                <a:rPr lang="en-US" sz="5625">
                  <a:solidFill>
                    <a:srgbClr val="0097B2"/>
                  </a:solidFill>
                  <a:latin typeface="Raleway"/>
                  <a:ea typeface="Raleway"/>
                  <a:cs typeface="Raleway"/>
                  <a:sym typeface="Raleway"/>
                </a:rPr>
                <a:t>«‎Оңай тіл» сөйлесу клубы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2010573"/>
              <a:ext cx="22955380" cy="28130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00"/>
                </a:lnSpc>
              </a:pPr>
              <a:r>
                <a:rPr lang="en-US" sz="2750" b="1">
                  <a:solidFill>
                    <a:srgbClr val="242424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Жоба аясында әр сенбі сайын «Оңай тіл» сөйлесу клубы өтіп отырды.</a:t>
              </a:r>
            </a:p>
            <a:p>
              <a:pPr algn="l">
                <a:lnSpc>
                  <a:spcPts val="3300"/>
                </a:lnSpc>
              </a:pPr>
              <a:r>
                <a:rPr lang="en-US" sz="2750" b="1">
                  <a:solidFill>
                    <a:srgbClr val="242424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«Оңай тіл» сөйлесу клубында "Ата заң" ел тірегі тақырыбындағы зияткерлік ойын сабағы, TANGY FRESH мастер –классы, “VILLA”караоке залында тіл үйренушілермен қазақ тіліндегі әндерді караокеде шырқады, “Арт-таңертеңгілік этно стильдегі әшекей шекелік”мастер классы сондай-ақ ата-аналар аптаның әр сенбісінде балалармен бірге тіл үйрену клубына қатысып отырды.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14313218" y="0"/>
            <a:ext cx="3974782" cy="3968422"/>
            <a:chOff x="0" y="0"/>
            <a:chExt cx="6350000" cy="6339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635334" y="2382830"/>
            <a:ext cx="2728921" cy="3159289"/>
          </a:xfrm>
          <a:custGeom>
            <a:avLst/>
            <a:gdLst/>
            <a:ahLst/>
            <a:cxnLst/>
            <a:rect l="l" t="t" r="r" b="b"/>
            <a:pathLst>
              <a:path w="2728921" h="3159289">
                <a:moveTo>
                  <a:pt x="0" y="0"/>
                </a:moveTo>
                <a:lnTo>
                  <a:pt x="2728921" y="0"/>
                </a:lnTo>
                <a:lnTo>
                  <a:pt x="2728921" y="3159289"/>
                </a:lnTo>
                <a:lnTo>
                  <a:pt x="0" y="31592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545230" y="1497440"/>
            <a:ext cx="2757802" cy="3531731"/>
          </a:xfrm>
          <a:custGeom>
            <a:avLst/>
            <a:gdLst/>
            <a:ahLst/>
            <a:cxnLst/>
            <a:rect l="l" t="t" r="r" b="b"/>
            <a:pathLst>
              <a:path w="2757802" h="3531731">
                <a:moveTo>
                  <a:pt x="0" y="0"/>
                </a:moveTo>
                <a:lnTo>
                  <a:pt x="2757802" y="0"/>
                </a:lnTo>
                <a:lnTo>
                  <a:pt x="2757802" y="3531731"/>
                </a:lnTo>
                <a:lnTo>
                  <a:pt x="0" y="35317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484007" y="2196609"/>
            <a:ext cx="2477186" cy="3531731"/>
          </a:xfrm>
          <a:custGeom>
            <a:avLst/>
            <a:gdLst/>
            <a:ahLst/>
            <a:cxnLst/>
            <a:rect l="l" t="t" r="r" b="b"/>
            <a:pathLst>
              <a:path w="2477186" h="3531731">
                <a:moveTo>
                  <a:pt x="0" y="0"/>
                </a:moveTo>
                <a:lnTo>
                  <a:pt x="2477186" y="0"/>
                </a:lnTo>
                <a:lnTo>
                  <a:pt x="2477186" y="3531731"/>
                </a:lnTo>
                <a:lnTo>
                  <a:pt x="0" y="35317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142168" y="1497440"/>
            <a:ext cx="2400835" cy="3397940"/>
          </a:xfrm>
          <a:custGeom>
            <a:avLst/>
            <a:gdLst/>
            <a:ahLst/>
            <a:cxnLst/>
            <a:rect l="l" t="t" r="r" b="b"/>
            <a:pathLst>
              <a:path w="2400835" h="3397940">
                <a:moveTo>
                  <a:pt x="0" y="0"/>
                </a:moveTo>
                <a:lnTo>
                  <a:pt x="2400835" y="0"/>
                </a:lnTo>
                <a:lnTo>
                  <a:pt x="2400835" y="3397940"/>
                </a:lnTo>
                <a:lnTo>
                  <a:pt x="0" y="33979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3937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723978" y="2208505"/>
            <a:ext cx="2477186" cy="3519835"/>
          </a:xfrm>
          <a:custGeom>
            <a:avLst/>
            <a:gdLst/>
            <a:ahLst/>
            <a:cxnLst/>
            <a:rect l="l" t="t" r="r" b="b"/>
            <a:pathLst>
              <a:path w="2477186" h="3519835">
                <a:moveTo>
                  <a:pt x="0" y="0"/>
                </a:moveTo>
                <a:lnTo>
                  <a:pt x="2477186" y="0"/>
                </a:lnTo>
                <a:lnTo>
                  <a:pt x="2477186" y="3519835"/>
                </a:lnTo>
                <a:lnTo>
                  <a:pt x="0" y="35198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8427" r="-37166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509739" y="5851681"/>
            <a:ext cx="7749561" cy="3983392"/>
          </a:xfrm>
          <a:custGeom>
            <a:avLst/>
            <a:gdLst/>
            <a:ahLst/>
            <a:cxnLst/>
            <a:rect l="l" t="t" r="r" b="b"/>
            <a:pathLst>
              <a:path w="7749561" h="3983392">
                <a:moveTo>
                  <a:pt x="0" y="0"/>
                </a:moveTo>
                <a:lnTo>
                  <a:pt x="7749561" y="0"/>
                </a:lnTo>
                <a:lnTo>
                  <a:pt x="7749561" y="3983392"/>
                </a:lnTo>
                <a:lnTo>
                  <a:pt x="0" y="39833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7539" b="-20525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00183" y="6006008"/>
            <a:ext cx="6399134" cy="3829064"/>
          </a:xfrm>
          <a:custGeom>
            <a:avLst/>
            <a:gdLst/>
            <a:ahLst/>
            <a:cxnLst/>
            <a:rect l="l" t="t" r="r" b="b"/>
            <a:pathLst>
              <a:path w="6399134" h="3829064">
                <a:moveTo>
                  <a:pt x="0" y="0"/>
                </a:moveTo>
                <a:lnTo>
                  <a:pt x="6399134" y="0"/>
                </a:lnTo>
                <a:lnTo>
                  <a:pt x="6399134" y="3829065"/>
                </a:lnTo>
                <a:lnTo>
                  <a:pt x="0" y="382906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7165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379161" y="1497440"/>
            <a:ext cx="2586481" cy="3783621"/>
          </a:xfrm>
          <a:custGeom>
            <a:avLst/>
            <a:gdLst/>
            <a:ahLst/>
            <a:cxnLst/>
            <a:rect l="l" t="t" r="r" b="b"/>
            <a:pathLst>
              <a:path w="2586481" h="3783621">
                <a:moveTo>
                  <a:pt x="0" y="0"/>
                </a:moveTo>
                <a:lnTo>
                  <a:pt x="2586482" y="0"/>
                </a:lnTo>
                <a:lnTo>
                  <a:pt x="2586482" y="3783622"/>
                </a:lnTo>
                <a:lnTo>
                  <a:pt x="0" y="378362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492250" y="161338"/>
            <a:ext cx="17473392" cy="110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 b="1">
                <a:solidFill>
                  <a:srgbClr val="0097B2"/>
                </a:solidFill>
                <a:latin typeface="Raleway Bold"/>
                <a:ea typeface="Raleway Bold"/>
                <a:cs typeface="Raleway Bold"/>
                <a:sym typeface="Raleway Bold"/>
              </a:rPr>
              <a:t>Жоба аясында балалар ата-аналарымен бірге қазақ тілін үйреніп, </a:t>
            </a:r>
          </a:p>
          <a:p>
            <a:pPr marL="0" lvl="0" indent="0" algn="ctr">
              <a:lnSpc>
                <a:spcPts val="4320"/>
              </a:lnSpc>
              <a:spcBef>
                <a:spcPct val="0"/>
              </a:spcBef>
            </a:pPr>
            <a:r>
              <a:rPr lang="en-US" sz="3600" b="1">
                <a:solidFill>
                  <a:srgbClr val="0097B2"/>
                </a:solidFill>
                <a:latin typeface="Raleway Bold"/>
                <a:ea typeface="Raleway Bold"/>
                <a:cs typeface="Raleway Bold"/>
                <a:sym typeface="Raleway Bold"/>
              </a:rPr>
              <a:t>тілді меңгеру деңгейлерін жетілдірді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28249" y="483408"/>
            <a:ext cx="17258306" cy="2733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 «Оңай тіл» әлеуметтік жобасы аясында 10 қазақ тілін оңай үйренуге бағытталған бейнероликтері әзірленіп, Тілдерді дамыту орталығының сайтында, әкімдіктің, Мәдениет,тілдерді дамыту, спорт және дене шынықтыру бөлімінің әлеуметтік парақшаларында жарияланды. </a:t>
            </a:r>
          </a:p>
          <a:p>
            <a:pPr algn="ctr">
              <a:lnSpc>
                <a:spcPts val="4320"/>
              </a:lnSpc>
            </a:pPr>
            <a:endParaRPr/>
          </a:p>
        </p:txBody>
      </p:sp>
      <p:grpSp>
        <p:nvGrpSpPr>
          <p:cNvPr id="3" name="Group 3"/>
          <p:cNvGrpSpPr/>
          <p:nvPr/>
        </p:nvGrpSpPr>
        <p:grpSpPr>
          <a:xfrm rot="5400000">
            <a:off x="-1488" y="1488"/>
            <a:ext cx="1859770" cy="1856795"/>
            <a:chOff x="0" y="0"/>
            <a:chExt cx="6350000" cy="6339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5CB3B3"/>
            </a:solidFill>
          </p:spPr>
        </p:sp>
      </p:grpSp>
      <p:grpSp>
        <p:nvGrpSpPr>
          <p:cNvPr id="5" name="Group 5"/>
          <p:cNvGrpSpPr/>
          <p:nvPr/>
        </p:nvGrpSpPr>
        <p:grpSpPr>
          <a:xfrm rot="-5400000">
            <a:off x="16429717" y="8428717"/>
            <a:ext cx="1859770" cy="1856795"/>
            <a:chOff x="0" y="0"/>
            <a:chExt cx="6350000" cy="63398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5CB3B3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197745" y="6954475"/>
            <a:ext cx="4646011" cy="2619189"/>
          </a:xfrm>
          <a:custGeom>
            <a:avLst/>
            <a:gdLst/>
            <a:ahLst/>
            <a:cxnLst/>
            <a:rect l="l" t="t" r="r" b="b"/>
            <a:pathLst>
              <a:path w="4646011" h="2619189">
                <a:moveTo>
                  <a:pt x="0" y="0"/>
                </a:moveTo>
                <a:lnTo>
                  <a:pt x="4646011" y="0"/>
                </a:lnTo>
                <a:lnTo>
                  <a:pt x="4646011" y="2619189"/>
                </a:lnTo>
                <a:lnTo>
                  <a:pt x="0" y="26191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15206" y="6477329"/>
            <a:ext cx="5645423" cy="3573482"/>
          </a:xfrm>
          <a:custGeom>
            <a:avLst/>
            <a:gdLst/>
            <a:ahLst/>
            <a:cxnLst/>
            <a:rect l="l" t="t" r="r" b="b"/>
            <a:pathLst>
              <a:path w="5645423" h="3573482">
                <a:moveTo>
                  <a:pt x="0" y="0"/>
                </a:moveTo>
                <a:lnTo>
                  <a:pt x="5645423" y="0"/>
                </a:lnTo>
                <a:lnTo>
                  <a:pt x="5645423" y="3573481"/>
                </a:lnTo>
                <a:lnTo>
                  <a:pt x="0" y="35734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978" r="-2302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963479" y="3099757"/>
            <a:ext cx="6786856" cy="3826090"/>
          </a:xfrm>
          <a:custGeom>
            <a:avLst/>
            <a:gdLst/>
            <a:ahLst/>
            <a:cxnLst/>
            <a:rect l="l" t="t" r="r" b="b"/>
            <a:pathLst>
              <a:path w="6786856" h="3826090">
                <a:moveTo>
                  <a:pt x="0" y="0"/>
                </a:moveTo>
                <a:lnTo>
                  <a:pt x="6786855" y="0"/>
                </a:lnTo>
                <a:lnTo>
                  <a:pt x="6786855" y="3826090"/>
                </a:lnTo>
                <a:lnTo>
                  <a:pt x="0" y="38260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829676" y="6237836"/>
            <a:ext cx="6763591" cy="3812974"/>
          </a:xfrm>
          <a:custGeom>
            <a:avLst/>
            <a:gdLst/>
            <a:ahLst/>
            <a:cxnLst/>
            <a:rect l="l" t="t" r="r" b="b"/>
            <a:pathLst>
              <a:path w="6763591" h="3812974">
                <a:moveTo>
                  <a:pt x="0" y="0"/>
                </a:moveTo>
                <a:lnTo>
                  <a:pt x="6763590" y="0"/>
                </a:lnTo>
                <a:lnTo>
                  <a:pt x="6763590" y="3812974"/>
                </a:lnTo>
                <a:lnTo>
                  <a:pt x="0" y="38129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523661" y="3354450"/>
            <a:ext cx="5114653" cy="2883386"/>
          </a:xfrm>
          <a:custGeom>
            <a:avLst/>
            <a:gdLst/>
            <a:ahLst/>
            <a:cxnLst/>
            <a:rect l="l" t="t" r="r" b="b"/>
            <a:pathLst>
              <a:path w="5114653" h="2883386">
                <a:moveTo>
                  <a:pt x="0" y="0"/>
                </a:moveTo>
                <a:lnTo>
                  <a:pt x="5114653" y="0"/>
                </a:lnTo>
                <a:lnTo>
                  <a:pt x="5114653" y="2883386"/>
                </a:lnTo>
                <a:lnTo>
                  <a:pt x="0" y="28833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28249" y="3099757"/>
            <a:ext cx="4720830" cy="2394143"/>
          </a:xfrm>
          <a:custGeom>
            <a:avLst/>
            <a:gdLst/>
            <a:ahLst/>
            <a:cxnLst/>
            <a:rect l="l" t="t" r="r" b="b"/>
            <a:pathLst>
              <a:path w="4720830" h="2394143">
                <a:moveTo>
                  <a:pt x="0" y="0"/>
                </a:moveTo>
                <a:lnTo>
                  <a:pt x="4720830" y="0"/>
                </a:lnTo>
                <a:lnTo>
                  <a:pt x="4720830" y="2394144"/>
                </a:lnTo>
                <a:lnTo>
                  <a:pt x="0" y="23941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9524" b="-21749"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40" y="500030"/>
            <a:ext cx="174308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3600" dirty="0" smtClean="0"/>
              <a:t>Қазан айында Республика күніне орай қаланың  мемлекеттік тілді еркін меңгерген шағын және орта бизнес өкілдері мен қоғамдық қызмет көрсету саласы қызметкерлері арасында «Мен мемлекеттік тілде қызмет көрсетемін» байқауы өтті</a:t>
            </a:r>
            <a:endParaRPr lang="ru-RU" sz="3600" dirty="0"/>
          </a:p>
        </p:txBody>
      </p:sp>
      <p:pic>
        <p:nvPicPr>
          <p:cNvPr id="1026" name="Picture 2" descr="D:\рабочий стол\ОРТАЛЫҚ 2024\іс-шаралар 2024\Мен мемлекеттік тілде қызмет көрсетемін\WhatsApp Image 2024-11-04 at 11.20.36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29224" y="5715004"/>
            <a:ext cx="7786742" cy="4380042"/>
          </a:xfrm>
          <a:prstGeom prst="rect">
            <a:avLst/>
          </a:prstGeom>
          <a:noFill/>
        </p:spPr>
      </p:pic>
      <p:pic>
        <p:nvPicPr>
          <p:cNvPr id="1027" name="Picture 3" descr="D:\рабочий стол\ОРТАЛЫҚ 2024\іс-шаралар 2024\Мен мемлекеттік тілде қызмет көрсетемін\фото\WhatsApp Image 2024-10-21 at 23.45.16.jpeg"/>
          <p:cNvPicPr>
            <a:picLocks noChangeAspect="1" noChangeArrowheads="1"/>
          </p:cNvPicPr>
          <p:nvPr/>
        </p:nvPicPr>
        <p:blipFill>
          <a:blip r:embed="rId3"/>
          <a:srcRect t="31250"/>
          <a:stretch>
            <a:fillRect/>
          </a:stretch>
        </p:blipFill>
        <p:spPr bwMode="auto">
          <a:xfrm>
            <a:off x="6215042" y="2357418"/>
            <a:ext cx="6511670" cy="3357586"/>
          </a:xfrm>
          <a:prstGeom prst="rect">
            <a:avLst/>
          </a:prstGeom>
          <a:noFill/>
        </p:spPr>
      </p:pic>
      <p:pic>
        <p:nvPicPr>
          <p:cNvPr id="1028" name="Picture 4" descr="D:\рабочий стол\ОРТАЛЫҚ 2024\іс-шаралар 2024\Мен мемлекеттік тілде қызмет көрсетемін\фото\WhatsApp Image 2024-10-21 at 23.45.22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16065" y="5286330"/>
            <a:ext cx="3429058" cy="4572077"/>
          </a:xfrm>
          <a:prstGeom prst="rect">
            <a:avLst/>
          </a:prstGeom>
          <a:noFill/>
        </p:spPr>
      </p:pic>
      <p:pic>
        <p:nvPicPr>
          <p:cNvPr id="1029" name="Picture 5" descr="D:\рабочий стол\ОРТАЛЫҚ 2024\іс-шаралар 2024\Мен мемлекеттік тілде қызмет көрсетемін\фото\WhatsApp Image 2024-10-21 at 23.45.20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03" y="5286376"/>
            <a:ext cx="3536148" cy="4714863"/>
          </a:xfrm>
          <a:prstGeom prst="rect">
            <a:avLst/>
          </a:prstGeom>
          <a:noFill/>
        </p:spPr>
      </p:pic>
      <p:pic>
        <p:nvPicPr>
          <p:cNvPr id="1030" name="Picture 6" descr="D:\рабочий стол\ОРТАЛЫҚ 2024\іс-шаралар 2024\Мен мемлекеттік тілде қызмет көрсетемін\фото\WhatsApp Image 2024-10-21 at 23.45.14.jp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001916" y="2214542"/>
            <a:ext cx="2928925" cy="3905233"/>
          </a:xfrm>
          <a:prstGeom prst="rect">
            <a:avLst/>
          </a:prstGeom>
          <a:noFill/>
        </p:spPr>
      </p:pic>
      <p:pic>
        <p:nvPicPr>
          <p:cNvPr id="1031" name="Picture 7" descr="D:\рабочий стол\ОРТАЛЫҚ 2024\іс-шаралар 2024\Мен мемлекеттік тілде қызмет көрсетемін\фото\WhatsApp Image 2024-10-21 at 23.45.19.jpe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71572" y="2428856"/>
            <a:ext cx="3000364" cy="40004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118765" y="607387"/>
            <a:ext cx="12449951" cy="666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250"/>
              </a:lnSpc>
              <a:spcBef>
                <a:spcPct val="0"/>
              </a:spcBef>
            </a:pPr>
            <a:r>
              <a:rPr lang="en-US" sz="4375" b="1">
                <a:solidFill>
                  <a:srgbClr val="0097B2"/>
                </a:solidFill>
                <a:latin typeface="Raleway Bold"/>
                <a:ea typeface="Raleway Bold"/>
                <a:cs typeface="Raleway Bold"/>
                <a:sym typeface="Raleway Bold"/>
              </a:rPr>
              <a:t>ЖОБАНЫ АҚПАРАТТЫҚ СҮЙЕМЕЛДЕУ</a:t>
            </a:r>
          </a:p>
        </p:txBody>
      </p:sp>
      <p:grpSp>
        <p:nvGrpSpPr>
          <p:cNvPr id="3" name="Group 3"/>
          <p:cNvGrpSpPr/>
          <p:nvPr/>
        </p:nvGrpSpPr>
        <p:grpSpPr>
          <a:xfrm rot="-10800000">
            <a:off x="16177506" y="0"/>
            <a:ext cx="2110494" cy="1881524"/>
            <a:chOff x="0" y="0"/>
            <a:chExt cx="7111359" cy="6339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11359" cy="6339840"/>
            </a:xfrm>
            <a:custGeom>
              <a:avLst/>
              <a:gdLst/>
              <a:ahLst/>
              <a:cxnLst/>
              <a:rect l="l" t="t" r="r" b="b"/>
              <a:pathLst>
                <a:path w="7111359" h="6339840">
                  <a:moveTo>
                    <a:pt x="7111359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7111359" y="6339840"/>
                  </a:lnTo>
                  <a:close/>
                </a:path>
              </a:pathLst>
            </a:custGeom>
            <a:solidFill>
              <a:srgbClr val="0097B2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2571350" y="1424422"/>
            <a:ext cx="5091148" cy="4354693"/>
          </a:xfrm>
          <a:custGeom>
            <a:avLst/>
            <a:gdLst/>
            <a:ahLst/>
            <a:cxnLst/>
            <a:rect l="l" t="t" r="r" b="b"/>
            <a:pathLst>
              <a:path w="5091148" h="4354693">
                <a:moveTo>
                  <a:pt x="0" y="0"/>
                </a:moveTo>
                <a:lnTo>
                  <a:pt x="5091148" y="0"/>
                </a:lnTo>
                <a:lnTo>
                  <a:pt x="5091148" y="4354693"/>
                </a:lnTo>
                <a:lnTo>
                  <a:pt x="0" y="43546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396716" y="4662126"/>
            <a:ext cx="5294049" cy="4452674"/>
          </a:xfrm>
          <a:custGeom>
            <a:avLst/>
            <a:gdLst/>
            <a:ahLst/>
            <a:cxnLst/>
            <a:rect l="l" t="t" r="r" b="b"/>
            <a:pathLst>
              <a:path w="5294049" h="4452674">
                <a:moveTo>
                  <a:pt x="0" y="0"/>
                </a:moveTo>
                <a:lnTo>
                  <a:pt x="5294049" y="0"/>
                </a:lnTo>
                <a:lnTo>
                  <a:pt x="5294049" y="4452673"/>
                </a:lnTo>
                <a:lnTo>
                  <a:pt x="0" y="44526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729799" y="1424422"/>
            <a:ext cx="4828402" cy="4049109"/>
          </a:xfrm>
          <a:custGeom>
            <a:avLst/>
            <a:gdLst/>
            <a:ahLst/>
            <a:cxnLst/>
            <a:rect l="l" t="t" r="r" b="b"/>
            <a:pathLst>
              <a:path w="4828402" h="4049109">
                <a:moveTo>
                  <a:pt x="0" y="0"/>
                </a:moveTo>
                <a:lnTo>
                  <a:pt x="4828402" y="0"/>
                </a:lnTo>
                <a:lnTo>
                  <a:pt x="4828402" y="4049109"/>
                </a:lnTo>
                <a:lnTo>
                  <a:pt x="0" y="40491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45119" y="5387361"/>
            <a:ext cx="6426618" cy="3727438"/>
          </a:xfrm>
          <a:custGeom>
            <a:avLst/>
            <a:gdLst/>
            <a:ahLst/>
            <a:cxnLst/>
            <a:rect l="l" t="t" r="r" b="b"/>
            <a:pathLst>
              <a:path w="6426618" h="3727438">
                <a:moveTo>
                  <a:pt x="0" y="0"/>
                </a:moveTo>
                <a:lnTo>
                  <a:pt x="6426617" y="0"/>
                </a:lnTo>
                <a:lnTo>
                  <a:pt x="6426617" y="3727438"/>
                </a:lnTo>
                <a:lnTo>
                  <a:pt x="0" y="37274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78671" y="339806"/>
            <a:ext cx="5326338" cy="4666886"/>
          </a:xfrm>
          <a:custGeom>
            <a:avLst/>
            <a:gdLst/>
            <a:ahLst/>
            <a:cxnLst/>
            <a:rect l="l" t="t" r="r" b="b"/>
            <a:pathLst>
              <a:path w="5326338" h="4666886">
                <a:moveTo>
                  <a:pt x="0" y="0"/>
                </a:moveTo>
                <a:lnTo>
                  <a:pt x="5326338" y="0"/>
                </a:lnTo>
                <a:lnTo>
                  <a:pt x="5326338" y="4666886"/>
                </a:lnTo>
                <a:lnTo>
                  <a:pt x="0" y="46668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0" y="9292646"/>
            <a:ext cx="18288000" cy="834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жыл бойы @tilder.temirtau, @madeniet_til_sport_temirtau, @temirtau_akimdigi инстаграм парақшаларында жоба жайлы ақпараттар жарияланып отырды.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643146" y="9149938"/>
            <a:ext cx="13458664" cy="82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5400" b="1">
                <a:solidFill>
                  <a:srgbClr val="0097B2"/>
                </a:solidFill>
                <a:latin typeface="Raleway Bold"/>
                <a:ea typeface="Raleway Bold"/>
                <a:cs typeface="Raleway Bold"/>
                <a:sym typeface="Raleway Bold"/>
              </a:rPr>
              <a:t>жобаны ақпараттық сүйемелдеу </a:t>
            </a:r>
          </a:p>
        </p:txBody>
      </p:sp>
      <p:sp>
        <p:nvSpPr>
          <p:cNvPr id="3" name="Freeform 3"/>
          <p:cNvSpPr/>
          <p:nvPr/>
        </p:nvSpPr>
        <p:spPr>
          <a:xfrm>
            <a:off x="321583" y="436799"/>
            <a:ext cx="5999162" cy="4161919"/>
          </a:xfrm>
          <a:custGeom>
            <a:avLst/>
            <a:gdLst/>
            <a:ahLst/>
            <a:cxnLst/>
            <a:rect l="l" t="t" r="r" b="b"/>
            <a:pathLst>
              <a:path w="5999162" h="4161919">
                <a:moveTo>
                  <a:pt x="0" y="0"/>
                </a:moveTo>
                <a:lnTo>
                  <a:pt x="5999162" y="0"/>
                </a:lnTo>
                <a:lnTo>
                  <a:pt x="5999162" y="4161919"/>
                </a:lnTo>
                <a:lnTo>
                  <a:pt x="0" y="41619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7480479"/>
            <a:ext cx="2811019" cy="2806521"/>
            <a:chOff x="0" y="0"/>
            <a:chExt cx="6350000" cy="63398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0097B2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8651730" y="2932599"/>
            <a:ext cx="2880084" cy="5825492"/>
          </a:xfrm>
          <a:custGeom>
            <a:avLst/>
            <a:gdLst/>
            <a:ahLst/>
            <a:cxnLst/>
            <a:rect l="l" t="t" r="r" b="b"/>
            <a:pathLst>
              <a:path w="2880084" h="5825492">
                <a:moveTo>
                  <a:pt x="0" y="0"/>
                </a:moveTo>
                <a:lnTo>
                  <a:pt x="2880084" y="0"/>
                </a:lnTo>
                <a:lnTo>
                  <a:pt x="2880084" y="5825492"/>
                </a:lnTo>
                <a:lnTo>
                  <a:pt x="0" y="58254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6346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828588" y="303114"/>
            <a:ext cx="3263184" cy="5825492"/>
          </a:xfrm>
          <a:custGeom>
            <a:avLst/>
            <a:gdLst/>
            <a:ahLst/>
            <a:cxnLst/>
            <a:rect l="l" t="t" r="r" b="b"/>
            <a:pathLst>
              <a:path w="3263184" h="5825492">
                <a:moveTo>
                  <a:pt x="0" y="0"/>
                </a:moveTo>
                <a:lnTo>
                  <a:pt x="3263184" y="0"/>
                </a:lnTo>
                <a:lnTo>
                  <a:pt x="3263184" y="5825493"/>
                </a:lnTo>
                <a:lnTo>
                  <a:pt x="0" y="58254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909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643146" y="4738324"/>
            <a:ext cx="5508596" cy="4145415"/>
          </a:xfrm>
          <a:custGeom>
            <a:avLst/>
            <a:gdLst/>
            <a:ahLst/>
            <a:cxnLst/>
            <a:rect l="l" t="t" r="r" b="b"/>
            <a:pathLst>
              <a:path w="5508596" h="4145415">
                <a:moveTo>
                  <a:pt x="0" y="0"/>
                </a:moveTo>
                <a:lnTo>
                  <a:pt x="5508596" y="0"/>
                </a:lnTo>
                <a:lnTo>
                  <a:pt x="5508596" y="4145415"/>
                </a:lnTo>
                <a:lnTo>
                  <a:pt x="0" y="41454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1647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698460" y="199055"/>
            <a:ext cx="2844201" cy="5825492"/>
          </a:xfrm>
          <a:custGeom>
            <a:avLst/>
            <a:gdLst/>
            <a:ahLst/>
            <a:cxnLst/>
            <a:rect l="l" t="t" r="r" b="b"/>
            <a:pathLst>
              <a:path w="2844201" h="5825492">
                <a:moveTo>
                  <a:pt x="0" y="0"/>
                </a:moveTo>
                <a:lnTo>
                  <a:pt x="2844202" y="0"/>
                </a:lnTo>
                <a:lnTo>
                  <a:pt x="2844202" y="5825492"/>
                </a:lnTo>
                <a:lnTo>
                  <a:pt x="0" y="58254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877" b="-10257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036639" y="3743498"/>
            <a:ext cx="5928161" cy="5140241"/>
          </a:xfrm>
          <a:custGeom>
            <a:avLst/>
            <a:gdLst/>
            <a:ahLst/>
            <a:cxnLst/>
            <a:rect l="l" t="t" r="r" b="b"/>
            <a:pathLst>
              <a:path w="5928161" h="5140241">
                <a:moveTo>
                  <a:pt x="0" y="0"/>
                </a:moveTo>
                <a:lnTo>
                  <a:pt x="5928161" y="0"/>
                </a:lnTo>
                <a:lnTo>
                  <a:pt x="5928161" y="5140241"/>
                </a:lnTo>
                <a:lnTo>
                  <a:pt x="0" y="51402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70252" y="361950"/>
            <a:ext cx="15355269" cy="1333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80"/>
              </a:lnSpc>
            </a:pPr>
            <a:r>
              <a:rPr lang="en-US" sz="4400">
                <a:solidFill>
                  <a:srgbClr val="5CB3B3"/>
                </a:solidFill>
                <a:latin typeface="Raleway"/>
                <a:ea typeface="Raleway"/>
                <a:cs typeface="Raleway"/>
                <a:sym typeface="Raleway"/>
              </a:rPr>
              <a:t>@tilder.temirtau парақшасында жоба аясында өтіп жатқан курс туралы ақпарат жарияланып отырды. </a:t>
            </a:r>
          </a:p>
        </p:txBody>
      </p:sp>
      <p:grpSp>
        <p:nvGrpSpPr>
          <p:cNvPr id="3" name="Group 3"/>
          <p:cNvGrpSpPr/>
          <p:nvPr/>
        </p:nvGrpSpPr>
        <p:grpSpPr>
          <a:xfrm rot="-10800000">
            <a:off x="16428230" y="0"/>
            <a:ext cx="1859770" cy="1856795"/>
            <a:chOff x="0" y="0"/>
            <a:chExt cx="6350000" cy="6339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5CB3B3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7100156" y="1682862"/>
            <a:ext cx="4087688" cy="8199162"/>
            <a:chOff x="0" y="0"/>
            <a:chExt cx="5450251" cy="1093221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450251" cy="10932218"/>
            </a:xfrm>
            <a:custGeom>
              <a:avLst/>
              <a:gdLst/>
              <a:ahLst/>
              <a:cxnLst/>
              <a:rect l="l" t="t" r="r" b="b"/>
              <a:pathLst>
                <a:path w="5450251" h="10932218">
                  <a:moveTo>
                    <a:pt x="0" y="0"/>
                  </a:moveTo>
                  <a:lnTo>
                    <a:pt x="5450251" y="0"/>
                  </a:lnTo>
                  <a:lnTo>
                    <a:pt x="5450251" y="10932218"/>
                  </a:lnTo>
                  <a:lnTo>
                    <a:pt x="0" y="109322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11466622" y="9201150"/>
            <a:ext cx="2223641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@tilder.temirtau</a:t>
            </a:r>
          </a:p>
        </p:txBody>
      </p:sp>
      <p:sp>
        <p:nvSpPr>
          <p:cNvPr id="8" name="AutoShape 8"/>
          <p:cNvSpPr/>
          <p:nvPr/>
        </p:nvSpPr>
        <p:spPr>
          <a:xfrm flipV="1">
            <a:off x="11466622" y="3134675"/>
            <a:ext cx="1403424" cy="3240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9" name="AutoShape 9"/>
          <p:cNvSpPr/>
          <p:nvPr/>
        </p:nvSpPr>
        <p:spPr>
          <a:xfrm flipV="1">
            <a:off x="11467061" y="5127300"/>
            <a:ext cx="1403424" cy="3240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0" name="AutoShape 10"/>
          <p:cNvSpPr/>
          <p:nvPr/>
        </p:nvSpPr>
        <p:spPr>
          <a:xfrm flipV="1">
            <a:off x="11467501" y="6996921"/>
            <a:ext cx="1403424" cy="3240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1" name="AutoShape 11"/>
          <p:cNvSpPr/>
          <p:nvPr/>
        </p:nvSpPr>
        <p:spPr>
          <a:xfrm flipH="1">
            <a:off x="4711744" y="3115625"/>
            <a:ext cx="1528812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2" name="AutoShape 12"/>
          <p:cNvSpPr/>
          <p:nvPr/>
        </p:nvSpPr>
        <p:spPr>
          <a:xfrm flipH="1">
            <a:off x="4711744" y="5108250"/>
            <a:ext cx="1528812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3" name="AutoShape 13"/>
          <p:cNvSpPr/>
          <p:nvPr/>
        </p:nvSpPr>
        <p:spPr>
          <a:xfrm flipH="1">
            <a:off x="4711744" y="7048371"/>
            <a:ext cx="1528812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4" name="TextBox 14"/>
          <p:cNvSpPr txBox="1"/>
          <p:nvPr/>
        </p:nvSpPr>
        <p:spPr>
          <a:xfrm>
            <a:off x="566452" y="2137408"/>
            <a:ext cx="3869066" cy="1889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курс барысынан көріністер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70252" y="4181483"/>
            <a:ext cx="3869066" cy="1889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тіл үйренуге арналған лайфхактар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66452" y="6389241"/>
            <a:ext cx="3869066" cy="1251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курс туралы ақпараттар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146711" y="2775583"/>
            <a:ext cx="3869066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айдарлар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042375" y="3960493"/>
            <a:ext cx="3869066" cy="1889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тіл үйренуге бағытталған бейнероликтер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146711" y="6656878"/>
            <a:ext cx="3869066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іс-шаралар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7186307">
            <a:off x="-2715943" y="-4248562"/>
            <a:ext cx="18822226" cy="15081846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" name="Freeform 3"/>
          <p:cNvSpPr/>
          <p:nvPr/>
        </p:nvSpPr>
        <p:spPr>
          <a:xfrm>
            <a:off x="539312" y="5963037"/>
            <a:ext cx="5634380" cy="2679101"/>
          </a:xfrm>
          <a:custGeom>
            <a:avLst/>
            <a:gdLst/>
            <a:ahLst/>
            <a:cxnLst/>
            <a:rect l="l" t="t" r="r" b="b"/>
            <a:pathLst>
              <a:path w="5634380" h="2679101">
                <a:moveTo>
                  <a:pt x="0" y="0"/>
                </a:moveTo>
                <a:lnTo>
                  <a:pt x="5634380" y="0"/>
                </a:lnTo>
                <a:lnTo>
                  <a:pt x="5634380" y="2679101"/>
                </a:lnTo>
                <a:lnTo>
                  <a:pt x="0" y="26791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86" r="-11456" b="-3521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136625" y="671924"/>
            <a:ext cx="3542224" cy="6763196"/>
          </a:xfrm>
          <a:custGeom>
            <a:avLst/>
            <a:gdLst/>
            <a:ahLst/>
            <a:cxnLst/>
            <a:rect l="l" t="t" r="r" b="b"/>
            <a:pathLst>
              <a:path w="3542224" h="6763196">
                <a:moveTo>
                  <a:pt x="0" y="0"/>
                </a:moveTo>
                <a:lnTo>
                  <a:pt x="3542224" y="0"/>
                </a:lnTo>
                <a:lnTo>
                  <a:pt x="3542224" y="6763196"/>
                </a:lnTo>
                <a:lnTo>
                  <a:pt x="0" y="67631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39312" y="283686"/>
            <a:ext cx="5634380" cy="5679352"/>
          </a:xfrm>
          <a:custGeom>
            <a:avLst/>
            <a:gdLst/>
            <a:ahLst/>
            <a:cxnLst/>
            <a:rect l="l" t="t" r="r" b="b"/>
            <a:pathLst>
              <a:path w="5634380" h="5679352">
                <a:moveTo>
                  <a:pt x="0" y="0"/>
                </a:moveTo>
                <a:lnTo>
                  <a:pt x="5634380" y="0"/>
                </a:lnTo>
                <a:lnTo>
                  <a:pt x="5634380" y="5679351"/>
                </a:lnTo>
                <a:lnTo>
                  <a:pt x="0" y="56793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4292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678849" y="283686"/>
            <a:ext cx="3672375" cy="6328771"/>
          </a:xfrm>
          <a:custGeom>
            <a:avLst/>
            <a:gdLst/>
            <a:ahLst/>
            <a:cxnLst/>
            <a:rect l="l" t="t" r="r" b="b"/>
            <a:pathLst>
              <a:path w="3672375" h="6328771">
                <a:moveTo>
                  <a:pt x="0" y="0"/>
                </a:moveTo>
                <a:lnTo>
                  <a:pt x="3672375" y="0"/>
                </a:lnTo>
                <a:lnTo>
                  <a:pt x="3672375" y="6328770"/>
                </a:lnTo>
                <a:lnTo>
                  <a:pt x="0" y="63287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4775" b="-14172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485014" y="559907"/>
            <a:ext cx="4702675" cy="6356958"/>
          </a:xfrm>
          <a:custGeom>
            <a:avLst/>
            <a:gdLst/>
            <a:ahLst/>
            <a:cxnLst/>
            <a:rect l="l" t="t" r="r" b="b"/>
            <a:pathLst>
              <a:path w="4702675" h="6356958">
                <a:moveTo>
                  <a:pt x="0" y="0"/>
                </a:moveTo>
                <a:lnTo>
                  <a:pt x="4702676" y="0"/>
                </a:lnTo>
                <a:lnTo>
                  <a:pt x="4702676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212" r="-12012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342269" y="8905875"/>
            <a:ext cx="15161929" cy="695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 b="1">
                <a:solidFill>
                  <a:srgbClr val="0097B2"/>
                </a:solidFill>
                <a:latin typeface="Raleway Bold"/>
                <a:ea typeface="Raleway Bold"/>
                <a:cs typeface="Raleway Bold"/>
                <a:sym typeface="Raleway Bold"/>
              </a:rPr>
              <a:t>ТЫҢДАУШЫЛАРДЫҢ КУРС ЖАЙЛЫ  ПІКІРЛЕРІ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7173568">
            <a:off x="5613546" y="-499902"/>
            <a:ext cx="18947486" cy="13667411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" name="Freeform 3"/>
          <p:cNvSpPr/>
          <p:nvPr/>
        </p:nvSpPr>
        <p:spPr>
          <a:xfrm>
            <a:off x="380692" y="7154259"/>
            <a:ext cx="4088687" cy="3062825"/>
          </a:xfrm>
          <a:custGeom>
            <a:avLst/>
            <a:gdLst/>
            <a:ahLst/>
            <a:cxnLst/>
            <a:rect l="l" t="t" r="r" b="b"/>
            <a:pathLst>
              <a:path w="4088687" h="3062825">
                <a:moveTo>
                  <a:pt x="0" y="0"/>
                </a:moveTo>
                <a:lnTo>
                  <a:pt x="4088687" y="0"/>
                </a:lnTo>
                <a:lnTo>
                  <a:pt x="4088687" y="3062825"/>
                </a:lnTo>
                <a:lnTo>
                  <a:pt x="0" y="30628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751971" y="7200696"/>
            <a:ext cx="3950109" cy="2969951"/>
          </a:xfrm>
          <a:custGeom>
            <a:avLst/>
            <a:gdLst/>
            <a:ahLst/>
            <a:cxnLst/>
            <a:rect l="l" t="t" r="r" b="b"/>
            <a:pathLst>
              <a:path w="3950109" h="2969951">
                <a:moveTo>
                  <a:pt x="0" y="0"/>
                </a:moveTo>
                <a:lnTo>
                  <a:pt x="3950109" y="0"/>
                </a:lnTo>
                <a:lnTo>
                  <a:pt x="3950109" y="2969952"/>
                </a:lnTo>
                <a:lnTo>
                  <a:pt x="0" y="29699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921604" y="7200696"/>
            <a:ext cx="4211562" cy="2818882"/>
          </a:xfrm>
          <a:custGeom>
            <a:avLst/>
            <a:gdLst/>
            <a:ahLst/>
            <a:cxnLst/>
            <a:rect l="l" t="t" r="r" b="b"/>
            <a:pathLst>
              <a:path w="4211562" h="2818882">
                <a:moveTo>
                  <a:pt x="0" y="0"/>
                </a:moveTo>
                <a:lnTo>
                  <a:pt x="4211562" y="0"/>
                </a:lnTo>
                <a:lnTo>
                  <a:pt x="4211562" y="2818882"/>
                </a:lnTo>
                <a:lnTo>
                  <a:pt x="0" y="28188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154" r="-12309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418916" y="6962832"/>
            <a:ext cx="4379003" cy="3056746"/>
          </a:xfrm>
          <a:custGeom>
            <a:avLst/>
            <a:gdLst/>
            <a:ahLst/>
            <a:cxnLst/>
            <a:rect l="l" t="t" r="r" b="b"/>
            <a:pathLst>
              <a:path w="4379003" h="3056746">
                <a:moveTo>
                  <a:pt x="0" y="0"/>
                </a:moveTo>
                <a:lnTo>
                  <a:pt x="4379003" y="0"/>
                </a:lnTo>
                <a:lnTo>
                  <a:pt x="4379003" y="3056746"/>
                </a:lnTo>
                <a:lnTo>
                  <a:pt x="0" y="30567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991659" y="4587504"/>
            <a:ext cx="3760843" cy="3055188"/>
          </a:xfrm>
          <a:custGeom>
            <a:avLst/>
            <a:gdLst/>
            <a:ahLst/>
            <a:cxnLst/>
            <a:rect l="l" t="t" r="r" b="b"/>
            <a:pathLst>
              <a:path w="3760843" h="3055188">
                <a:moveTo>
                  <a:pt x="0" y="0"/>
                </a:moveTo>
                <a:lnTo>
                  <a:pt x="3760843" y="0"/>
                </a:lnTo>
                <a:lnTo>
                  <a:pt x="3760843" y="3055189"/>
                </a:lnTo>
                <a:lnTo>
                  <a:pt x="0" y="30551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8041" t="-23921" r="-13402" b="-25571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80692" y="252016"/>
            <a:ext cx="16743620" cy="6543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 dirty="0" err="1">
                <a:solidFill>
                  <a:srgbClr val="31356E"/>
                </a:solidFill>
                <a:latin typeface="Raleway"/>
                <a:ea typeface="Raleway"/>
                <a:cs typeface="Raleway"/>
                <a:sym typeface="Raleway"/>
              </a:rPr>
              <a:t>Шағын</a:t>
            </a:r>
            <a:r>
              <a:rPr lang="en-US" sz="3600" dirty="0">
                <a:solidFill>
                  <a:srgbClr val="31356E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600" dirty="0" err="1">
                <a:solidFill>
                  <a:srgbClr val="31356E"/>
                </a:solidFill>
                <a:latin typeface="Raleway"/>
                <a:ea typeface="Raleway"/>
                <a:cs typeface="Raleway"/>
                <a:sym typeface="Raleway"/>
              </a:rPr>
              <a:t>және</a:t>
            </a:r>
            <a:r>
              <a:rPr lang="en-US" sz="3600" dirty="0">
                <a:solidFill>
                  <a:srgbClr val="31356E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600" dirty="0" err="1">
                <a:solidFill>
                  <a:srgbClr val="31356E"/>
                </a:solidFill>
                <a:latin typeface="Raleway"/>
                <a:ea typeface="Raleway"/>
                <a:cs typeface="Raleway"/>
                <a:sym typeface="Raleway"/>
              </a:rPr>
              <a:t>орта</a:t>
            </a:r>
            <a:r>
              <a:rPr lang="en-US" sz="3600" dirty="0">
                <a:solidFill>
                  <a:srgbClr val="31356E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600" dirty="0" err="1">
                <a:solidFill>
                  <a:srgbClr val="31356E"/>
                </a:solidFill>
                <a:latin typeface="Raleway"/>
                <a:ea typeface="Raleway"/>
                <a:cs typeface="Raleway"/>
                <a:sym typeface="Raleway"/>
              </a:rPr>
              <a:t>бизнес</a:t>
            </a:r>
            <a:r>
              <a:rPr lang="en-US" sz="3600" dirty="0">
                <a:solidFill>
                  <a:srgbClr val="31356E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600" dirty="0" err="1">
                <a:solidFill>
                  <a:srgbClr val="31356E"/>
                </a:solidFill>
                <a:latin typeface="Raleway"/>
                <a:ea typeface="Raleway"/>
                <a:cs typeface="Raleway"/>
                <a:sym typeface="Raleway"/>
              </a:rPr>
              <a:t>өкілдері</a:t>
            </a:r>
            <a:r>
              <a:rPr lang="en-US" sz="3600" dirty="0">
                <a:solidFill>
                  <a:srgbClr val="31356E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600" dirty="0" err="1">
                <a:solidFill>
                  <a:srgbClr val="31356E"/>
                </a:solidFill>
                <a:latin typeface="Raleway"/>
                <a:ea typeface="Raleway"/>
                <a:cs typeface="Raleway"/>
                <a:sym typeface="Raleway"/>
              </a:rPr>
              <a:t>мен</a:t>
            </a:r>
            <a:r>
              <a:rPr lang="en-US" sz="3600" dirty="0">
                <a:solidFill>
                  <a:srgbClr val="31356E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600" dirty="0" err="1">
                <a:solidFill>
                  <a:srgbClr val="31356E"/>
                </a:solidFill>
                <a:latin typeface="Raleway"/>
                <a:ea typeface="Raleway"/>
                <a:cs typeface="Raleway"/>
                <a:sym typeface="Raleway"/>
              </a:rPr>
              <a:t>қаланың</a:t>
            </a:r>
            <a:r>
              <a:rPr lang="en-US" sz="3600" dirty="0">
                <a:solidFill>
                  <a:srgbClr val="31356E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600" dirty="0" err="1">
                <a:solidFill>
                  <a:srgbClr val="31356E"/>
                </a:solidFill>
                <a:latin typeface="Raleway"/>
                <a:ea typeface="Raleway"/>
                <a:cs typeface="Raleway"/>
                <a:sym typeface="Raleway"/>
              </a:rPr>
              <a:t>ересек</a:t>
            </a:r>
            <a:r>
              <a:rPr lang="en-US" sz="3600" dirty="0">
                <a:solidFill>
                  <a:srgbClr val="31356E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600" dirty="0" err="1">
                <a:solidFill>
                  <a:srgbClr val="31356E"/>
                </a:solidFill>
                <a:latin typeface="Raleway"/>
                <a:ea typeface="Raleway"/>
                <a:cs typeface="Raleway"/>
                <a:sym typeface="Raleway"/>
              </a:rPr>
              <a:t>тұрғындарына</a:t>
            </a:r>
            <a:r>
              <a:rPr lang="en-US" sz="3600" dirty="0">
                <a:solidFill>
                  <a:srgbClr val="31356E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600" dirty="0" err="1">
                <a:solidFill>
                  <a:srgbClr val="31356E"/>
                </a:solidFill>
                <a:latin typeface="Raleway"/>
                <a:ea typeface="Raleway"/>
                <a:cs typeface="Raleway"/>
                <a:sym typeface="Raleway"/>
              </a:rPr>
              <a:t>арналған</a:t>
            </a:r>
            <a:r>
              <a:rPr lang="en-US" sz="3600" dirty="0">
                <a:solidFill>
                  <a:srgbClr val="31356E"/>
                </a:solidFill>
                <a:latin typeface="Raleway"/>
                <a:ea typeface="Raleway"/>
                <a:cs typeface="Raleway"/>
                <a:sym typeface="Raleway"/>
              </a:rPr>
              <a:t> “</a:t>
            </a:r>
            <a:r>
              <a:rPr lang="en-US" sz="3600" dirty="0" err="1">
                <a:solidFill>
                  <a:srgbClr val="31356E"/>
                </a:solidFill>
                <a:latin typeface="Raleway"/>
                <a:ea typeface="Raleway"/>
                <a:cs typeface="Raleway"/>
                <a:sym typeface="Raleway"/>
              </a:rPr>
              <a:t>Оңай</a:t>
            </a:r>
            <a:r>
              <a:rPr lang="en-US" sz="3600" dirty="0">
                <a:solidFill>
                  <a:srgbClr val="31356E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600" dirty="0" err="1">
                <a:solidFill>
                  <a:srgbClr val="31356E"/>
                </a:solidFill>
                <a:latin typeface="Raleway"/>
                <a:ea typeface="Raleway"/>
                <a:cs typeface="Raleway"/>
                <a:sym typeface="Raleway"/>
              </a:rPr>
              <a:t>тіл</a:t>
            </a:r>
            <a:r>
              <a:rPr lang="en-US" sz="3600" dirty="0">
                <a:solidFill>
                  <a:srgbClr val="31356E"/>
                </a:solidFill>
                <a:latin typeface="Raleway"/>
                <a:ea typeface="Raleway"/>
                <a:cs typeface="Raleway"/>
                <a:sym typeface="Raleway"/>
              </a:rPr>
              <a:t>” </a:t>
            </a:r>
            <a:r>
              <a:rPr lang="en-US" sz="3600" dirty="0" err="1">
                <a:solidFill>
                  <a:srgbClr val="31356E"/>
                </a:solidFill>
                <a:latin typeface="Raleway"/>
                <a:ea typeface="Raleway"/>
                <a:cs typeface="Raleway"/>
                <a:sym typeface="Raleway"/>
              </a:rPr>
              <a:t>қысқамерзімді</a:t>
            </a:r>
            <a:r>
              <a:rPr lang="en-US" sz="3600" dirty="0">
                <a:solidFill>
                  <a:srgbClr val="31356E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600" dirty="0" err="1">
                <a:solidFill>
                  <a:srgbClr val="31356E"/>
                </a:solidFill>
                <a:latin typeface="Raleway"/>
                <a:ea typeface="Raleway"/>
                <a:cs typeface="Raleway"/>
                <a:sym typeface="Raleway"/>
              </a:rPr>
              <a:t>қазақ</a:t>
            </a:r>
            <a:r>
              <a:rPr lang="en-US" sz="3600" dirty="0">
                <a:solidFill>
                  <a:srgbClr val="31356E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600" dirty="0" err="1">
                <a:solidFill>
                  <a:srgbClr val="31356E"/>
                </a:solidFill>
                <a:latin typeface="Raleway"/>
                <a:ea typeface="Raleway"/>
                <a:cs typeface="Raleway"/>
                <a:sym typeface="Raleway"/>
              </a:rPr>
              <a:t>тілі</a:t>
            </a:r>
            <a:r>
              <a:rPr lang="en-US" sz="3600" dirty="0">
                <a:solidFill>
                  <a:srgbClr val="31356E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600" dirty="0" err="1">
                <a:solidFill>
                  <a:srgbClr val="31356E"/>
                </a:solidFill>
                <a:latin typeface="Raleway"/>
                <a:ea typeface="Raleway"/>
                <a:cs typeface="Raleway"/>
                <a:sym typeface="Raleway"/>
              </a:rPr>
              <a:t>курсы</a:t>
            </a:r>
            <a:r>
              <a:rPr lang="en-US" sz="3600" dirty="0">
                <a:solidFill>
                  <a:srgbClr val="31356E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600" dirty="0" err="1">
                <a:solidFill>
                  <a:srgbClr val="31356E"/>
                </a:solidFill>
                <a:latin typeface="Raleway"/>
                <a:ea typeface="Raleway"/>
                <a:cs typeface="Raleway"/>
                <a:sym typeface="Raleway"/>
              </a:rPr>
              <a:t>туралы</a:t>
            </a:r>
            <a:r>
              <a:rPr lang="en-US" sz="3600" dirty="0">
                <a:solidFill>
                  <a:srgbClr val="31356E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</a:p>
          <a:p>
            <a:pPr algn="ctr">
              <a:lnSpc>
                <a:spcPts val="5040"/>
              </a:lnSpc>
            </a:pPr>
            <a:r>
              <a:rPr lang="en-US" sz="3600" dirty="0">
                <a:solidFill>
                  <a:srgbClr val="31356E"/>
                </a:solidFill>
                <a:latin typeface="Arimo"/>
                <a:ea typeface="Arimo"/>
                <a:cs typeface="Arimo"/>
                <a:sym typeface="Arimo"/>
              </a:rPr>
              <a:t>АҚПАРАТ</a:t>
            </a:r>
          </a:p>
          <a:p>
            <a:pPr algn="ctr">
              <a:lnSpc>
                <a:spcPts val="5040"/>
              </a:lnSpc>
            </a:pPr>
            <a:endParaRPr/>
          </a:p>
          <a:p>
            <a:pPr algn="l">
              <a:lnSpc>
                <a:spcPts val="2239"/>
              </a:lnSpc>
            </a:pPr>
            <a:r>
              <a:rPr lang="en-US" sz="1599" dirty="0">
                <a:solidFill>
                  <a:srgbClr val="31356E"/>
                </a:solidFill>
                <a:latin typeface="Arimo"/>
                <a:ea typeface="Arimo"/>
                <a:cs typeface="Arimo"/>
                <a:sym typeface="Arimo"/>
              </a:rPr>
              <a:t>- </a:t>
            </a:r>
            <a:r>
              <a:rPr lang="en-US" sz="1599" dirty="0" err="1">
                <a:solidFill>
                  <a:srgbClr val="31356E"/>
                </a:solidFill>
                <a:latin typeface="Arimo"/>
                <a:ea typeface="Arimo"/>
                <a:cs typeface="Arimo"/>
                <a:sym typeface="Arimo"/>
              </a:rPr>
              <a:t>ірі</a:t>
            </a:r>
            <a:r>
              <a:rPr lang="en-US" sz="1599" dirty="0">
                <a:solidFill>
                  <a:srgbClr val="31356E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599" dirty="0" err="1">
                <a:solidFill>
                  <a:srgbClr val="31356E"/>
                </a:solidFill>
                <a:latin typeface="Arimo"/>
                <a:ea typeface="Arimo"/>
                <a:cs typeface="Arimo"/>
                <a:sym typeface="Arimo"/>
              </a:rPr>
              <a:t>сауда</a:t>
            </a:r>
            <a:r>
              <a:rPr lang="en-US" sz="1599" dirty="0">
                <a:solidFill>
                  <a:srgbClr val="31356E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599" dirty="0" err="1">
                <a:solidFill>
                  <a:srgbClr val="31356E"/>
                </a:solidFill>
                <a:latin typeface="Arimo"/>
                <a:ea typeface="Arimo"/>
                <a:cs typeface="Arimo"/>
                <a:sym typeface="Arimo"/>
              </a:rPr>
              <a:t>үйлерінің</a:t>
            </a:r>
            <a:r>
              <a:rPr lang="en-US" sz="1599" dirty="0">
                <a:solidFill>
                  <a:srgbClr val="31356E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599" dirty="0" err="1">
                <a:solidFill>
                  <a:srgbClr val="31356E"/>
                </a:solidFill>
                <a:latin typeface="Arimo"/>
                <a:ea typeface="Arimo"/>
                <a:cs typeface="Arimo"/>
                <a:sym typeface="Arimo"/>
              </a:rPr>
              <a:t>базасында</a:t>
            </a:r>
            <a:r>
              <a:rPr lang="en-US" sz="1599" dirty="0">
                <a:solidFill>
                  <a:srgbClr val="31356E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599" dirty="0" err="1">
                <a:solidFill>
                  <a:srgbClr val="31356E"/>
                </a:solidFill>
                <a:latin typeface="Arimo"/>
                <a:ea typeface="Arimo"/>
                <a:cs typeface="Arimo"/>
                <a:sym typeface="Arimo"/>
              </a:rPr>
              <a:t>мемлекеттік</a:t>
            </a:r>
            <a:r>
              <a:rPr lang="en-US" sz="1599" dirty="0">
                <a:solidFill>
                  <a:srgbClr val="31356E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599" dirty="0" err="1">
                <a:solidFill>
                  <a:srgbClr val="31356E"/>
                </a:solidFill>
                <a:latin typeface="Arimo"/>
                <a:ea typeface="Arimo"/>
                <a:cs typeface="Arimo"/>
                <a:sym typeface="Arimo"/>
              </a:rPr>
              <a:t>тілді</a:t>
            </a:r>
            <a:r>
              <a:rPr lang="en-US" sz="1599" dirty="0">
                <a:solidFill>
                  <a:srgbClr val="31356E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599" dirty="0" err="1">
                <a:solidFill>
                  <a:srgbClr val="31356E"/>
                </a:solidFill>
                <a:latin typeface="Arimo"/>
                <a:ea typeface="Arimo"/>
                <a:cs typeface="Arimo"/>
                <a:sym typeface="Arimo"/>
              </a:rPr>
              <a:t>оқыту</a:t>
            </a:r>
            <a:r>
              <a:rPr lang="en-US" sz="1599" dirty="0">
                <a:solidFill>
                  <a:srgbClr val="31356E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599" dirty="0" err="1">
                <a:solidFill>
                  <a:srgbClr val="31356E"/>
                </a:solidFill>
                <a:latin typeface="Arimo"/>
                <a:ea typeface="Arimo"/>
                <a:cs typeface="Arimo"/>
                <a:sym typeface="Arimo"/>
              </a:rPr>
              <a:t>кабинеттерін</a:t>
            </a:r>
            <a:r>
              <a:rPr lang="en-US" sz="1599" dirty="0">
                <a:solidFill>
                  <a:srgbClr val="31356E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599" dirty="0" err="1">
                <a:solidFill>
                  <a:srgbClr val="31356E"/>
                </a:solidFill>
                <a:latin typeface="Arimo"/>
                <a:ea typeface="Arimo"/>
                <a:cs typeface="Arimo"/>
                <a:sym typeface="Arimo"/>
              </a:rPr>
              <a:t>ашу</a:t>
            </a:r>
            <a:r>
              <a:rPr lang="en-US" sz="1599" dirty="0">
                <a:solidFill>
                  <a:srgbClr val="31356E"/>
                </a:solidFill>
                <a:latin typeface="Arimo"/>
                <a:ea typeface="Arimo"/>
                <a:cs typeface="Arimo"/>
                <a:sym typeface="Arimo"/>
              </a:rPr>
              <a:t>;</a:t>
            </a:r>
          </a:p>
          <a:p>
            <a:pPr algn="ctr">
              <a:lnSpc>
                <a:spcPts val="2239"/>
              </a:lnSpc>
            </a:pPr>
            <a:endParaRPr/>
          </a:p>
          <a:p>
            <a:pPr algn="l">
              <a:lnSpc>
                <a:spcPts val="2239"/>
              </a:lnSpc>
            </a:pPr>
            <a:r>
              <a:rPr lang="en-US" sz="1599" dirty="0">
                <a:solidFill>
                  <a:srgbClr val="31356E"/>
                </a:solidFill>
                <a:latin typeface="Arimo"/>
                <a:ea typeface="Arimo"/>
                <a:cs typeface="Arimo"/>
                <a:sym typeface="Arimo"/>
              </a:rPr>
              <a:t>- </a:t>
            </a:r>
            <a:r>
              <a:rPr lang="en-US" sz="1599" dirty="0" err="1">
                <a:solidFill>
                  <a:srgbClr val="31356E"/>
                </a:solidFill>
                <a:latin typeface="Arimo"/>
                <a:ea typeface="Arimo"/>
                <a:cs typeface="Arimo"/>
                <a:sym typeface="Arimo"/>
              </a:rPr>
              <a:t>тіл</a:t>
            </a:r>
            <a:r>
              <a:rPr lang="en-US" sz="1599" dirty="0">
                <a:solidFill>
                  <a:srgbClr val="31356E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599" dirty="0" err="1">
                <a:solidFill>
                  <a:srgbClr val="31356E"/>
                </a:solidFill>
                <a:latin typeface="Arimo"/>
                <a:ea typeface="Arimo"/>
                <a:cs typeface="Arimo"/>
                <a:sym typeface="Arimo"/>
              </a:rPr>
              <a:t>үйренушілерге</a:t>
            </a:r>
            <a:r>
              <a:rPr lang="en-US" sz="1599" dirty="0">
                <a:solidFill>
                  <a:srgbClr val="31356E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599" dirty="0" err="1">
                <a:solidFill>
                  <a:srgbClr val="31356E"/>
                </a:solidFill>
                <a:latin typeface="Arimo"/>
                <a:ea typeface="Arimo"/>
                <a:cs typeface="Arimo"/>
                <a:sym typeface="Arimo"/>
              </a:rPr>
              <a:t>қолайлы</a:t>
            </a:r>
            <a:r>
              <a:rPr lang="en-US" sz="1599" dirty="0">
                <a:solidFill>
                  <a:srgbClr val="31356E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599" dirty="0" err="1">
                <a:solidFill>
                  <a:srgbClr val="31356E"/>
                </a:solidFill>
                <a:latin typeface="Arimo"/>
                <a:ea typeface="Arimo"/>
                <a:cs typeface="Arimo"/>
                <a:sym typeface="Arimo"/>
              </a:rPr>
              <a:t>жағдай</a:t>
            </a:r>
            <a:r>
              <a:rPr lang="en-US" sz="1599" dirty="0">
                <a:solidFill>
                  <a:srgbClr val="31356E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599" dirty="0" err="1">
                <a:solidFill>
                  <a:srgbClr val="31356E"/>
                </a:solidFill>
                <a:latin typeface="Arimo"/>
                <a:ea typeface="Arimo"/>
                <a:cs typeface="Arimo"/>
                <a:sym typeface="Arimo"/>
              </a:rPr>
              <a:t>жасау</a:t>
            </a:r>
            <a:r>
              <a:rPr lang="en-US" sz="1599" dirty="0">
                <a:solidFill>
                  <a:srgbClr val="31356E"/>
                </a:solidFill>
                <a:latin typeface="Arimo"/>
                <a:ea typeface="Arimo"/>
                <a:cs typeface="Arimo"/>
                <a:sym typeface="Arimo"/>
              </a:rPr>
              <a:t> (</a:t>
            </a:r>
            <a:r>
              <a:rPr lang="en-US" sz="1599" dirty="0" err="1">
                <a:solidFill>
                  <a:srgbClr val="31356E"/>
                </a:solidFill>
                <a:latin typeface="Arimo"/>
                <a:ea typeface="Arimo"/>
                <a:cs typeface="Arimo"/>
                <a:sym typeface="Arimo"/>
              </a:rPr>
              <a:t>материалдық-техникалық</a:t>
            </a:r>
            <a:r>
              <a:rPr lang="en-US" sz="1599" dirty="0">
                <a:solidFill>
                  <a:srgbClr val="31356E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599" dirty="0" err="1">
                <a:solidFill>
                  <a:srgbClr val="31356E"/>
                </a:solidFill>
                <a:latin typeface="Arimo"/>
                <a:ea typeface="Arimo"/>
                <a:cs typeface="Arimo"/>
                <a:sym typeface="Arimo"/>
              </a:rPr>
              <a:t>қамтамасыз</a:t>
            </a:r>
            <a:r>
              <a:rPr lang="en-US" sz="1599" dirty="0">
                <a:solidFill>
                  <a:srgbClr val="31356E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599" dirty="0" err="1">
                <a:solidFill>
                  <a:srgbClr val="31356E"/>
                </a:solidFill>
                <a:latin typeface="Arimo"/>
                <a:ea typeface="Arimo"/>
                <a:cs typeface="Arimo"/>
                <a:sym typeface="Arimo"/>
              </a:rPr>
              <a:t>ету</a:t>
            </a:r>
            <a:r>
              <a:rPr lang="en-US" sz="1599" dirty="0">
                <a:solidFill>
                  <a:srgbClr val="31356E"/>
                </a:solidFill>
                <a:latin typeface="Arimo"/>
                <a:ea typeface="Arimo"/>
                <a:cs typeface="Arimo"/>
                <a:sym typeface="Arimo"/>
              </a:rPr>
              <a:t>);</a:t>
            </a:r>
          </a:p>
          <a:p>
            <a:pPr algn="ctr">
              <a:lnSpc>
                <a:spcPts val="2239"/>
              </a:lnSpc>
            </a:pPr>
            <a:endParaRPr/>
          </a:p>
          <a:p>
            <a:pPr algn="l">
              <a:lnSpc>
                <a:spcPts val="2239"/>
              </a:lnSpc>
            </a:pPr>
            <a:r>
              <a:rPr lang="en-US" sz="1599" dirty="0">
                <a:solidFill>
                  <a:srgbClr val="31356E"/>
                </a:solidFill>
                <a:latin typeface="Arimo"/>
                <a:ea typeface="Arimo"/>
                <a:cs typeface="Arimo"/>
                <a:sym typeface="Arimo"/>
              </a:rPr>
              <a:t>- </a:t>
            </a:r>
            <a:r>
              <a:rPr lang="en-US" sz="1599" dirty="0" err="1">
                <a:solidFill>
                  <a:srgbClr val="31356E"/>
                </a:solidFill>
                <a:latin typeface="Arimo"/>
                <a:ea typeface="Arimo"/>
                <a:cs typeface="Arimo"/>
                <a:sym typeface="Arimo"/>
              </a:rPr>
              <a:t>қаланың</a:t>
            </a:r>
            <a:r>
              <a:rPr lang="en-US" sz="1599" dirty="0">
                <a:solidFill>
                  <a:srgbClr val="31356E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599" dirty="0" err="1">
                <a:solidFill>
                  <a:srgbClr val="31356E"/>
                </a:solidFill>
                <a:latin typeface="Arimo"/>
                <a:ea typeface="Arimo"/>
                <a:cs typeface="Arimo"/>
                <a:sym typeface="Arimo"/>
              </a:rPr>
              <a:t>ересек</a:t>
            </a:r>
            <a:r>
              <a:rPr lang="en-US" sz="1599" dirty="0">
                <a:solidFill>
                  <a:srgbClr val="31356E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599" dirty="0" err="1">
                <a:solidFill>
                  <a:srgbClr val="31356E"/>
                </a:solidFill>
                <a:latin typeface="Arimo"/>
                <a:ea typeface="Arimo"/>
                <a:cs typeface="Arimo"/>
                <a:sym typeface="Arimo"/>
              </a:rPr>
              <a:t>тұрғындарын</a:t>
            </a:r>
            <a:r>
              <a:rPr lang="en-US" sz="1599" dirty="0">
                <a:solidFill>
                  <a:srgbClr val="31356E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599" dirty="0" err="1">
                <a:solidFill>
                  <a:srgbClr val="31356E"/>
                </a:solidFill>
                <a:latin typeface="Arimo"/>
                <a:ea typeface="Arimo"/>
                <a:cs typeface="Arimo"/>
                <a:sym typeface="Arimo"/>
              </a:rPr>
              <a:t>мемлекеттік</a:t>
            </a:r>
            <a:r>
              <a:rPr lang="en-US" sz="1599" dirty="0">
                <a:solidFill>
                  <a:srgbClr val="31356E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599" dirty="0" err="1">
                <a:solidFill>
                  <a:srgbClr val="31356E"/>
                </a:solidFill>
                <a:latin typeface="Arimo"/>
                <a:ea typeface="Arimo"/>
                <a:cs typeface="Arimo"/>
                <a:sym typeface="Arimo"/>
              </a:rPr>
              <a:t>тілді</a:t>
            </a:r>
            <a:r>
              <a:rPr lang="en-US" sz="1599" dirty="0">
                <a:solidFill>
                  <a:srgbClr val="31356E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599" dirty="0" err="1">
                <a:solidFill>
                  <a:srgbClr val="31356E"/>
                </a:solidFill>
                <a:latin typeface="Arimo"/>
                <a:ea typeface="Arimo"/>
                <a:cs typeface="Arimo"/>
                <a:sym typeface="Arimo"/>
              </a:rPr>
              <a:t>тегін</a:t>
            </a:r>
            <a:r>
              <a:rPr lang="en-US" sz="1599" dirty="0">
                <a:solidFill>
                  <a:srgbClr val="31356E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599" dirty="0" err="1">
                <a:solidFill>
                  <a:srgbClr val="31356E"/>
                </a:solidFill>
                <a:latin typeface="Arimo"/>
                <a:ea typeface="Arimo"/>
                <a:cs typeface="Arimo"/>
                <a:sym typeface="Arimo"/>
              </a:rPr>
              <a:t>оқыту</a:t>
            </a:r>
            <a:r>
              <a:rPr lang="en-US" sz="1599" dirty="0">
                <a:solidFill>
                  <a:srgbClr val="31356E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599" dirty="0" err="1">
                <a:solidFill>
                  <a:srgbClr val="31356E"/>
                </a:solidFill>
                <a:latin typeface="Arimo"/>
                <a:ea typeface="Arimo"/>
                <a:cs typeface="Arimo"/>
                <a:sym typeface="Arimo"/>
              </a:rPr>
              <a:t>курстарына</a:t>
            </a:r>
            <a:r>
              <a:rPr lang="en-US" sz="1599" dirty="0">
                <a:solidFill>
                  <a:srgbClr val="31356E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599" dirty="0" err="1">
                <a:solidFill>
                  <a:srgbClr val="31356E"/>
                </a:solidFill>
                <a:latin typeface="Arimo"/>
                <a:ea typeface="Arimo"/>
                <a:cs typeface="Arimo"/>
                <a:sym typeface="Arimo"/>
              </a:rPr>
              <a:t>тарту</a:t>
            </a:r>
            <a:r>
              <a:rPr lang="en-US" sz="1599" dirty="0">
                <a:solidFill>
                  <a:srgbClr val="31356E"/>
                </a:solidFill>
                <a:latin typeface="Arimo"/>
                <a:ea typeface="Arimo"/>
                <a:cs typeface="Arimo"/>
                <a:sym typeface="Arimo"/>
              </a:rPr>
              <a:t>.</a:t>
            </a:r>
          </a:p>
          <a:p>
            <a:pPr algn="ctr">
              <a:lnSpc>
                <a:spcPts val="5040"/>
              </a:lnSpc>
            </a:pPr>
            <a:endParaRPr/>
          </a:p>
          <a:p>
            <a:pPr algn="ctr">
              <a:lnSpc>
                <a:spcPts val="5040"/>
              </a:lnSpc>
            </a:pPr>
            <a:endParaRPr/>
          </a:p>
          <a:p>
            <a:pPr algn="r">
              <a:lnSpc>
                <a:spcPts val="5940"/>
              </a:lnSpc>
            </a:pPr>
            <a:endParaRPr/>
          </a:p>
          <a:p>
            <a:pPr algn="r">
              <a:lnSpc>
                <a:spcPts val="5940"/>
              </a:lnSpc>
            </a:pPr>
            <a:endParaRPr/>
          </a:p>
        </p:txBody>
      </p:sp>
      <p:sp>
        <p:nvSpPr>
          <p:cNvPr id="9" name="Freeform 9"/>
          <p:cNvSpPr/>
          <p:nvPr/>
        </p:nvSpPr>
        <p:spPr>
          <a:xfrm>
            <a:off x="1688609" y="4478221"/>
            <a:ext cx="2891912" cy="3534771"/>
          </a:xfrm>
          <a:custGeom>
            <a:avLst/>
            <a:gdLst/>
            <a:ahLst/>
            <a:cxnLst/>
            <a:rect l="l" t="t" r="r" b="b"/>
            <a:pathLst>
              <a:path w="2891912" h="3534771">
                <a:moveTo>
                  <a:pt x="0" y="0"/>
                </a:moveTo>
                <a:lnTo>
                  <a:pt x="2891912" y="0"/>
                </a:lnTo>
                <a:lnTo>
                  <a:pt x="2891912" y="3534771"/>
                </a:lnTo>
                <a:lnTo>
                  <a:pt x="0" y="35347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0495" t="-4171" r="-16824" b="-12965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9394189" y="2529859"/>
            <a:ext cx="8796610" cy="2999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60"/>
              </a:lnSpc>
              <a:spcBef>
                <a:spcPct val="0"/>
              </a:spcBef>
            </a:pPr>
            <a:r>
              <a:rPr lang="en-US" sz="1900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-тіл үйренушілердің қызмет ететін мекемелерінде қазақша қарым-қатынасқа түсе алуын;</a:t>
            </a:r>
          </a:p>
          <a:p>
            <a:pPr algn="l">
              <a:lnSpc>
                <a:spcPts val="2660"/>
              </a:lnSpc>
              <a:spcBef>
                <a:spcPct val="0"/>
              </a:spcBef>
            </a:pPr>
            <a:r>
              <a:rPr lang="en-US" sz="1900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 -қызметте қажет болған жағдайда тұтынушыларға қазақша қызмет көрсете алуын;</a:t>
            </a:r>
          </a:p>
          <a:p>
            <a:pPr algn="l">
              <a:lnSpc>
                <a:spcPts val="2660"/>
              </a:lnSpc>
              <a:spcBef>
                <a:spcPct val="0"/>
              </a:spcBef>
            </a:pPr>
            <a:r>
              <a:rPr lang="en-US" sz="1900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 -қазақтілді тұтынушылардың қысқа сауалдарына түсініп, жауап бере алуын;</a:t>
            </a:r>
          </a:p>
          <a:p>
            <a:pPr algn="l">
              <a:lnSpc>
                <a:spcPts val="2660"/>
              </a:lnSpc>
              <a:spcBef>
                <a:spcPct val="0"/>
              </a:spcBef>
            </a:pPr>
            <a:r>
              <a:rPr lang="en-US" sz="1900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 -өз саласына қатысты терминдерді түсініп, қолданысқа енгізе білуін; </a:t>
            </a:r>
          </a:p>
          <a:p>
            <a:pPr algn="l">
              <a:lnSpc>
                <a:spcPts val="2660"/>
              </a:lnSpc>
              <a:spcBef>
                <a:spcPct val="0"/>
              </a:spcBef>
            </a:pPr>
            <a:r>
              <a:rPr lang="en-US" sz="1900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-қоғамдық орындарда тілдесімге түсе алуын;</a:t>
            </a:r>
          </a:p>
          <a:p>
            <a:pPr algn="l">
              <a:lnSpc>
                <a:spcPts val="2660"/>
              </a:lnSpc>
              <a:spcBef>
                <a:spcPct val="0"/>
              </a:spcBef>
            </a:pPr>
            <a:r>
              <a:rPr lang="en-US" sz="1900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 -тұтынушыларға қызмет көрсету барысында қысқаша әрі нақты ақпарат бере алуын көздейді.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0054" y="1548783"/>
            <a:ext cx="3759808" cy="4939827"/>
          </a:xfrm>
          <a:custGeom>
            <a:avLst/>
            <a:gdLst/>
            <a:ahLst/>
            <a:cxnLst/>
            <a:rect l="l" t="t" r="r" b="b"/>
            <a:pathLst>
              <a:path w="3759808" h="4939827">
                <a:moveTo>
                  <a:pt x="0" y="0"/>
                </a:moveTo>
                <a:lnTo>
                  <a:pt x="3759808" y="0"/>
                </a:lnTo>
                <a:lnTo>
                  <a:pt x="3759808" y="4939826"/>
                </a:lnTo>
                <a:lnTo>
                  <a:pt x="0" y="49398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3931" r="-11070" b="-4393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51129" y="7319395"/>
            <a:ext cx="4734943" cy="2497123"/>
          </a:xfrm>
          <a:custGeom>
            <a:avLst/>
            <a:gdLst/>
            <a:ahLst/>
            <a:cxnLst/>
            <a:rect l="l" t="t" r="r" b="b"/>
            <a:pathLst>
              <a:path w="4734943" h="2497123">
                <a:moveTo>
                  <a:pt x="0" y="0"/>
                </a:moveTo>
                <a:lnTo>
                  <a:pt x="4734943" y="0"/>
                </a:lnTo>
                <a:lnTo>
                  <a:pt x="4734943" y="2497123"/>
                </a:lnTo>
                <a:lnTo>
                  <a:pt x="0" y="24971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60754" b="-16061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076204" y="1548783"/>
            <a:ext cx="4684504" cy="8089348"/>
          </a:xfrm>
          <a:custGeom>
            <a:avLst/>
            <a:gdLst/>
            <a:ahLst/>
            <a:cxnLst/>
            <a:rect l="l" t="t" r="r" b="b"/>
            <a:pathLst>
              <a:path w="4684504" h="8089348">
                <a:moveTo>
                  <a:pt x="0" y="0"/>
                </a:moveTo>
                <a:lnTo>
                  <a:pt x="4684504" y="0"/>
                </a:lnTo>
                <a:lnTo>
                  <a:pt x="4684504" y="8089347"/>
                </a:lnTo>
                <a:lnTo>
                  <a:pt x="0" y="80893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3942" b="-1474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988753" y="1548783"/>
            <a:ext cx="4621040" cy="8089348"/>
          </a:xfrm>
          <a:custGeom>
            <a:avLst/>
            <a:gdLst/>
            <a:ahLst/>
            <a:cxnLst/>
            <a:rect l="l" t="t" r="r" b="b"/>
            <a:pathLst>
              <a:path w="4621040" h="8089348">
                <a:moveTo>
                  <a:pt x="0" y="0"/>
                </a:moveTo>
                <a:lnTo>
                  <a:pt x="4621040" y="0"/>
                </a:lnTo>
                <a:lnTo>
                  <a:pt x="4621040" y="8089347"/>
                </a:lnTo>
                <a:lnTo>
                  <a:pt x="0" y="80893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463506" y="1548783"/>
            <a:ext cx="3355126" cy="6356958"/>
          </a:xfrm>
          <a:custGeom>
            <a:avLst/>
            <a:gdLst/>
            <a:ahLst/>
            <a:cxnLst/>
            <a:rect l="l" t="t" r="r" b="b"/>
            <a:pathLst>
              <a:path w="3355126" h="6356958">
                <a:moveTo>
                  <a:pt x="0" y="0"/>
                </a:moveTo>
                <a:lnTo>
                  <a:pt x="3355125" y="0"/>
                </a:lnTo>
                <a:lnTo>
                  <a:pt x="3355125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11076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756578" y="409367"/>
            <a:ext cx="13458664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00"/>
              </a:lnSpc>
              <a:spcBef>
                <a:spcPct val="0"/>
              </a:spcBef>
            </a:pPr>
            <a:r>
              <a:rPr lang="en-US" sz="5000" b="1">
                <a:solidFill>
                  <a:srgbClr val="0097B2"/>
                </a:solidFill>
                <a:latin typeface="Raleway Bold"/>
                <a:ea typeface="Raleway Bold"/>
                <a:cs typeface="Raleway Bold"/>
                <a:sym typeface="Raleway Bold"/>
              </a:rPr>
              <a:t>Тыңдаушылардың курс жайлы пікірлері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449049" y="8817673"/>
            <a:ext cx="4356861" cy="1078884"/>
            <a:chOff x="0" y="0"/>
            <a:chExt cx="5809148" cy="1438512"/>
          </a:xfrm>
        </p:grpSpPr>
        <p:sp>
          <p:nvSpPr>
            <p:cNvPr id="3" name="TextBox 3"/>
            <p:cNvSpPr txBox="1"/>
            <p:nvPr/>
          </p:nvSpPr>
          <p:spPr>
            <a:xfrm>
              <a:off x="0" y="-9525"/>
              <a:ext cx="5809148" cy="6597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40"/>
                </a:lnSpc>
              </a:pPr>
              <a:r>
                <a:rPr lang="en-US" sz="3200" b="1">
                  <a:solidFill>
                    <a:srgbClr val="0097B2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Сайт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914002"/>
              <a:ext cx="5809148" cy="5346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242424"/>
                  </a:solidFill>
                  <a:latin typeface="Raleway"/>
                  <a:ea typeface="Raleway"/>
                  <a:cs typeface="Raleway"/>
                  <a:sym typeface="Raleway"/>
                  <a:hlinkClick r:id="rId2" tooltip="https://docs.google.com/spreadsheets/d/1DUF2isFWsqVSYhbaACYtbgcLi_YjDqpE3GLQIVgkKQg/edit#gid=69851113"/>
                </a:rPr>
                <a:t>www.</a:t>
              </a:r>
              <a:r>
                <a:rPr lang="en-US" sz="2400" u="sng">
                  <a:solidFill>
                    <a:srgbClr val="242424"/>
                  </a:solidFill>
                  <a:latin typeface="Raleway"/>
                  <a:ea typeface="Raleway"/>
                  <a:cs typeface="Raleway"/>
                  <a:sym typeface="Raleway"/>
                  <a:hlinkClick r:id="rId3" tooltip="https://tildertemirtau.kz/?lang=ru"/>
                </a:rPr>
                <a:t>tilder.temirtau</a:t>
              </a:r>
              <a:r>
                <a:rPr lang="en-US" sz="2400">
                  <a:solidFill>
                    <a:srgbClr val="242424"/>
                  </a:solidFill>
                  <a:latin typeface="Raleway"/>
                  <a:ea typeface="Raleway"/>
                  <a:cs typeface="Raleway"/>
                  <a:sym typeface="Raleway"/>
                </a:rPr>
                <a:t>.kz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 rot="5400000">
            <a:off x="-1488" y="1488"/>
            <a:ext cx="1859770" cy="1856795"/>
            <a:chOff x="0" y="0"/>
            <a:chExt cx="6350000" cy="63398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0097B2"/>
            </a:solidFill>
          </p:spPr>
        </p:sp>
      </p:grpSp>
      <p:grpSp>
        <p:nvGrpSpPr>
          <p:cNvPr id="7" name="Group 7"/>
          <p:cNvGrpSpPr/>
          <p:nvPr/>
        </p:nvGrpSpPr>
        <p:grpSpPr>
          <a:xfrm rot="-5400000">
            <a:off x="16429717" y="8428717"/>
            <a:ext cx="1859770" cy="1856795"/>
            <a:chOff x="0" y="0"/>
            <a:chExt cx="6350000" cy="633984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0097B2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441494" y="2857229"/>
            <a:ext cx="4987679" cy="2880385"/>
          </a:xfrm>
          <a:custGeom>
            <a:avLst/>
            <a:gdLst/>
            <a:ahLst/>
            <a:cxnLst/>
            <a:rect l="l" t="t" r="r" b="b"/>
            <a:pathLst>
              <a:path w="4987679" h="2880385">
                <a:moveTo>
                  <a:pt x="0" y="0"/>
                </a:moveTo>
                <a:lnTo>
                  <a:pt x="4987680" y="0"/>
                </a:lnTo>
                <a:lnTo>
                  <a:pt x="4987680" y="2880385"/>
                </a:lnTo>
                <a:lnTo>
                  <a:pt x="0" y="28803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661858" y="2857229"/>
            <a:ext cx="5656107" cy="3460504"/>
          </a:xfrm>
          <a:custGeom>
            <a:avLst/>
            <a:gdLst/>
            <a:ahLst/>
            <a:cxnLst/>
            <a:rect l="l" t="t" r="r" b="b"/>
            <a:pathLst>
              <a:path w="5656107" h="3460504">
                <a:moveTo>
                  <a:pt x="0" y="0"/>
                </a:moveTo>
                <a:lnTo>
                  <a:pt x="5656107" y="0"/>
                </a:lnTo>
                <a:lnTo>
                  <a:pt x="5656107" y="3460504"/>
                </a:lnTo>
                <a:lnTo>
                  <a:pt x="0" y="34605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2585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28397" y="5251083"/>
            <a:ext cx="4953055" cy="3176146"/>
          </a:xfrm>
          <a:custGeom>
            <a:avLst/>
            <a:gdLst/>
            <a:ahLst/>
            <a:cxnLst/>
            <a:rect l="l" t="t" r="r" b="b"/>
            <a:pathLst>
              <a:path w="4953055" h="3176146">
                <a:moveTo>
                  <a:pt x="0" y="0"/>
                </a:moveTo>
                <a:lnTo>
                  <a:pt x="4953055" y="0"/>
                </a:lnTo>
                <a:lnTo>
                  <a:pt x="4953055" y="3176147"/>
                </a:lnTo>
                <a:lnTo>
                  <a:pt x="0" y="317614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663487" y="2857229"/>
            <a:ext cx="4767719" cy="3339231"/>
          </a:xfrm>
          <a:custGeom>
            <a:avLst/>
            <a:gdLst/>
            <a:ahLst/>
            <a:cxnLst/>
            <a:rect l="l" t="t" r="r" b="b"/>
            <a:pathLst>
              <a:path w="4767719" h="3339231">
                <a:moveTo>
                  <a:pt x="0" y="0"/>
                </a:moveTo>
                <a:lnTo>
                  <a:pt x="4767718" y="0"/>
                </a:lnTo>
                <a:lnTo>
                  <a:pt x="4767718" y="3339231"/>
                </a:lnTo>
                <a:lnTo>
                  <a:pt x="0" y="333923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3421" b="-36950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709723" y="5404487"/>
            <a:ext cx="5421123" cy="3022742"/>
          </a:xfrm>
          <a:custGeom>
            <a:avLst/>
            <a:gdLst/>
            <a:ahLst/>
            <a:cxnLst/>
            <a:rect l="l" t="t" r="r" b="b"/>
            <a:pathLst>
              <a:path w="5421123" h="3022742">
                <a:moveTo>
                  <a:pt x="0" y="0"/>
                </a:moveTo>
                <a:lnTo>
                  <a:pt x="5421123" y="0"/>
                </a:lnTo>
                <a:lnTo>
                  <a:pt x="5421123" y="3022743"/>
                </a:lnTo>
                <a:lnTo>
                  <a:pt x="0" y="302274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26104" r="-6779" b="-17522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840595" y="5287517"/>
            <a:ext cx="4974986" cy="3256683"/>
          </a:xfrm>
          <a:custGeom>
            <a:avLst/>
            <a:gdLst/>
            <a:ahLst/>
            <a:cxnLst/>
            <a:rect l="l" t="t" r="r" b="b"/>
            <a:pathLst>
              <a:path w="4974986" h="3256683">
                <a:moveTo>
                  <a:pt x="0" y="0"/>
                </a:moveTo>
                <a:lnTo>
                  <a:pt x="4974987" y="0"/>
                </a:lnTo>
                <a:lnTo>
                  <a:pt x="4974987" y="3256683"/>
                </a:lnTo>
                <a:lnTo>
                  <a:pt x="0" y="325668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3717" t="-25425" r="-7697" b="-2224"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441494" y="8595079"/>
            <a:ext cx="4356861" cy="1076979"/>
            <a:chOff x="0" y="0"/>
            <a:chExt cx="5809148" cy="1435972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9525"/>
              <a:ext cx="5809148" cy="657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40"/>
                </a:lnSpc>
              </a:pPr>
              <a:r>
                <a:rPr lang="en-US" sz="3200" b="1">
                  <a:solidFill>
                    <a:srgbClr val="0097B2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Байланыс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911462"/>
              <a:ext cx="5809148" cy="5346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242424"/>
                  </a:solidFill>
                  <a:latin typeface="Raleway"/>
                  <a:ea typeface="Raleway"/>
                  <a:cs typeface="Raleway"/>
                  <a:sym typeface="Raleway"/>
                  <a:hlinkClick r:id="rId2" tooltip="https://docs.google.com/spreadsheets/d/1DUF2isFWsqVSYhbaACYtbgcLi_YjDqpE3GLQIVgkKQg/edit#gid=69851113"/>
                </a:rPr>
                <a:t>+7 (721) 392-20-1</a:t>
              </a:r>
              <a:r>
                <a:rPr lang="en-US" sz="2400">
                  <a:solidFill>
                    <a:srgbClr val="242424"/>
                  </a:solidFill>
                  <a:latin typeface="Raleway"/>
                  <a:ea typeface="Raleway"/>
                  <a:cs typeface="Raleway"/>
                  <a:sym typeface="Raleway"/>
                </a:rPr>
                <a:t>0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237153" y="8818625"/>
            <a:ext cx="4921756" cy="1076979"/>
            <a:chOff x="0" y="0"/>
            <a:chExt cx="6562341" cy="1435972"/>
          </a:xfrm>
        </p:grpSpPr>
        <p:sp>
          <p:nvSpPr>
            <p:cNvPr id="19" name="TextBox 19"/>
            <p:cNvSpPr txBox="1"/>
            <p:nvPr/>
          </p:nvSpPr>
          <p:spPr>
            <a:xfrm>
              <a:off x="0" y="-9525"/>
              <a:ext cx="6562341" cy="657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40"/>
                </a:lnSpc>
              </a:pPr>
              <a:r>
                <a:rPr lang="en-US" sz="3200" b="1">
                  <a:solidFill>
                    <a:srgbClr val="0097B2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Электронды мекенжай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911462"/>
              <a:ext cx="6562341" cy="5346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242424"/>
                  </a:solidFill>
                  <a:latin typeface="Raleway"/>
                  <a:ea typeface="Raleway"/>
                  <a:cs typeface="Raleway"/>
                  <a:sym typeface="Raleway"/>
                </a:rPr>
                <a:t>centr_yazikov</a:t>
              </a:r>
              <a:r>
                <a:rPr lang="en-US" sz="2400">
                  <a:solidFill>
                    <a:srgbClr val="242424"/>
                  </a:solidFill>
                  <a:latin typeface="Raleway"/>
                  <a:ea typeface="Raleway"/>
                  <a:cs typeface="Raleway"/>
                  <a:sym typeface="Raleway"/>
                  <a:hlinkClick r:id="rId2" tooltip="https://docs.google.com/spreadsheets/d/1DUF2isFWsqVSYhbaACYtbgcLi_YjDqpE3GLQIVgkKQg/edit#gid=69851113"/>
                </a:rPr>
                <a:t>@mail.ru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2459057" y="226209"/>
            <a:ext cx="13726662" cy="2436167"/>
            <a:chOff x="0" y="0"/>
            <a:chExt cx="18302216" cy="3248222"/>
          </a:xfrm>
        </p:grpSpPr>
        <p:sp>
          <p:nvSpPr>
            <p:cNvPr id="22" name="TextBox 22"/>
            <p:cNvSpPr txBox="1"/>
            <p:nvPr/>
          </p:nvSpPr>
          <p:spPr>
            <a:xfrm>
              <a:off x="0" y="-9525"/>
              <a:ext cx="18302216" cy="1635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8000">
                  <a:solidFill>
                    <a:srgbClr val="0097B2"/>
                  </a:solidFill>
                  <a:latin typeface="Raleway"/>
                  <a:ea typeface="Raleway"/>
                  <a:cs typeface="Raleway"/>
                  <a:sym typeface="Raleway"/>
                </a:rPr>
                <a:t>Сертификат табыстау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1860747"/>
              <a:ext cx="18302216" cy="1387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200"/>
                </a:lnSpc>
                <a:spcBef>
                  <a:spcPct val="0"/>
                </a:spcBef>
              </a:pPr>
              <a:r>
                <a:rPr lang="en-US" sz="3000">
                  <a:solidFill>
                    <a:srgbClr val="242424"/>
                  </a:solidFill>
                  <a:latin typeface="Raleway"/>
                  <a:ea typeface="Raleway"/>
                  <a:cs typeface="Raleway"/>
                  <a:sym typeface="Raleway"/>
                  <a:hlinkClick r:id="rId2" tooltip="https://docs.google.com/spreadsheets/d/1DUF2isFWsqVSYhbaACYtbgcLi_YjDqpE3GLQIVgkKQg/edit#gid=69851113"/>
                </a:rPr>
                <a:t>КУРС СОҢЫНДА АЛҒАН БІЛІМДІ БЕКІТУ МАҚСАТЫНДА ҚОРЫТЫНДЫ БАҚЫЛАУ ТАПСЫРЫП, СЕРТИФИКАТ ТАБЫСТАЛАДЫ  </a:t>
              </a: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1242" y="368315"/>
            <a:ext cx="5530653" cy="3400000"/>
          </a:xfrm>
          <a:custGeom>
            <a:avLst/>
            <a:gdLst/>
            <a:ahLst/>
            <a:cxnLst/>
            <a:rect l="l" t="t" r="r" b="b"/>
            <a:pathLst>
              <a:path w="5530653" h="3400000">
                <a:moveTo>
                  <a:pt x="0" y="0"/>
                </a:moveTo>
                <a:lnTo>
                  <a:pt x="5530654" y="0"/>
                </a:lnTo>
                <a:lnTo>
                  <a:pt x="5530654" y="3400000"/>
                </a:lnTo>
                <a:lnTo>
                  <a:pt x="0" y="3400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0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32607" y="368315"/>
            <a:ext cx="5451995" cy="3453585"/>
          </a:xfrm>
          <a:custGeom>
            <a:avLst/>
            <a:gdLst/>
            <a:ahLst/>
            <a:cxnLst/>
            <a:rect l="l" t="t" r="r" b="b"/>
            <a:pathLst>
              <a:path w="5451995" h="3453585">
                <a:moveTo>
                  <a:pt x="0" y="0"/>
                </a:moveTo>
                <a:lnTo>
                  <a:pt x="5451995" y="0"/>
                </a:lnTo>
                <a:lnTo>
                  <a:pt x="5451995" y="3453585"/>
                </a:lnTo>
                <a:lnTo>
                  <a:pt x="0" y="34535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8595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022514" y="368315"/>
            <a:ext cx="5502166" cy="3453585"/>
          </a:xfrm>
          <a:custGeom>
            <a:avLst/>
            <a:gdLst/>
            <a:ahLst/>
            <a:cxnLst/>
            <a:rect l="l" t="t" r="r" b="b"/>
            <a:pathLst>
              <a:path w="5502166" h="3453585">
                <a:moveTo>
                  <a:pt x="0" y="0"/>
                </a:moveTo>
                <a:lnTo>
                  <a:pt x="5502165" y="0"/>
                </a:lnTo>
                <a:lnTo>
                  <a:pt x="5502165" y="3453585"/>
                </a:lnTo>
                <a:lnTo>
                  <a:pt x="0" y="34535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4430" t="-29384" r="-15531" b="-2590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81242" y="5708587"/>
            <a:ext cx="5591346" cy="2952595"/>
          </a:xfrm>
          <a:custGeom>
            <a:avLst/>
            <a:gdLst/>
            <a:ahLst/>
            <a:cxnLst/>
            <a:rect l="l" t="t" r="r" b="b"/>
            <a:pathLst>
              <a:path w="5591346" h="2952595">
                <a:moveTo>
                  <a:pt x="0" y="0"/>
                </a:moveTo>
                <a:lnTo>
                  <a:pt x="5591346" y="0"/>
                </a:lnTo>
                <a:lnTo>
                  <a:pt x="5591346" y="2952595"/>
                </a:lnTo>
                <a:lnTo>
                  <a:pt x="0" y="29525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330" t="-14715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007331" y="4936626"/>
            <a:ext cx="5558462" cy="4175795"/>
          </a:xfrm>
          <a:custGeom>
            <a:avLst/>
            <a:gdLst/>
            <a:ahLst/>
            <a:cxnLst/>
            <a:rect l="l" t="t" r="r" b="b"/>
            <a:pathLst>
              <a:path w="5558462" h="4175795">
                <a:moveTo>
                  <a:pt x="0" y="0"/>
                </a:moveTo>
                <a:lnTo>
                  <a:pt x="5558462" y="0"/>
                </a:lnTo>
                <a:lnTo>
                  <a:pt x="5558462" y="4175795"/>
                </a:lnTo>
                <a:lnTo>
                  <a:pt x="0" y="417579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885026" y="4875632"/>
            <a:ext cx="5639653" cy="4236790"/>
          </a:xfrm>
          <a:custGeom>
            <a:avLst/>
            <a:gdLst/>
            <a:ahLst/>
            <a:cxnLst/>
            <a:rect l="l" t="t" r="r" b="b"/>
            <a:pathLst>
              <a:path w="5639653" h="4236790">
                <a:moveTo>
                  <a:pt x="0" y="0"/>
                </a:moveTo>
                <a:lnTo>
                  <a:pt x="5639653" y="0"/>
                </a:lnTo>
                <a:lnTo>
                  <a:pt x="5639653" y="4236789"/>
                </a:lnTo>
                <a:lnTo>
                  <a:pt x="0" y="42367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322871" y="107496"/>
            <a:ext cx="12965129" cy="10079325"/>
          </a:xfrm>
          <a:custGeom>
            <a:avLst/>
            <a:gdLst/>
            <a:ahLst/>
            <a:cxnLst/>
            <a:rect l="l" t="t" r="r" b="b"/>
            <a:pathLst>
              <a:path w="12965129" h="10079325">
                <a:moveTo>
                  <a:pt x="0" y="0"/>
                </a:moveTo>
                <a:lnTo>
                  <a:pt x="12965129" y="0"/>
                </a:lnTo>
                <a:lnTo>
                  <a:pt x="12965129" y="10079326"/>
                </a:lnTo>
                <a:lnTo>
                  <a:pt x="0" y="100793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950" r="-18950"/>
            </a:stretch>
          </a:blipFill>
        </p:spPr>
      </p:sp>
      <p:sp>
        <p:nvSpPr>
          <p:cNvPr id="3" name="AutoShape 3"/>
          <p:cNvSpPr/>
          <p:nvPr/>
        </p:nvSpPr>
        <p:spPr>
          <a:xfrm rot="3595211">
            <a:off x="-5531036" y="4225757"/>
            <a:ext cx="16864442" cy="7539618"/>
          </a:xfrm>
          <a:prstGeom prst="rect">
            <a:avLst/>
          </a:prstGeom>
          <a:solidFill>
            <a:srgbClr val="6BB7BF"/>
          </a:solid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 rot="5400000">
            <a:off x="-328369" y="328369"/>
            <a:ext cx="4901022" cy="4244285"/>
            <a:chOff x="0" y="0"/>
            <a:chExt cx="6350000" cy="54991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300265" y="1923540"/>
            <a:ext cx="2728654" cy="1053943"/>
          </a:xfrm>
          <a:custGeom>
            <a:avLst/>
            <a:gdLst/>
            <a:ahLst/>
            <a:cxnLst/>
            <a:rect l="l" t="t" r="r" b="b"/>
            <a:pathLst>
              <a:path w="2728654" h="1053943">
                <a:moveTo>
                  <a:pt x="0" y="0"/>
                </a:moveTo>
                <a:lnTo>
                  <a:pt x="2728654" y="0"/>
                </a:lnTo>
                <a:lnTo>
                  <a:pt x="2728654" y="1053943"/>
                </a:lnTo>
                <a:lnTo>
                  <a:pt x="0" y="10539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517633" y="5424289"/>
            <a:ext cx="9871951" cy="4056751"/>
            <a:chOff x="0" y="0"/>
            <a:chExt cx="13162601" cy="5409001"/>
          </a:xfrm>
        </p:grpSpPr>
        <p:sp>
          <p:nvSpPr>
            <p:cNvPr id="8" name="TextBox 8"/>
            <p:cNvSpPr txBox="1"/>
            <p:nvPr/>
          </p:nvSpPr>
          <p:spPr>
            <a:xfrm>
              <a:off x="0" y="4735901"/>
              <a:ext cx="13162601" cy="5245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54"/>
                </a:lnSpc>
              </a:pPr>
              <a:r>
                <a:rPr lang="en-US" sz="2325">
                  <a:solidFill>
                    <a:srgbClr val="0097B2"/>
                  </a:solidFill>
                  <a:latin typeface="Raleway"/>
                  <a:ea typeface="Raleway"/>
                  <a:cs typeface="Raleway"/>
                  <a:sym typeface="Raleway"/>
                </a:rPr>
                <a:t>\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411480"/>
              <a:ext cx="13162601" cy="3327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899"/>
                </a:lnSpc>
              </a:pPr>
              <a:r>
                <a:rPr lang="en-US" sz="8249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Назарларыңызға рақмет! 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1125745" y="1028700"/>
            <a:ext cx="6133555" cy="8229600"/>
          </a:xfrm>
          <a:prstGeom prst="rect">
            <a:avLst/>
          </a:prstGeom>
          <a:solidFill>
            <a:srgbClr val="242424">
              <a:alpha val="4706"/>
            </a:srgbClr>
          </a:solidFill>
        </p:spPr>
      </p:sp>
      <p:grpSp>
        <p:nvGrpSpPr>
          <p:cNvPr id="3" name="Group 3"/>
          <p:cNvGrpSpPr/>
          <p:nvPr/>
        </p:nvGrpSpPr>
        <p:grpSpPr>
          <a:xfrm rot="-10800000">
            <a:off x="16032281" y="1029682"/>
            <a:ext cx="1227019" cy="1225055"/>
            <a:chOff x="0" y="0"/>
            <a:chExt cx="6350000" cy="6339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0097B2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1855291" y="1329207"/>
            <a:ext cx="4930542" cy="3710233"/>
          </a:xfrm>
          <a:custGeom>
            <a:avLst/>
            <a:gdLst/>
            <a:ahLst/>
            <a:cxnLst/>
            <a:rect l="l" t="t" r="r" b="b"/>
            <a:pathLst>
              <a:path w="4930542" h="3710233">
                <a:moveTo>
                  <a:pt x="0" y="0"/>
                </a:moveTo>
                <a:lnTo>
                  <a:pt x="4930542" y="0"/>
                </a:lnTo>
                <a:lnTo>
                  <a:pt x="4930542" y="3710233"/>
                </a:lnTo>
                <a:lnTo>
                  <a:pt x="0" y="37102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1125745" y="8033245"/>
            <a:ext cx="1227019" cy="1225055"/>
            <a:chOff x="0" y="0"/>
            <a:chExt cx="6350000" cy="63398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0097B2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11855291" y="5240025"/>
            <a:ext cx="4952418" cy="3714314"/>
          </a:xfrm>
          <a:custGeom>
            <a:avLst/>
            <a:gdLst/>
            <a:ahLst/>
            <a:cxnLst/>
            <a:rect l="l" t="t" r="r" b="b"/>
            <a:pathLst>
              <a:path w="4952418" h="3714314">
                <a:moveTo>
                  <a:pt x="0" y="0"/>
                </a:moveTo>
                <a:lnTo>
                  <a:pt x="4952418" y="0"/>
                </a:lnTo>
                <a:lnTo>
                  <a:pt x="4952418" y="3714314"/>
                </a:lnTo>
                <a:lnTo>
                  <a:pt x="0" y="37143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542694" y="303382"/>
            <a:ext cx="10117739" cy="9873287"/>
            <a:chOff x="0" y="0"/>
            <a:chExt cx="13490318" cy="13164382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19050"/>
              <a:ext cx="13490318" cy="20510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5000" b="1" dirty="0" err="1">
                  <a:solidFill>
                    <a:srgbClr val="0097B2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Жоба</a:t>
              </a:r>
              <a:r>
                <a:rPr lang="en-US" sz="5000" b="1" dirty="0">
                  <a:solidFill>
                    <a:srgbClr val="0097B2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 </a:t>
              </a:r>
              <a:r>
                <a:rPr lang="en-US" sz="5000" b="1" dirty="0" err="1">
                  <a:solidFill>
                    <a:srgbClr val="0097B2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бойынша</a:t>
              </a:r>
              <a:r>
                <a:rPr lang="en-US" sz="5000" b="1" dirty="0">
                  <a:solidFill>
                    <a:srgbClr val="0097B2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 </a:t>
              </a:r>
              <a:r>
                <a:rPr lang="en-US" sz="5000" b="1" dirty="0" err="1">
                  <a:solidFill>
                    <a:srgbClr val="0097B2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қызметтің</a:t>
              </a:r>
              <a:r>
                <a:rPr lang="en-US" sz="5000" b="1" dirty="0">
                  <a:solidFill>
                    <a:srgbClr val="0097B2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 </a:t>
              </a:r>
              <a:r>
                <a:rPr lang="en-US" sz="5000" b="1" dirty="0" err="1">
                  <a:solidFill>
                    <a:srgbClr val="0097B2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қысқаша</a:t>
              </a:r>
              <a:r>
                <a:rPr lang="en-US" sz="5000" b="1" dirty="0">
                  <a:solidFill>
                    <a:srgbClr val="0097B2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 </a:t>
              </a:r>
              <a:r>
                <a:rPr lang="en-US" sz="5000" b="1" dirty="0" err="1">
                  <a:solidFill>
                    <a:srgbClr val="0097B2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сипаттамасы</a:t>
              </a:r>
              <a:endParaRPr lang="en-US" sz="5000" b="1" dirty="0">
                <a:solidFill>
                  <a:srgbClr val="0097B2"/>
                </a:solidFill>
                <a:latin typeface="Raleway Bold"/>
                <a:ea typeface="Raleway Bold"/>
                <a:cs typeface="Raleway Bold"/>
                <a:sym typeface="Raleway Bold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3604457"/>
              <a:ext cx="13490318" cy="9534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50"/>
                </a:lnSpc>
              </a:pPr>
              <a:r>
                <a:rPr lang="en-US" sz="3125" b="1" dirty="0">
                  <a:solidFill>
                    <a:srgbClr val="242424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«</a:t>
              </a:r>
              <a:r>
                <a:rPr lang="en-US" sz="3125" b="1" dirty="0" err="1">
                  <a:solidFill>
                    <a:srgbClr val="242424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Оңай</a:t>
              </a:r>
              <a:r>
                <a:rPr lang="en-US" sz="3125" b="1" dirty="0">
                  <a:solidFill>
                    <a:srgbClr val="242424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 </a:t>
              </a:r>
              <a:r>
                <a:rPr lang="en-US" sz="3125" b="1" dirty="0" err="1">
                  <a:solidFill>
                    <a:srgbClr val="242424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тіл</a:t>
              </a:r>
              <a:r>
                <a:rPr lang="en-US" sz="3125" b="1" dirty="0">
                  <a:solidFill>
                    <a:srgbClr val="242424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» </a:t>
              </a:r>
              <a:r>
                <a:rPr lang="en-US" sz="3125" b="1" dirty="0" err="1">
                  <a:solidFill>
                    <a:srgbClr val="242424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қазақ</a:t>
              </a:r>
              <a:r>
                <a:rPr lang="en-US" sz="3125" b="1" dirty="0">
                  <a:solidFill>
                    <a:srgbClr val="242424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 </a:t>
              </a:r>
              <a:r>
                <a:rPr lang="en-US" sz="3125" b="1" dirty="0" err="1">
                  <a:solidFill>
                    <a:srgbClr val="242424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тілі</a:t>
              </a:r>
              <a:r>
                <a:rPr lang="en-US" sz="3125" b="1" dirty="0">
                  <a:solidFill>
                    <a:srgbClr val="242424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 </a:t>
              </a:r>
              <a:r>
                <a:rPr lang="en-US" sz="3125" b="1" dirty="0" err="1">
                  <a:solidFill>
                    <a:srgbClr val="242424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кабинеттерінде</a:t>
              </a:r>
              <a:endParaRPr lang="en-US" sz="3125" b="1" dirty="0">
                <a:solidFill>
                  <a:srgbClr val="242424"/>
                </a:solidFill>
                <a:latin typeface="Raleway Bold"/>
                <a:ea typeface="Raleway Bold"/>
                <a:cs typeface="Raleway Bold"/>
                <a:sym typeface="Raleway Bold"/>
              </a:endParaRPr>
            </a:p>
            <a:p>
              <a:pPr algn="l">
                <a:lnSpc>
                  <a:spcPts val="3750"/>
                </a:lnSpc>
              </a:pPr>
              <a:endParaRPr/>
            </a:p>
            <a:p>
              <a:pPr algn="l">
                <a:lnSpc>
                  <a:spcPts val="3750"/>
                </a:lnSpc>
              </a:pPr>
              <a:r>
                <a:rPr lang="en-US" sz="3125" b="1" dirty="0">
                  <a:solidFill>
                    <a:srgbClr val="242424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*</a:t>
              </a:r>
              <a:r>
                <a:rPr lang="en-US" sz="3125" b="1" dirty="0" err="1">
                  <a:solidFill>
                    <a:srgbClr val="242424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шағын</a:t>
              </a:r>
              <a:r>
                <a:rPr lang="en-US" sz="3125" b="1" dirty="0">
                  <a:solidFill>
                    <a:srgbClr val="242424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 </a:t>
              </a:r>
              <a:r>
                <a:rPr lang="en-US" sz="3125" b="1" dirty="0" err="1">
                  <a:solidFill>
                    <a:srgbClr val="242424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және</a:t>
              </a:r>
              <a:r>
                <a:rPr lang="en-US" sz="3125" b="1" dirty="0">
                  <a:solidFill>
                    <a:srgbClr val="242424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 </a:t>
              </a:r>
              <a:r>
                <a:rPr lang="en-US" sz="3125" b="1" dirty="0" err="1">
                  <a:solidFill>
                    <a:srgbClr val="242424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орта</a:t>
              </a:r>
              <a:r>
                <a:rPr lang="en-US" sz="3125" b="1" dirty="0">
                  <a:solidFill>
                    <a:srgbClr val="242424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 </a:t>
              </a:r>
              <a:r>
                <a:rPr lang="en-US" sz="3125" b="1" dirty="0" err="1">
                  <a:solidFill>
                    <a:srgbClr val="242424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бизнес</a:t>
              </a:r>
              <a:r>
                <a:rPr lang="en-US" sz="3125" b="1" dirty="0">
                  <a:solidFill>
                    <a:srgbClr val="242424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 </a:t>
              </a:r>
              <a:r>
                <a:rPr lang="en-US" sz="3125" b="1" dirty="0" err="1">
                  <a:solidFill>
                    <a:srgbClr val="242424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өкілдеріне</a:t>
              </a:r>
              <a:r>
                <a:rPr lang="en-US" sz="3125" b="1" dirty="0">
                  <a:solidFill>
                    <a:srgbClr val="242424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 </a:t>
              </a:r>
              <a:r>
                <a:rPr lang="en-US" sz="3125" b="1" dirty="0" err="1">
                  <a:solidFill>
                    <a:srgbClr val="242424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және</a:t>
              </a:r>
              <a:r>
                <a:rPr lang="en-US" sz="3125" b="1" dirty="0">
                  <a:solidFill>
                    <a:srgbClr val="242424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 </a:t>
              </a:r>
              <a:r>
                <a:rPr lang="en-US" sz="3125" b="1" dirty="0" err="1">
                  <a:solidFill>
                    <a:srgbClr val="242424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қаланың</a:t>
              </a:r>
              <a:r>
                <a:rPr lang="en-US" sz="3125" b="1" dirty="0">
                  <a:solidFill>
                    <a:srgbClr val="242424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 </a:t>
              </a:r>
              <a:r>
                <a:rPr lang="en-US" sz="3125" b="1" dirty="0" err="1">
                  <a:solidFill>
                    <a:srgbClr val="242424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барлық</a:t>
              </a:r>
              <a:r>
                <a:rPr lang="en-US" sz="3125" b="1" dirty="0">
                  <a:solidFill>
                    <a:srgbClr val="242424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 </a:t>
              </a:r>
              <a:r>
                <a:rPr lang="en-US" sz="3125" b="1" dirty="0" err="1">
                  <a:solidFill>
                    <a:srgbClr val="242424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ересек</a:t>
              </a:r>
              <a:r>
                <a:rPr lang="en-US" sz="3125" b="1" dirty="0">
                  <a:solidFill>
                    <a:srgbClr val="242424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 </a:t>
              </a:r>
              <a:r>
                <a:rPr lang="en-US" sz="3125" b="1" dirty="0" err="1">
                  <a:solidFill>
                    <a:srgbClr val="242424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тұрғындарына</a:t>
              </a:r>
              <a:r>
                <a:rPr lang="en-US" sz="3125" b="1" dirty="0">
                  <a:solidFill>
                    <a:srgbClr val="242424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 </a:t>
              </a:r>
              <a:r>
                <a:rPr lang="en-US" sz="3125" b="1" dirty="0" err="1">
                  <a:solidFill>
                    <a:srgbClr val="242424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арналған</a:t>
              </a:r>
              <a:r>
                <a:rPr lang="en-US" sz="3125" b="1" dirty="0">
                  <a:solidFill>
                    <a:srgbClr val="242424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 </a:t>
              </a:r>
              <a:r>
                <a:rPr lang="en-US" sz="3125" b="1" dirty="0" err="1">
                  <a:solidFill>
                    <a:srgbClr val="242424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қазақ</a:t>
              </a:r>
              <a:r>
                <a:rPr lang="en-US" sz="3125" b="1" dirty="0">
                  <a:solidFill>
                    <a:srgbClr val="242424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 </a:t>
              </a:r>
              <a:r>
                <a:rPr lang="en-US" sz="3125" b="1" dirty="0" err="1">
                  <a:solidFill>
                    <a:srgbClr val="242424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тілінің</a:t>
              </a:r>
              <a:r>
                <a:rPr lang="en-US" sz="3125" b="1" dirty="0">
                  <a:solidFill>
                    <a:srgbClr val="242424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 </a:t>
              </a:r>
              <a:r>
                <a:rPr lang="en-US" sz="3125" b="1" dirty="0" err="1">
                  <a:solidFill>
                    <a:srgbClr val="242424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қысқамерзімді</a:t>
              </a:r>
              <a:r>
                <a:rPr lang="en-US" sz="3125" b="1" dirty="0">
                  <a:solidFill>
                    <a:srgbClr val="242424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 </a:t>
              </a:r>
              <a:r>
                <a:rPr lang="en-US" sz="3125" b="1" dirty="0" err="1">
                  <a:solidFill>
                    <a:srgbClr val="242424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курстары</a:t>
              </a:r>
              <a:r>
                <a:rPr lang="en-US" sz="3125" b="1" dirty="0">
                  <a:solidFill>
                    <a:srgbClr val="242424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 </a:t>
              </a:r>
              <a:r>
                <a:rPr lang="en-US" sz="3125" b="1" dirty="0" err="1">
                  <a:solidFill>
                    <a:srgbClr val="242424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ұйымдастырылады</a:t>
              </a:r>
              <a:r>
                <a:rPr lang="en-US" sz="3125" b="1" dirty="0">
                  <a:solidFill>
                    <a:srgbClr val="242424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;</a:t>
              </a:r>
            </a:p>
            <a:p>
              <a:pPr algn="l">
                <a:lnSpc>
                  <a:spcPts val="3750"/>
                </a:lnSpc>
              </a:pPr>
              <a:endParaRPr/>
            </a:p>
            <a:p>
              <a:pPr algn="l">
                <a:lnSpc>
                  <a:spcPts val="3750"/>
                </a:lnSpc>
              </a:pPr>
              <a:r>
                <a:rPr lang="en-US" sz="3125" b="1" dirty="0">
                  <a:solidFill>
                    <a:srgbClr val="242424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*</a:t>
              </a:r>
              <a:r>
                <a:rPr lang="en-US" sz="3125" b="1" dirty="0" err="1">
                  <a:solidFill>
                    <a:srgbClr val="242424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кіші</a:t>
              </a:r>
              <a:r>
                <a:rPr lang="en-US" sz="3125" b="1" dirty="0">
                  <a:solidFill>
                    <a:srgbClr val="242424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 </a:t>
              </a:r>
              <a:r>
                <a:rPr lang="en-US" sz="3125" b="1" dirty="0" err="1">
                  <a:solidFill>
                    <a:srgbClr val="242424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мектеп</a:t>
              </a:r>
              <a:r>
                <a:rPr lang="en-US" sz="3125" b="1" dirty="0">
                  <a:solidFill>
                    <a:srgbClr val="242424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 </a:t>
              </a:r>
              <a:r>
                <a:rPr lang="en-US" sz="3125" b="1" dirty="0" err="1">
                  <a:solidFill>
                    <a:srgbClr val="242424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оқушыларына</a:t>
              </a:r>
              <a:r>
                <a:rPr lang="en-US" sz="3125" b="1" dirty="0">
                  <a:solidFill>
                    <a:srgbClr val="242424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 </a:t>
              </a:r>
              <a:r>
                <a:rPr lang="en-US" sz="3125" b="1" dirty="0" err="1">
                  <a:solidFill>
                    <a:srgbClr val="242424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қазақ</a:t>
              </a:r>
              <a:r>
                <a:rPr lang="en-US" sz="3125" b="1" dirty="0">
                  <a:solidFill>
                    <a:srgbClr val="242424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 </a:t>
              </a:r>
              <a:r>
                <a:rPr lang="en-US" sz="3125" b="1" dirty="0" err="1">
                  <a:solidFill>
                    <a:srgbClr val="242424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тілінен</a:t>
              </a:r>
              <a:r>
                <a:rPr lang="en-US" sz="3125" b="1" dirty="0">
                  <a:solidFill>
                    <a:srgbClr val="242424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 </a:t>
              </a:r>
              <a:r>
                <a:rPr lang="en-US" sz="3125" b="1" dirty="0" err="1">
                  <a:solidFill>
                    <a:srgbClr val="242424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үй</a:t>
              </a:r>
              <a:r>
                <a:rPr lang="en-US" sz="3125" b="1" dirty="0">
                  <a:solidFill>
                    <a:srgbClr val="242424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 </a:t>
              </a:r>
              <a:r>
                <a:rPr lang="en-US" sz="3125" b="1" dirty="0" err="1">
                  <a:solidFill>
                    <a:srgbClr val="242424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тапсырмасын</a:t>
              </a:r>
              <a:r>
                <a:rPr lang="en-US" sz="3125" b="1" dirty="0">
                  <a:solidFill>
                    <a:srgbClr val="242424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 </a:t>
              </a:r>
              <a:r>
                <a:rPr lang="en-US" sz="3125" b="1" dirty="0" err="1">
                  <a:solidFill>
                    <a:srgbClr val="242424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дайындау</a:t>
              </a:r>
              <a:r>
                <a:rPr lang="en-US" sz="3125" b="1" dirty="0">
                  <a:solidFill>
                    <a:srgbClr val="242424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 </a:t>
              </a:r>
              <a:r>
                <a:rPr lang="en-US" sz="3125" b="1" dirty="0" err="1">
                  <a:solidFill>
                    <a:srgbClr val="242424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бойынша</a:t>
              </a:r>
              <a:r>
                <a:rPr lang="en-US" sz="3125" b="1" dirty="0">
                  <a:solidFill>
                    <a:srgbClr val="242424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 </a:t>
              </a:r>
              <a:r>
                <a:rPr lang="en-US" sz="3125" b="1" dirty="0" err="1">
                  <a:solidFill>
                    <a:srgbClr val="242424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ата-аналарға</a:t>
              </a:r>
              <a:r>
                <a:rPr lang="en-US" sz="3125" b="1" dirty="0">
                  <a:solidFill>
                    <a:srgbClr val="242424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 </a:t>
              </a:r>
              <a:r>
                <a:rPr lang="en-US" sz="3125" b="1" dirty="0" err="1">
                  <a:solidFill>
                    <a:srgbClr val="242424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арналған</a:t>
              </a:r>
              <a:r>
                <a:rPr lang="en-US" sz="3125" b="1" dirty="0">
                  <a:solidFill>
                    <a:srgbClr val="242424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 </a:t>
              </a:r>
              <a:r>
                <a:rPr lang="en-US" sz="3125" b="1" dirty="0" err="1">
                  <a:solidFill>
                    <a:srgbClr val="242424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шеберлік</a:t>
              </a:r>
              <a:r>
                <a:rPr lang="en-US" sz="3125" b="1" dirty="0">
                  <a:solidFill>
                    <a:srgbClr val="242424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 </a:t>
              </a:r>
              <a:r>
                <a:rPr lang="en-US" sz="3125" b="1" dirty="0" err="1">
                  <a:solidFill>
                    <a:srgbClr val="242424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сыныптары</a:t>
              </a:r>
              <a:r>
                <a:rPr lang="en-US" sz="3125" b="1" dirty="0">
                  <a:solidFill>
                    <a:srgbClr val="242424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 </a:t>
              </a:r>
              <a:r>
                <a:rPr lang="en-US" sz="3125" b="1" dirty="0" err="1">
                  <a:solidFill>
                    <a:srgbClr val="242424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өткізіледі</a:t>
              </a:r>
              <a:r>
                <a:rPr lang="en-US" sz="3125" b="1" dirty="0">
                  <a:solidFill>
                    <a:srgbClr val="242424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;</a:t>
              </a:r>
            </a:p>
            <a:p>
              <a:pPr algn="l">
                <a:lnSpc>
                  <a:spcPts val="3750"/>
                </a:lnSpc>
              </a:pPr>
              <a:endParaRPr/>
            </a:p>
            <a:p>
              <a:pPr algn="l">
                <a:lnSpc>
                  <a:spcPts val="3750"/>
                </a:lnSpc>
              </a:pPr>
              <a:r>
                <a:rPr lang="en-US" sz="3125" b="1" dirty="0">
                  <a:solidFill>
                    <a:srgbClr val="242424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*</a:t>
              </a:r>
              <a:r>
                <a:rPr lang="en-US" sz="3125" b="1" dirty="0" err="1">
                  <a:solidFill>
                    <a:srgbClr val="242424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кәсіпкерлер</a:t>
              </a:r>
              <a:r>
                <a:rPr lang="en-US" sz="3125" b="1" dirty="0">
                  <a:solidFill>
                    <a:srgbClr val="242424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 </a:t>
              </a:r>
              <a:r>
                <a:rPr lang="en-US" sz="3125" b="1" dirty="0" err="1">
                  <a:solidFill>
                    <a:srgbClr val="242424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үшін</a:t>
              </a:r>
              <a:r>
                <a:rPr lang="en-US" sz="3125" b="1" dirty="0">
                  <a:solidFill>
                    <a:srgbClr val="242424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 </a:t>
              </a:r>
              <a:r>
                <a:rPr lang="en-US" sz="3125" b="1" dirty="0" err="1">
                  <a:solidFill>
                    <a:srgbClr val="242424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көрнекі</a:t>
              </a:r>
              <a:r>
                <a:rPr lang="en-US" sz="3125" b="1" dirty="0">
                  <a:solidFill>
                    <a:srgbClr val="242424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 </a:t>
              </a:r>
              <a:r>
                <a:rPr lang="en-US" sz="3125" b="1" dirty="0" err="1">
                  <a:solidFill>
                    <a:srgbClr val="242424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ақпараттарды</a:t>
              </a:r>
              <a:r>
                <a:rPr lang="en-US" sz="3125" b="1" dirty="0">
                  <a:solidFill>
                    <a:srgbClr val="242424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 </a:t>
              </a:r>
              <a:r>
                <a:rPr lang="en-US" sz="3125" b="1" dirty="0" err="1">
                  <a:solidFill>
                    <a:srgbClr val="242424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мемлекеттік</a:t>
              </a:r>
              <a:r>
                <a:rPr lang="en-US" sz="3125" b="1" dirty="0">
                  <a:solidFill>
                    <a:srgbClr val="242424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 </a:t>
              </a:r>
              <a:r>
                <a:rPr lang="en-US" sz="3125" b="1" dirty="0" err="1">
                  <a:solidFill>
                    <a:srgbClr val="242424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тілде</a:t>
              </a:r>
              <a:r>
                <a:rPr lang="en-US" sz="3125" b="1" dirty="0">
                  <a:solidFill>
                    <a:srgbClr val="242424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 </a:t>
              </a:r>
              <a:r>
                <a:rPr lang="en-US" sz="3125" b="1" dirty="0" err="1">
                  <a:solidFill>
                    <a:srgbClr val="242424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рәсімдеуге</a:t>
              </a:r>
              <a:r>
                <a:rPr lang="en-US" sz="3125" b="1" dirty="0">
                  <a:solidFill>
                    <a:srgbClr val="242424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 </a:t>
              </a:r>
              <a:r>
                <a:rPr lang="en-US" sz="3125" b="1" dirty="0" err="1">
                  <a:solidFill>
                    <a:srgbClr val="242424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кеңес</a:t>
              </a:r>
              <a:r>
                <a:rPr lang="en-US" sz="3125" b="1" dirty="0">
                  <a:solidFill>
                    <a:srgbClr val="242424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 </a:t>
              </a:r>
              <a:r>
                <a:rPr lang="en-US" sz="3125" b="1" dirty="0" err="1">
                  <a:solidFill>
                    <a:srgbClr val="242424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беру</a:t>
              </a:r>
              <a:r>
                <a:rPr lang="en-US" sz="3125" b="1" dirty="0">
                  <a:solidFill>
                    <a:srgbClr val="242424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 </a:t>
              </a:r>
              <a:r>
                <a:rPr lang="en-US" sz="3125" b="1" dirty="0" err="1">
                  <a:solidFill>
                    <a:srgbClr val="242424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жұмыстары</a:t>
              </a:r>
              <a:r>
                <a:rPr lang="en-US" sz="3125" b="1" dirty="0">
                  <a:solidFill>
                    <a:srgbClr val="242424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 </a:t>
              </a:r>
              <a:r>
                <a:rPr lang="en-US" sz="3125" b="1" dirty="0" err="1">
                  <a:solidFill>
                    <a:srgbClr val="242424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қамтылады</a:t>
              </a:r>
              <a:r>
                <a:rPr lang="en-US" sz="3125" b="1" dirty="0">
                  <a:solidFill>
                    <a:srgbClr val="242424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.</a:t>
              </a:r>
            </a:p>
            <a:p>
              <a:pPr marL="0" lvl="0" indent="0" algn="l">
                <a:lnSpc>
                  <a:spcPts val="3750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3546185"/>
            <a:ext cx="2835111" cy="5712115"/>
            <a:chOff x="0" y="0"/>
            <a:chExt cx="3780149" cy="7616153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3780149" cy="7616153"/>
            </a:xfrm>
            <a:prstGeom prst="rect">
              <a:avLst/>
            </a:prstGeom>
            <a:solidFill>
              <a:srgbClr val="242424">
                <a:alpha val="4706"/>
              </a:srgbClr>
            </a:solidFill>
          </p:spPr>
        </p:sp>
        <p:grpSp>
          <p:nvGrpSpPr>
            <p:cNvPr id="4" name="Group 4"/>
            <p:cNvGrpSpPr/>
            <p:nvPr/>
          </p:nvGrpSpPr>
          <p:grpSpPr>
            <a:xfrm rot="5400000">
              <a:off x="-505" y="505"/>
              <a:ext cx="631736" cy="630726"/>
              <a:chOff x="0" y="0"/>
              <a:chExt cx="6350000" cy="633984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DFFD8">
                      <a:alpha val="100000"/>
                    </a:srgbClr>
                  </a:gs>
                  <a:gs pos="100000">
                    <a:srgbClr val="94B9FF">
                      <a:alpha val="100000"/>
                    </a:srgbClr>
                  </a:gs>
                </a:gsLst>
                <a:lin ang="0"/>
              </a:gradFill>
            </p:spPr>
          </p:sp>
        </p:grpSp>
      </p:grpSp>
      <p:grpSp>
        <p:nvGrpSpPr>
          <p:cNvPr id="6" name="Group 6"/>
          <p:cNvGrpSpPr/>
          <p:nvPr/>
        </p:nvGrpSpPr>
        <p:grpSpPr>
          <a:xfrm>
            <a:off x="4377572" y="3546185"/>
            <a:ext cx="2835111" cy="5712115"/>
            <a:chOff x="0" y="0"/>
            <a:chExt cx="3780149" cy="7616153"/>
          </a:xfrm>
        </p:grpSpPr>
        <p:sp>
          <p:nvSpPr>
            <p:cNvPr id="7" name="AutoShape 7"/>
            <p:cNvSpPr/>
            <p:nvPr/>
          </p:nvSpPr>
          <p:spPr>
            <a:xfrm>
              <a:off x="0" y="0"/>
              <a:ext cx="3780149" cy="7616153"/>
            </a:xfrm>
            <a:prstGeom prst="rect">
              <a:avLst/>
            </a:prstGeom>
            <a:solidFill>
              <a:srgbClr val="242424">
                <a:alpha val="4706"/>
              </a:srgbClr>
            </a:solidFill>
          </p:spPr>
        </p:sp>
        <p:grpSp>
          <p:nvGrpSpPr>
            <p:cNvPr id="8" name="Group 8"/>
            <p:cNvGrpSpPr/>
            <p:nvPr/>
          </p:nvGrpSpPr>
          <p:grpSpPr>
            <a:xfrm rot="5400000">
              <a:off x="-505" y="505"/>
              <a:ext cx="631736" cy="630726"/>
              <a:chOff x="0" y="0"/>
              <a:chExt cx="6350000" cy="633984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DFFD8">
                      <a:alpha val="100000"/>
                    </a:srgbClr>
                  </a:gs>
                  <a:gs pos="100000">
                    <a:srgbClr val="94B9FF">
                      <a:alpha val="100000"/>
                    </a:srgbClr>
                  </a:gs>
                </a:gsLst>
                <a:lin ang="0"/>
              </a:gradFill>
            </p:spPr>
          </p:sp>
        </p:grpSp>
      </p:grpSp>
      <p:grpSp>
        <p:nvGrpSpPr>
          <p:cNvPr id="10" name="Group 10"/>
          <p:cNvGrpSpPr/>
          <p:nvPr/>
        </p:nvGrpSpPr>
        <p:grpSpPr>
          <a:xfrm>
            <a:off x="7726444" y="3546185"/>
            <a:ext cx="2835111" cy="5712115"/>
            <a:chOff x="0" y="0"/>
            <a:chExt cx="3780149" cy="7616153"/>
          </a:xfrm>
        </p:grpSpPr>
        <p:sp>
          <p:nvSpPr>
            <p:cNvPr id="11" name="AutoShape 11"/>
            <p:cNvSpPr/>
            <p:nvPr/>
          </p:nvSpPr>
          <p:spPr>
            <a:xfrm>
              <a:off x="0" y="0"/>
              <a:ext cx="3780149" cy="7616153"/>
            </a:xfrm>
            <a:prstGeom prst="rect">
              <a:avLst/>
            </a:prstGeom>
            <a:solidFill>
              <a:srgbClr val="242424">
                <a:alpha val="4706"/>
              </a:srgbClr>
            </a:solidFill>
          </p:spPr>
        </p:sp>
        <p:grpSp>
          <p:nvGrpSpPr>
            <p:cNvPr id="12" name="Group 12"/>
            <p:cNvGrpSpPr/>
            <p:nvPr/>
          </p:nvGrpSpPr>
          <p:grpSpPr>
            <a:xfrm rot="5400000">
              <a:off x="-505" y="505"/>
              <a:ext cx="631736" cy="630726"/>
              <a:chOff x="0" y="0"/>
              <a:chExt cx="6350000" cy="633984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DFFD8">
                      <a:alpha val="100000"/>
                    </a:srgbClr>
                  </a:gs>
                  <a:gs pos="100000">
                    <a:srgbClr val="94B9FF">
                      <a:alpha val="100000"/>
                    </a:srgbClr>
                  </a:gs>
                </a:gsLst>
                <a:lin ang="0"/>
              </a:gradFill>
            </p:spPr>
          </p:sp>
        </p:grpSp>
      </p:grpSp>
      <p:grpSp>
        <p:nvGrpSpPr>
          <p:cNvPr id="14" name="Group 14"/>
          <p:cNvGrpSpPr/>
          <p:nvPr/>
        </p:nvGrpSpPr>
        <p:grpSpPr>
          <a:xfrm>
            <a:off x="11075316" y="3546185"/>
            <a:ext cx="2835111" cy="5712115"/>
            <a:chOff x="0" y="0"/>
            <a:chExt cx="3780149" cy="7616153"/>
          </a:xfrm>
        </p:grpSpPr>
        <p:sp>
          <p:nvSpPr>
            <p:cNvPr id="15" name="AutoShape 15"/>
            <p:cNvSpPr/>
            <p:nvPr/>
          </p:nvSpPr>
          <p:spPr>
            <a:xfrm>
              <a:off x="0" y="0"/>
              <a:ext cx="3780149" cy="7616153"/>
            </a:xfrm>
            <a:prstGeom prst="rect">
              <a:avLst/>
            </a:prstGeom>
            <a:solidFill>
              <a:srgbClr val="242424">
                <a:alpha val="4706"/>
              </a:srgbClr>
            </a:solidFill>
          </p:spPr>
        </p:sp>
        <p:grpSp>
          <p:nvGrpSpPr>
            <p:cNvPr id="16" name="Group 16"/>
            <p:cNvGrpSpPr/>
            <p:nvPr/>
          </p:nvGrpSpPr>
          <p:grpSpPr>
            <a:xfrm rot="5400000">
              <a:off x="-505" y="505"/>
              <a:ext cx="631736" cy="630726"/>
              <a:chOff x="0" y="0"/>
              <a:chExt cx="6350000" cy="633984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DFFD8">
                      <a:alpha val="100000"/>
                    </a:srgbClr>
                  </a:gs>
                  <a:gs pos="100000">
                    <a:srgbClr val="94B9FF">
                      <a:alpha val="100000"/>
                    </a:srgbClr>
                  </a:gs>
                </a:gsLst>
                <a:lin ang="0"/>
              </a:gradFill>
            </p:spPr>
          </p:sp>
        </p:grpSp>
      </p:grpSp>
      <p:grpSp>
        <p:nvGrpSpPr>
          <p:cNvPr id="18" name="Group 18"/>
          <p:cNvGrpSpPr/>
          <p:nvPr/>
        </p:nvGrpSpPr>
        <p:grpSpPr>
          <a:xfrm>
            <a:off x="14424189" y="3546185"/>
            <a:ext cx="2835111" cy="5712115"/>
            <a:chOff x="0" y="0"/>
            <a:chExt cx="3780149" cy="7616153"/>
          </a:xfrm>
        </p:grpSpPr>
        <p:sp>
          <p:nvSpPr>
            <p:cNvPr id="19" name="AutoShape 19"/>
            <p:cNvSpPr/>
            <p:nvPr/>
          </p:nvSpPr>
          <p:spPr>
            <a:xfrm>
              <a:off x="0" y="0"/>
              <a:ext cx="3780149" cy="7616153"/>
            </a:xfrm>
            <a:prstGeom prst="rect">
              <a:avLst/>
            </a:prstGeom>
            <a:solidFill>
              <a:srgbClr val="242424">
                <a:alpha val="4706"/>
              </a:srgbClr>
            </a:solidFill>
          </p:spPr>
        </p:sp>
        <p:grpSp>
          <p:nvGrpSpPr>
            <p:cNvPr id="20" name="Group 20"/>
            <p:cNvGrpSpPr/>
            <p:nvPr/>
          </p:nvGrpSpPr>
          <p:grpSpPr>
            <a:xfrm rot="5400000">
              <a:off x="-505" y="505"/>
              <a:ext cx="631736" cy="630726"/>
              <a:chOff x="0" y="0"/>
              <a:chExt cx="6350000" cy="633984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DFFD8">
                      <a:alpha val="100000"/>
                    </a:srgbClr>
                  </a:gs>
                  <a:gs pos="100000">
                    <a:srgbClr val="94B9FF">
                      <a:alpha val="100000"/>
                    </a:srgbClr>
                  </a:gs>
                </a:gsLst>
                <a:lin ang="0"/>
              </a:gradFill>
            </p:spPr>
          </p:sp>
        </p:grpSp>
      </p:grpSp>
      <p:grpSp>
        <p:nvGrpSpPr>
          <p:cNvPr id="22" name="Group 22"/>
          <p:cNvGrpSpPr/>
          <p:nvPr/>
        </p:nvGrpSpPr>
        <p:grpSpPr>
          <a:xfrm>
            <a:off x="4511377" y="5029514"/>
            <a:ext cx="2700717" cy="3774343"/>
            <a:chOff x="0" y="0"/>
            <a:chExt cx="3600956" cy="5032458"/>
          </a:xfrm>
        </p:grpSpPr>
        <p:sp>
          <p:nvSpPr>
            <p:cNvPr id="23" name="TextBox 23"/>
            <p:cNvSpPr txBox="1"/>
            <p:nvPr/>
          </p:nvSpPr>
          <p:spPr>
            <a:xfrm>
              <a:off x="0" y="847806"/>
              <a:ext cx="3600956" cy="41846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439"/>
                </a:lnSpc>
              </a:pPr>
              <a:endParaRPr/>
            </a:p>
            <a:p>
              <a:pPr algn="ctr">
                <a:lnSpc>
                  <a:spcPts val="6439"/>
                </a:lnSpc>
              </a:pPr>
              <a:r>
                <a:rPr lang="en-US" sz="4599">
                  <a:solidFill>
                    <a:srgbClr val="242424"/>
                  </a:solidFill>
                  <a:latin typeface="Raleway"/>
                  <a:ea typeface="Raleway"/>
                  <a:cs typeface="Raleway"/>
                  <a:sym typeface="Raleway"/>
                </a:rPr>
                <a:t>300</a:t>
              </a:r>
            </a:p>
            <a:p>
              <a:pPr algn="ctr">
                <a:lnSpc>
                  <a:spcPts val="4059"/>
                </a:lnSpc>
              </a:pPr>
              <a:r>
                <a:rPr lang="en-US" sz="2899">
                  <a:solidFill>
                    <a:srgbClr val="242424"/>
                  </a:solidFill>
                  <a:latin typeface="Raleway"/>
                  <a:ea typeface="Raleway"/>
                  <a:cs typeface="Raleway"/>
                  <a:sym typeface="Raleway"/>
                </a:rPr>
                <a:t>(қысқамерзімді қазақ тілі курсынан өтті) 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9525"/>
              <a:ext cx="3600956" cy="619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60"/>
                </a:lnSpc>
              </a:pPr>
              <a:r>
                <a:rPr lang="en-US" sz="3050" b="1">
                  <a:solidFill>
                    <a:srgbClr val="0097B2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2022 жыл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7727034" y="4916167"/>
            <a:ext cx="2833933" cy="3757197"/>
            <a:chOff x="0" y="0"/>
            <a:chExt cx="3778577" cy="5009597"/>
          </a:xfrm>
        </p:grpSpPr>
        <p:sp>
          <p:nvSpPr>
            <p:cNvPr id="26" name="TextBox 26"/>
            <p:cNvSpPr txBox="1"/>
            <p:nvPr/>
          </p:nvSpPr>
          <p:spPr>
            <a:xfrm>
              <a:off x="0" y="824947"/>
              <a:ext cx="3778577" cy="41846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439"/>
                </a:lnSpc>
              </a:pPr>
              <a:endParaRPr/>
            </a:p>
            <a:p>
              <a:pPr algn="ctr">
                <a:lnSpc>
                  <a:spcPts val="6439"/>
                </a:lnSpc>
              </a:pPr>
              <a:r>
                <a:rPr lang="en-US" sz="4599">
                  <a:solidFill>
                    <a:srgbClr val="242424"/>
                  </a:solidFill>
                  <a:latin typeface="Raleway"/>
                  <a:ea typeface="Raleway"/>
                  <a:cs typeface="Raleway"/>
                  <a:sym typeface="Raleway"/>
                </a:rPr>
                <a:t>500 </a:t>
              </a:r>
            </a:p>
            <a:p>
              <a:pPr algn="ctr">
                <a:lnSpc>
                  <a:spcPts val="4060"/>
                </a:lnSpc>
              </a:pPr>
              <a:r>
                <a:rPr lang="en-US" sz="2900">
                  <a:solidFill>
                    <a:srgbClr val="242424"/>
                  </a:solidFill>
                  <a:latin typeface="Raleway"/>
                  <a:ea typeface="Raleway"/>
                  <a:cs typeface="Raleway"/>
                  <a:sym typeface="Raleway"/>
                </a:rPr>
                <a:t>(қысқамерзімді қазақ тілі курсынан өтті) 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9525"/>
              <a:ext cx="3778577" cy="657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40"/>
                </a:lnSpc>
              </a:pPr>
              <a:r>
                <a:rPr lang="en-US" sz="3200" b="1">
                  <a:solidFill>
                    <a:srgbClr val="0097B2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2023 жыл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1075906" y="4916167"/>
            <a:ext cx="2732528" cy="3757197"/>
            <a:chOff x="0" y="0"/>
            <a:chExt cx="3643371" cy="5009597"/>
          </a:xfrm>
        </p:grpSpPr>
        <p:sp>
          <p:nvSpPr>
            <p:cNvPr id="29" name="TextBox 29"/>
            <p:cNvSpPr txBox="1"/>
            <p:nvPr/>
          </p:nvSpPr>
          <p:spPr>
            <a:xfrm>
              <a:off x="0" y="824947"/>
              <a:ext cx="3643371" cy="41846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439"/>
                </a:lnSpc>
              </a:pPr>
              <a:endParaRPr/>
            </a:p>
            <a:p>
              <a:pPr algn="ctr">
                <a:lnSpc>
                  <a:spcPts val="6439"/>
                </a:lnSpc>
              </a:pPr>
              <a:r>
                <a:rPr lang="en-US" sz="4599">
                  <a:solidFill>
                    <a:srgbClr val="242424"/>
                  </a:solidFill>
                  <a:latin typeface="Raleway"/>
                  <a:ea typeface="Raleway"/>
                  <a:cs typeface="Raleway"/>
                  <a:sym typeface="Raleway"/>
                </a:rPr>
                <a:t>500 </a:t>
              </a:r>
            </a:p>
            <a:p>
              <a:pPr algn="ctr">
                <a:lnSpc>
                  <a:spcPts val="4060"/>
                </a:lnSpc>
              </a:pPr>
              <a:r>
                <a:rPr lang="en-US" sz="2900">
                  <a:solidFill>
                    <a:srgbClr val="242424"/>
                  </a:solidFill>
                  <a:latin typeface="Raleway"/>
                  <a:ea typeface="Raleway"/>
                  <a:cs typeface="Raleway"/>
                  <a:sym typeface="Raleway"/>
                </a:rPr>
                <a:t>(қысқамерзімді қазақ тілі курсынан өтті) 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9525"/>
              <a:ext cx="3643371" cy="657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40"/>
                </a:lnSpc>
              </a:pPr>
              <a:r>
                <a:rPr lang="en-US" sz="3200" b="1">
                  <a:solidFill>
                    <a:srgbClr val="0097B2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2024 жыл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4319658" y="4916167"/>
            <a:ext cx="3170523" cy="4180107"/>
            <a:chOff x="0" y="0"/>
            <a:chExt cx="4227364" cy="5573476"/>
          </a:xfrm>
        </p:grpSpPr>
        <p:sp>
          <p:nvSpPr>
            <p:cNvPr id="32" name="TextBox 32"/>
            <p:cNvSpPr txBox="1"/>
            <p:nvPr/>
          </p:nvSpPr>
          <p:spPr>
            <a:xfrm>
              <a:off x="0" y="1472647"/>
              <a:ext cx="4227364" cy="41008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439"/>
                </a:lnSpc>
              </a:pPr>
              <a:r>
                <a:rPr lang="en-US" sz="4599">
                  <a:solidFill>
                    <a:srgbClr val="242424"/>
                  </a:solidFill>
                  <a:latin typeface="Raleway"/>
                  <a:ea typeface="Raleway"/>
                  <a:cs typeface="Raleway"/>
                  <a:sym typeface="Raleway"/>
                </a:rPr>
                <a:t>500 </a:t>
              </a:r>
            </a:p>
            <a:p>
              <a:pPr algn="ctr">
                <a:lnSpc>
                  <a:spcPts val="3640"/>
                </a:lnSpc>
              </a:pPr>
              <a:r>
                <a:rPr lang="en-US" sz="2600">
                  <a:solidFill>
                    <a:srgbClr val="242424"/>
                  </a:solidFill>
                  <a:latin typeface="Raleway"/>
                  <a:ea typeface="Raleway"/>
                  <a:cs typeface="Raleway"/>
                  <a:sym typeface="Raleway"/>
                </a:rPr>
                <a:t>(қысқамерзімді қазақ тілі курсы тыңдаушыларын қамту жоспарлануда) 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9525"/>
              <a:ext cx="4227364" cy="1304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40"/>
                </a:lnSpc>
              </a:pPr>
              <a:r>
                <a:rPr lang="en-US" sz="3200" b="1">
                  <a:solidFill>
                    <a:srgbClr val="0097B2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2025 жыл </a:t>
              </a:r>
            </a:p>
            <a:p>
              <a:pPr algn="ctr">
                <a:lnSpc>
                  <a:spcPts val="3840"/>
                </a:lnSpc>
              </a:pPr>
              <a:r>
                <a:rPr lang="en-US" sz="3200" b="1">
                  <a:solidFill>
                    <a:srgbClr val="0097B2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(жоспар)</a:t>
              </a:r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2608258" y="962025"/>
            <a:ext cx="13458664" cy="3429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2021-2024 ЖЖ. АРАЛЫҒЫНДАҒЫ “ОҢАЙ ТІЛ” ҚЫСҚАМЕРЗІМДІ ҚАЗАҚ ТІЛІ КУРСЫНА ҚАМТЫЛҒАНДАР </a:t>
            </a:r>
          </a:p>
          <a:p>
            <a:pPr algn="ctr">
              <a:lnSpc>
                <a:spcPts val="4199"/>
              </a:lnSpc>
            </a:pPr>
            <a:r>
              <a:rPr lang="en-US" sz="2999" b="1" u="sng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2025 ЖЫЛҒА ЖОСПАР </a:t>
            </a:r>
          </a:p>
          <a:p>
            <a:pPr algn="ctr">
              <a:lnSpc>
                <a:spcPts val="7200"/>
              </a:lnSpc>
            </a:pPr>
            <a:endParaRPr/>
          </a:p>
          <a:p>
            <a:pPr algn="ctr">
              <a:lnSpc>
                <a:spcPts val="7200"/>
              </a:lnSpc>
            </a:pPr>
            <a:endParaRPr/>
          </a:p>
        </p:txBody>
      </p:sp>
      <p:grpSp>
        <p:nvGrpSpPr>
          <p:cNvPr id="35" name="Group 35"/>
          <p:cNvGrpSpPr/>
          <p:nvPr/>
        </p:nvGrpSpPr>
        <p:grpSpPr>
          <a:xfrm>
            <a:off x="1028700" y="4107909"/>
            <a:ext cx="2733117" cy="4681661"/>
            <a:chOff x="0" y="0"/>
            <a:chExt cx="3644156" cy="6242214"/>
          </a:xfrm>
        </p:grpSpPr>
        <p:sp>
          <p:nvSpPr>
            <p:cNvPr id="36" name="TextBox 36"/>
            <p:cNvSpPr txBox="1"/>
            <p:nvPr/>
          </p:nvSpPr>
          <p:spPr>
            <a:xfrm>
              <a:off x="0" y="3198023"/>
              <a:ext cx="3644156" cy="31051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439"/>
                </a:lnSpc>
              </a:pPr>
              <a:r>
                <a:rPr lang="en-US" sz="4599">
                  <a:solidFill>
                    <a:srgbClr val="242424"/>
                  </a:solidFill>
                  <a:latin typeface="Raleway"/>
                  <a:ea typeface="Raleway"/>
                  <a:cs typeface="Raleway"/>
                  <a:sym typeface="Raleway"/>
                </a:rPr>
                <a:t>186 </a:t>
              </a:r>
            </a:p>
            <a:p>
              <a:pPr algn="ctr">
                <a:lnSpc>
                  <a:spcPts val="4059"/>
                </a:lnSpc>
              </a:pPr>
              <a:r>
                <a:rPr lang="en-US" sz="2899">
                  <a:solidFill>
                    <a:srgbClr val="242424"/>
                  </a:solidFill>
                  <a:latin typeface="Raleway"/>
                  <a:ea typeface="Raleway"/>
                  <a:cs typeface="Raleway"/>
                  <a:sym typeface="Raleway"/>
                </a:rPr>
                <a:t>(қысқамерзімді қазақ тілі курсынан өтті)</a:t>
              </a: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1068151"/>
              <a:ext cx="3644156" cy="1952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40"/>
                </a:lnSpc>
              </a:pPr>
              <a:r>
                <a:rPr lang="en-US" sz="3200" b="1">
                  <a:solidFill>
                    <a:srgbClr val="0097B2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2021 жыл </a:t>
              </a:r>
            </a:p>
            <a:p>
              <a:pPr algn="ctr">
                <a:lnSpc>
                  <a:spcPts val="3840"/>
                </a:lnSpc>
              </a:pPr>
              <a:r>
                <a:rPr lang="en-US" sz="3200" b="1">
                  <a:solidFill>
                    <a:srgbClr val="0097B2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(маусым - желтоқсан)</a:t>
              </a:r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0"/>
              <a:ext cx="3644156" cy="800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9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87191" y="1028700"/>
            <a:ext cx="7139272" cy="8887498"/>
          </a:xfrm>
          <a:prstGeom prst="rect">
            <a:avLst/>
          </a:prstGeom>
          <a:solidFill>
            <a:srgbClr val="242424">
              <a:alpha val="4706"/>
            </a:srgbClr>
          </a:solidFill>
        </p:spPr>
      </p:sp>
      <p:grpSp>
        <p:nvGrpSpPr>
          <p:cNvPr id="3" name="Group 3"/>
          <p:cNvGrpSpPr/>
          <p:nvPr/>
        </p:nvGrpSpPr>
        <p:grpSpPr>
          <a:xfrm rot="5400000">
            <a:off x="685936" y="1029955"/>
            <a:ext cx="1569075" cy="1566564"/>
            <a:chOff x="0" y="0"/>
            <a:chExt cx="6350000" cy="6339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5CB3B3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99" y="792134"/>
            <a:ext cx="7844316" cy="995352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8249085" y="848398"/>
            <a:ext cx="9680333" cy="9067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30"/>
              </a:lnSpc>
            </a:pPr>
            <a:r>
              <a:rPr lang="en-US" sz="4275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2021-2024 жж. аралығындағы </a:t>
            </a:r>
          </a:p>
          <a:p>
            <a:pPr algn="ctr">
              <a:lnSpc>
                <a:spcPts val="5130"/>
              </a:lnSpc>
            </a:pPr>
            <a:r>
              <a:rPr lang="en-US" sz="4275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“Оңай тіл” қысқамерзімді қазақ тілі курсына қамтылғандар </a:t>
            </a:r>
          </a:p>
          <a:p>
            <a:pPr algn="ctr">
              <a:lnSpc>
                <a:spcPts val="5130"/>
              </a:lnSpc>
            </a:pPr>
            <a:endParaRPr/>
          </a:p>
          <a:p>
            <a:pPr algn="ctr">
              <a:lnSpc>
                <a:spcPts val="5130"/>
              </a:lnSpc>
            </a:pPr>
            <a:r>
              <a:rPr lang="en-US" sz="4275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2021 жылы(маусым-желтоқсан аралығында) - 186 тіл үйренуші </a:t>
            </a:r>
          </a:p>
          <a:p>
            <a:pPr algn="ctr">
              <a:lnSpc>
                <a:spcPts val="5130"/>
              </a:lnSpc>
            </a:pPr>
            <a:r>
              <a:rPr lang="en-US" sz="4275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2022 жыл - 300 тіл үйренуші </a:t>
            </a:r>
          </a:p>
          <a:p>
            <a:pPr algn="ctr">
              <a:lnSpc>
                <a:spcPts val="5130"/>
              </a:lnSpc>
            </a:pPr>
            <a:r>
              <a:rPr lang="en-US" sz="4275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2023 жыл - 500 тіл үйренуші </a:t>
            </a:r>
          </a:p>
          <a:p>
            <a:pPr algn="ctr">
              <a:lnSpc>
                <a:spcPts val="5130"/>
              </a:lnSpc>
            </a:pPr>
            <a:r>
              <a:rPr lang="en-US" sz="4275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2024 жылы - 500 тіл үйренуші </a:t>
            </a:r>
          </a:p>
          <a:p>
            <a:pPr algn="ctr">
              <a:lnSpc>
                <a:spcPts val="5130"/>
              </a:lnSpc>
            </a:pPr>
            <a:r>
              <a:rPr lang="en-US" sz="4275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қамтылды. </a:t>
            </a:r>
          </a:p>
          <a:p>
            <a:pPr algn="ctr">
              <a:lnSpc>
                <a:spcPts val="5130"/>
              </a:lnSpc>
            </a:pPr>
            <a:endParaRPr/>
          </a:p>
          <a:p>
            <a:pPr algn="ctr">
              <a:lnSpc>
                <a:spcPts val="5130"/>
              </a:lnSpc>
            </a:pPr>
            <a:r>
              <a:rPr lang="en-US" sz="4275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2025 жылға - 500 тіл үйренуші қамту жоспарлануда</a:t>
            </a:r>
          </a:p>
          <a:p>
            <a:pPr algn="l">
              <a:lnSpc>
                <a:spcPts val="5130"/>
              </a:lnSpc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47342" y="2225945"/>
            <a:ext cx="8596658" cy="7267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0"/>
              </a:lnSpc>
            </a:pPr>
            <a:r>
              <a:rPr lang="en-US" sz="3025" dirty="0" err="1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Тек</a:t>
            </a:r>
            <a:r>
              <a:rPr lang="en-US" sz="3025" dirty="0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025" dirty="0" err="1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ірі</a:t>
            </a:r>
            <a:r>
              <a:rPr lang="en-US" sz="3025" dirty="0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025" dirty="0" err="1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сауда</a:t>
            </a:r>
            <a:r>
              <a:rPr lang="en-US" sz="3025" dirty="0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025" dirty="0" err="1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орталықтары</a:t>
            </a:r>
            <a:r>
              <a:rPr lang="en-US" sz="3025" dirty="0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025" dirty="0" err="1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базасында</a:t>
            </a:r>
            <a:r>
              <a:rPr lang="en-US" sz="3025" dirty="0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025" dirty="0" err="1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ғана</a:t>
            </a:r>
            <a:r>
              <a:rPr lang="en-US" sz="3025" dirty="0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025" dirty="0" err="1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емес</a:t>
            </a:r>
            <a:r>
              <a:rPr lang="en-US" sz="3025" dirty="0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025" dirty="0" err="1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көптеген</a:t>
            </a:r>
            <a:r>
              <a:rPr lang="en-US" sz="3025" dirty="0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025" dirty="0" err="1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мекемелер</a:t>
            </a:r>
            <a:r>
              <a:rPr lang="en-US" sz="3025" dirty="0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025" dirty="0" err="1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мен</a:t>
            </a:r>
            <a:r>
              <a:rPr lang="en-US" sz="3025" dirty="0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025" dirty="0" err="1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қызмет</a:t>
            </a:r>
            <a:r>
              <a:rPr lang="en-US" sz="3025" dirty="0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025" dirty="0" err="1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көрсету</a:t>
            </a:r>
            <a:r>
              <a:rPr lang="en-US" sz="3025" dirty="0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025" dirty="0" err="1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орындарының</a:t>
            </a:r>
            <a:r>
              <a:rPr lang="en-US" sz="3025" dirty="0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025" dirty="0" err="1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қызметкерлеріне</a:t>
            </a:r>
            <a:r>
              <a:rPr lang="en-US" sz="3025" dirty="0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025" dirty="0" err="1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қысқамерзімдік</a:t>
            </a:r>
            <a:r>
              <a:rPr lang="en-US" sz="3025" dirty="0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025" dirty="0" err="1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қазақ</a:t>
            </a:r>
            <a:r>
              <a:rPr lang="en-US" sz="3025" dirty="0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025" dirty="0" err="1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тілі</a:t>
            </a:r>
            <a:r>
              <a:rPr lang="en-US" sz="3025" dirty="0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025" dirty="0" err="1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курстарын</a:t>
            </a:r>
            <a:r>
              <a:rPr lang="en-US" sz="3025" dirty="0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025" dirty="0" err="1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ұйымдастырып</a:t>
            </a:r>
            <a:r>
              <a:rPr lang="en-US" sz="3025" dirty="0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025" dirty="0" err="1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келеді</a:t>
            </a:r>
            <a:r>
              <a:rPr lang="en-US" sz="3025" dirty="0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. </a:t>
            </a:r>
            <a:r>
              <a:rPr lang="en-US" sz="3025" dirty="0" err="1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Курстар</a:t>
            </a:r>
            <a:r>
              <a:rPr lang="en-US" sz="3025" dirty="0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025" dirty="0" err="1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кабинеттерден</a:t>
            </a:r>
            <a:r>
              <a:rPr lang="en-US" sz="3025" dirty="0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025" dirty="0" err="1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бөлек</a:t>
            </a:r>
            <a:r>
              <a:rPr lang="en-US" sz="3025" dirty="0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025" dirty="0" err="1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онлайн</a:t>
            </a:r>
            <a:r>
              <a:rPr lang="en-US" sz="3025" dirty="0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025" dirty="0" err="1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режимде</a:t>
            </a:r>
            <a:r>
              <a:rPr lang="en-US" sz="3025" dirty="0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 ZOOM </a:t>
            </a:r>
            <a:r>
              <a:rPr lang="en-US" sz="3025" dirty="0" err="1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платформасы</a:t>
            </a:r>
            <a:r>
              <a:rPr lang="en-US" sz="3025" dirty="0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025" dirty="0" err="1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арқылы</a:t>
            </a:r>
            <a:r>
              <a:rPr lang="en-US" sz="3025" dirty="0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025" dirty="0" err="1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да</a:t>
            </a:r>
            <a:r>
              <a:rPr lang="en-US" sz="3025" dirty="0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025" dirty="0" err="1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жүргізіледі</a:t>
            </a:r>
            <a:r>
              <a:rPr lang="en-US" sz="3025" dirty="0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. </a:t>
            </a:r>
            <a:r>
              <a:rPr lang="en-US" sz="3025" dirty="0" err="1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Жоба</a:t>
            </a:r>
            <a:r>
              <a:rPr lang="en-US" sz="3025" dirty="0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025" dirty="0" err="1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аясында</a:t>
            </a:r>
            <a:r>
              <a:rPr lang="en-US" sz="3025" dirty="0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 «</a:t>
            </a:r>
            <a:r>
              <a:rPr lang="en-US" sz="3025" dirty="0" err="1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Оңай</a:t>
            </a:r>
            <a:r>
              <a:rPr lang="en-US" sz="3025" dirty="0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025" dirty="0" err="1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тіл</a:t>
            </a:r>
            <a:r>
              <a:rPr lang="en-US" sz="3025" dirty="0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» </a:t>
            </a:r>
            <a:r>
              <a:rPr lang="en-US" sz="3025" dirty="0" err="1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сөйлесу</a:t>
            </a:r>
            <a:r>
              <a:rPr lang="en-US" sz="3025" dirty="0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025" dirty="0" err="1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клубы</a:t>
            </a:r>
            <a:r>
              <a:rPr lang="en-US" sz="3025" dirty="0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025" dirty="0" err="1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әр</a:t>
            </a:r>
            <a:r>
              <a:rPr lang="en-US" sz="3025" dirty="0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025" dirty="0" err="1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сенбі</a:t>
            </a:r>
            <a:r>
              <a:rPr lang="en-US" sz="3025" dirty="0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025" dirty="0" err="1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сайын</a:t>
            </a:r>
            <a:r>
              <a:rPr lang="en-US" sz="3025" dirty="0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025" dirty="0" err="1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ұйымдастырылып</a:t>
            </a:r>
            <a:r>
              <a:rPr lang="en-US" sz="3025" dirty="0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, </a:t>
            </a:r>
            <a:r>
              <a:rPr lang="en-US" sz="3025" dirty="0" err="1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ата-аналар</a:t>
            </a:r>
            <a:r>
              <a:rPr lang="en-US" sz="3025" dirty="0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025" dirty="0" err="1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балаларымен</a:t>
            </a:r>
            <a:r>
              <a:rPr lang="en-US" sz="3025" dirty="0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, </a:t>
            </a:r>
            <a:r>
              <a:rPr lang="en-US" sz="3025" dirty="0" err="1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қаланың</a:t>
            </a:r>
            <a:r>
              <a:rPr lang="en-US" sz="3025" dirty="0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025" dirty="0" err="1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кез</a:t>
            </a:r>
            <a:r>
              <a:rPr lang="en-US" sz="3025" dirty="0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025" dirty="0" err="1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келген</a:t>
            </a:r>
            <a:r>
              <a:rPr lang="en-US" sz="3025" dirty="0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025" dirty="0" err="1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тұрғына</a:t>
            </a:r>
            <a:r>
              <a:rPr lang="en-US" sz="3025" dirty="0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025" dirty="0" err="1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тілдік</a:t>
            </a:r>
            <a:r>
              <a:rPr lang="en-US" sz="3025" dirty="0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025" dirty="0" err="1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орта</a:t>
            </a:r>
            <a:r>
              <a:rPr lang="en-US" sz="3025" dirty="0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025" dirty="0" err="1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қалыптастыру</a:t>
            </a:r>
            <a:r>
              <a:rPr lang="en-US" sz="3025" dirty="0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025" dirty="0" err="1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мақсатында</a:t>
            </a:r>
            <a:r>
              <a:rPr lang="en-US" sz="3025" dirty="0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025" dirty="0" err="1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қатысып</a:t>
            </a:r>
            <a:r>
              <a:rPr lang="en-US" sz="3025" dirty="0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025" dirty="0" err="1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отырады</a:t>
            </a:r>
            <a:r>
              <a:rPr lang="en-US" sz="3025" dirty="0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. </a:t>
            </a:r>
            <a:r>
              <a:rPr lang="en-US" sz="3025" dirty="0" err="1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Сондай-ақ</a:t>
            </a:r>
            <a:r>
              <a:rPr lang="en-US" sz="3025" dirty="0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025" dirty="0" err="1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курс</a:t>
            </a:r>
            <a:r>
              <a:rPr lang="en-US" sz="3025" dirty="0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025" dirty="0" err="1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бағдарламасына</a:t>
            </a:r>
            <a:r>
              <a:rPr lang="en-US" sz="3025" dirty="0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025" dirty="0" err="1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сай</a:t>
            </a:r>
            <a:r>
              <a:rPr lang="en-US" sz="3025" dirty="0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025" dirty="0" err="1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әдістемелік</a:t>
            </a:r>
            <a:r>
              <a:rPr lang="en-US" sz="3025" dirty="0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025" dirty="0" err="1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құралдар</a:t>
            </a:r>
            <a:r>
              <a:rPr lang="en-US" sz="3025" dirty="0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, </a:t>
            </a:r>
            <a:r>
              <a:rPr lang="en-US" sz="3025" dirty="0" err="1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көрнекіліктер</a:t>
            </a:r>
            <a:r>
              <a:rPr lang="en-US" sz="3025" dirty="0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, </a:t>
            </a:r>
            <a:r>
              <a:rPr lang="en-US" sz="3025" dirty="0" err="1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бейнероликтер</a:t>
            </a:r>
            <a:r>
              <a:rPr lang="en-US" sz="3025" dirty="0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025" dirty="0" err="1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әзірленіп</a:t>
            </a:r>
            <a:r>
              <a:rPr lang="en-US" sz="3025" dirty="0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025" dirty="0" err="1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отырады</a:t>
            </a:r>
            <a:r>
              <a:rPr lang="en-US" sz="3025" dirty="0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. </a:t>
            </a:r>
          </a:p>
          <a:p>
            <a:pPr algn="l">
              <a:lnSpc>
                <a:spcPts val="6750"/>
              </a:lnSpc>
            </a:pPr>
            <a:endParaRPr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-10800000">
            <a:off x="15298002" y="-264956"/>
            <a:ext cx="5891282" cy="5101850"/>
            <a:chOff x="0" y="0"/>
            <a:chExt cx="6350000" cy="5499100"/>
          </a:xfrm>
        </p:grpSpPr>
        <p:sp>
          <p:nvSpPr>
            <p:cNvPr id="4" name="Freeform 4"/>
            <p:cNvSpPr/>
            <p:nvPr/>
          </p:nvSpPr>
          <p:spPr>
            <a:xfrm rot="-10799999"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1587500" y="2749550"/>
                  </a:move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32815" t="-120008" r="-32815" b="-120008"/>
              </a:stretch>
            </a:blip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5414628" y="5551104"/>
            <a:ext cx="5774656" cy="5000852"/>
            <a:chOff x="0" y="0"/>
            <a:chExt cx="6350000" cy="54991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4762500" y="2749550"/>
                  </a:moveTo>
                  <a:lnTo>
                    <a:pt x="3175000" y="0"/>
                  </a:lnTo>
                  <a:lnTo>
                    <a:pt x="1587500" y="2749550"/>
                  </a:lnTo>
                  <a:lnTo>
                    <a:pt x="0" y="5499100"/>
                  </a:lnTo>
                  <a:lnTo>
                    <a:pt x="6350000" y="5499100"/>
                  </a:lnTo>
                  <a:close/>
                </a:path>
              </a:pathLst>
            </a:custGeom>
            <a:blipFill>
              <a:blip r:embed="rId3"/>
              <a:stretch>
                <a:fillRect t="-23358" b="-81927"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1706360" y="-264956"/>
            <a:ext cx="5774656" cy="5000852"/>
            <a:chOff x="0" y="0"/>
            <a:chExt cx="6350000" cy="54991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4762500" y="2749550"/>
                  </a:moveTo>
                  <a:lnTo>
                    <a:pt x="3175000" y="0"/>
                  </a:lnTo>
                  <a:lnTo>
                    <a:pt x="1587500" y="2749550"/>
                  </a:lnTo>
                  <a:lnTo>
                    <a:pt x="0" y="5499100"/>
                  </a:lnTo>
                  <a:lnTo>
                    <a:pt x="6350000" y="5499100"/>
                  </a:lnTo>
                  <a:close/>
                </a:path>
              </a:pathLst>
            </a:custGeom>
            <a:blipFill>
              <a:blip r:embed="rId4"/>
              <a:stretch>
                <a:fillRect l="-53955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10800000">
            <a:off x="11706360" y="5551104"/>
            <a:ext cx="5774656" cy="5000852"/>
            <a:chOff x="0" y="0"/>
            <a:chExt cx="6350000" cy="5499100"/>
          </a:xfrm>
        </p:grpSpPr>
        <p:sp>
          <p:nvSpPr>
            <p:cNvPr id="10" name="Freeform 10"/>
            <p:cNvSpPr/>
            <p:nvPr/>
          </p:nvSpPr>
          <p:spPr>
            <a:xfrm rot="-10800000"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1587500" y="2749550"/>
                  </a:move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28140" r="-155683" b="-37935"/>
              </a:stretch>
            </a:blip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 rot="-10800000">
            <a:off x="8127694" y="-264956"/>
            <a:ext cx="5774656" cy="5000852"/>
            <a:chOff x="0" y="0"/>
            <a:chExt cx="6350000" cy="5499100"/>
          </a:xfrm>
        </p:grpSpPr>
        <p:sp>
          <p:nvSpPr>
            <p:cNvPr id="12" name="Freeform 12"/>
            <p:cNvSpPr/>
            <p:nvPr/>
          </p:nvSpPr>
          <p:spPr>
            <a:xfrm flipV="1"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4762500" y="2749550"/>
                  </a:moveTo>
                  <a:lnTo>
                    <a:pt x="3175000" y="5499100"/>
                  </a:lnTo>
                  <a:lnTo>
                    <a:pt x="1587500" y="2749550"/>
                  </a:lnTo>
                  <a:lnTo>
                    <a:pt x="0" y="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6"/>
              <a:stretch>
                <a:fillRect l="-53955"/>
              </a:stretch>
            </a:blip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7998093" y="5551104"/>
            <a:ext cx="5774656" cy="5000852"/>
            <a:chOff x="0" y="0"/>
            <a:chExt cx="6350000" cy="54991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4762500" y="2749550"/>
                  </a:moveTo>
                  <a:lnTo>
                    <a:pt x="3175000" y="0"/>
                  </a:lnTo>
                  <a:lnTo>
                    <a:pt x="1587500" y="2749550"/>
                  </a:lnTo>
                  <a:lnTo>
                    <a:pt x="0" y="5499100"/>
                  </a:lnTo>
                  <a:lnTo>
                    <a:pt x="6350000" y="5499100"/>
                  </a:lnTo>
                  <a:close/>
                </a:path>
              </a:pathLst>
            </a:custGeom>
            <a:blipFill>
              <a:blip r:embed="rId7"/>
              <a:stretch>
                <a:fillRect r="-15466"/>
              </a:stretch>
            </a:blipFill>
          </p:spPr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16428230" y="0"/>
            <a:ext cx="1859770" cy="1856795"/>
            <a:chOff x="0" y="0"/>
            <a:chExt cx="6350000" cy="6339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0097B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8430205"/>
            <a:ext cx="1859770" cy="1856795"/>
            <a:chOff x="0" y="0"/>
            <a:chExt cx="6350000" cy="63398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0097B2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6455996" y="5310248"/>
            <a:ext cx="5851342" cy="4048355"/>
          </a:xfrm>
          <a:custGeom>
            <a:avLst/>
            <a:gdLst/>
            <a:ahLst/>
            <a:cxnLst/>
            <a:rect l="l" t="t" r="r" b="b"/>
            <a:pathLst>
              <a:path w="5851342" h="4048355">
                <a:moveTo>
                  <a:pt x="0" y="0"/>
                </a:moveTo>
                <a:lnTo>
                  <a:pt x="5851342" y="0"/>
                </a:lnTo>
                <a:lnTo>
                  <a:pt x="5851342" y="4048355"/>
                </a:lnTo>
                <a:lnTo>
                  <a:pt x="0" y="40483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260" r="-9260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106498" y="478825"/>
            <a:ext cx="5760426" cy="4118705"/>
          </a:xfrm>
          <a:custGeom>
            <a:avLst/>
            <a:gdLst/>
            <a:ahLst/>
            <a:cxnLst/>
            <a:rect l="l" t="t" r="r" b="b"/>
            <a:pathLst>
              <a:path w="5760426" h="4118705">
                <a:moveTo>
                  <a:pt x="0" y="0"/>
                </a:moveTo>
                <a:lnTo>
                  <a:pt x="5760426" y="0"/>
                </a:lnTo>
                <a:lnTo>
                  <a:pt x="5760426" y="4118704"/>
                </a:lnTo>
                <a:lnTo>
                  <a:pt x="0" y="41187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11317" y="5310248"/>
            <a:ext cx="6091861" cy="4048355"/>
          </a:xfrm>
          <a:custGeom>
            <a:avLst/>
            <a:gdLst/>
            <a:ahLst/>
            <a:cxnLst/>
            <a:rect l="l" t="t" r="r" b="b"/>
            <a:pathLst>
              <a:path w="6091861" h="4048355">
                <a:moveTo>
                  <a:pt x="0" y="0"/>
                </a:moveTo>
                <a:lnTo>
                  <a:pt x="6091861" y="0"/>
                </a:lnTo>
                <a:lnTo>
                  <a:pt x="6091861" y="4048355"/>
                </a:lnTo>
                <a:lnTo>
                  <a:pt x="0" y="40483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4825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455996" y="649733"/>
            <a:ext cx="5440746" cy="3947796"/>
          </a:xfrm>
          <a:custGeom>
            <a:avLst/>
            <a:gdLst/>
            <a:ahLst/>
            <a:cxnLst/>
            <a:rect l="l" t="t" r="r" b="b"/>
            <a:pathLst>
              <a:path w="5440746" h="3947796">
                <a:moveTo>
                  <a:pt x="0" y="0"/>
                </a:moveTo>
                <a:lnTo>
                  <a:pt x="5440746" y="0"/>
                </a:lnTo>
                <a:lnTo>
                  <a:pt x="5440746" y="3947796"/>
                </a:lnTo>
                <a:lnTo>
                  <a:pt x="0" y="39477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2240" t="-10424" b="-24212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68256" y="610614"/>
            <a:ext cx="5977984" cy="3855126"/>
          </a:xfrm>
          <a:custGeom>
            <a:avLst/>
            <a:gdLst/>
            <a:ahLst/>
            <a:cxnLst/>
            <a:rect l="l" t="t" r="r" b="b"/>
            <a:pathLst>
              <a:path w="5977984" h="3855126">
                <a:moveTo>
                  <a:pt x="0" y="0"/>
                </a:moveTo>
                <a:lnTo>
                  <a:pt x="5977984" y="0"/>
                </a:lnTo>
                <a:lnTo>
                  <a:pt x="5977984" y="3855126"/>
                </a:lnTo>
                <a:lnTo>
                  <a:pt x="0" y="38551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8569" b="-11925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545466" y="6014038"/>
            <a:ext cx="5321459" cy="2640774"/>
          </a:xfrm>
          <a:custGeom>
            <a:avLst/>
            <a:gdLst/>
            <a:ahLst/>
            <a:cxnLst/>
            <a:rect l="l" t="t" r="r" b="b"/>
            <a:pathLst>
              <a:path w="5321459" h="2640774">
                <a:moveTo>
                  <a:pt x="0" y="0"/>
                </a:moveTo>
                <a:lnTo>
                  <a:pt x="5321458" y="0"/>
                </a:lnTo>
                <a:lnTo>
                  <a:pt x="5321458" y="2640774"/>
                </a:lnTo>
                <a:lnTo>
                  <a:pt x="0" y="26407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16428230" y="0"/>
            <a:ext cx="1859770" cy="1856795"/>
            <a:chOff x="0" y="0"/>
            <a:chExt cx="6350000" cy="6339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5CB3B3"/>
            </a:solidFill>
          </p:spPr>
        </p:sp>
      </p:grpSp>
      <p:sp>
        <p:nvSpPr>
          <p:cNvPr id="4" name="AutoShape 4"/>
          <p:cNvSpPr/>
          <p:nvPr/>
        </p:nvSpPr>
        <p:spPr>
          <a:xfrm>
            <a:off x="361312" y="4608569"/>
            <a:ext cx="3571926" cy="5264357"/>
          </a:xfrm>
          <a:prstGeom prst="rect">
            <a:avLst/>
          </a:prstGeom>
          <a:solidFill>
            <a:srgbClr val="242424">
              <a:alpha val="4706"/>
            </a:srgbClr>
          </a:solidFill>
        </p:spPr>
      </p:sp>
      <p:sp>
        <p:nvSpPr>
          <p:cNvPr id="5" name="AutoShape 5"/>
          <p:cNvSpPr/>
          <p:nvPr/>
        </p:nvSpPr>
        <p:spPr>
          <a:xfrm>
            <a:off x="4657138" y="4608569"/>
            <a:ext cx="3409924" cy="5264357"/>
          </a:xfrm>
          <a:prstGeom prst="rect">
            <a:avLst/>
          </a:prstGeom>
          <a:solidFill>
            <a:srgbClr val="242424">
              <a:alpha val="4706"/>
            </a:srgbClr>
          </a:solidFill>
        </p:spPr>
      </p:sp>
      <p:sp>
        <p:nvSpPr>
          <p:cNvPr id="6" name="AutoShape 6"/>
          <p:cNvSpPr/>
          <p:nvPr/>
        </p:nvSpPr>
        <p:spPr>
          <a:xfrm>
            <a:off x="8500333" y="4608569"/>
            <a:ext cx="3782528" cy="5264357"/>
          </a:xfrm>
          <a:prstGeom prst="rect">
            <a:avLst/>
          </a:prstGeom>
          <a:solidFill>
            <a:srgbClr val="242424">
              <a:alpha val="4706"/>
            </a:srgbClr>
          </a:solidFill>
        </p:spPr>
      </p:sp>
      <p:sp>
        <p:nvSpPr>
          <p:cNvPr id="7" name="AutoShape 7"/>
          <p:cNvSpPr/>
          <p:nvPr/>
        </p:nvSpPr>
        <p:spPr>
          <a:xfrm>
            <a:off x="13006762" y="4608569"/>
            <a:ext cx="4155133" cy="5264357"/>
          </a:xfrm>
          <a:prstGeom prst="rect">
            <a:avLst/>
          </a:prstGeom>
          <a:solidFill>
            <a:srgbClr val="242424">
              <a:alpha val="4706"/>
            </a:srgbClr>
          </a:solidFill>
        </p:spPr>
      </p:sp>
      <p:sp>
        <p:nvSpPr>
          <p:cNvPr id="8" name="Freeform 8"/>
          <p:cNvSpPr/>
          <p:nvPr/>
        </p:nvSpPr>
        <p:spPr>
          <a:xfrm>
            <a:off x="663277" y="5076630"/>
            <a:ext cx="3031835" cy="4328236"/>
          </a:xfrm>
          <a:custGeom>
            <a:avLst/>
            <a:gdLst/>
            <a:ahLst/>
            <a:cxnLst/>
            <a:rect l="l" t="t" r="r" b="b"/>
            <a:pathLst>
              <a:path w="3031835" h="4328236">
                <a:moveTo>
                  <a:pt x="0" y="0"/>
                </a:moveTo>
                <a:lnTo>
                  <a:pt x="3031836" y="0"/>
                </a:lnTo>
                <a:lnTo>
                  <a:pt x="3031836" y="4328236"/>
                </a:lnTo>
                <a:lnTo>
                  <a:pt x="0" y="43282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356" r="-108356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819247" y="5143500"/>
            <a:ext cx="3085705" cy="4418354"/>
          </a:xfrm>
          <a:custGeom>
            <a:avLst/>
            <a:gdLst/>
            <a:ahLst/>
            <a:cxnLst/>
            <a:rect l="l" t="t" r="r" b="b"/>
            <a:pathLst>
              <a:path w="3085705" h="4418354">
                <a:moveTo>
                  <a:pt x="0" y="0"/>
                </a:moveTo>
                <a:lnTo>
                  <a:pt x="3085705" y="0"/>
                </a:lnTo>
                <a:lnTo>
                  <a:pt x="3085705" y="4418354"/>
                </a:lnTo>
                <a:lnTo>
                  <a:pt x="0" y="44183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8681" r="-8681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907721" y="5076630"/>
            <a:ext cx="2967753" cy="4396725"/>
          </a:xfrm>
          <a:custGeom>
            <a:avLst/>
            <a:gdLst/>
            <a:ahLst/>
            <a:cxnLst/>
            <a:rect l="l" t="t" r="r" b="b"/>
            <a:pathLst>
              <a:path w="2967753" h="4396725">
                <a:moveTo>
                  <a:pt x="0" y="0"/>
                </a:moveTo>
                <a:lnTo>
                  <a:pt x="2967753" y="0"/>
                </a:lnTo>
                <a:lnTo>
                  <a:pt x="2967753" y="4396724"/>
                </a:lnTo>
                <a:lnTo>
                  <a:pt x="0" y="43967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884" r="-104884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364440" y="5076630"/>
            <a:ext cx="3439777" cy="4306607"/>
          </a:xfrm>
          <a:custGeom>
            <a:avLst/>
            <a:gdLst/>
            <a:ahLst/>
            <a:cxnLst/>
            <a:rect l="l" t="t" r="r" b="b"/>
            <a:pathLst>
              <a:path w="3439777" h="4306607">
                <a:moveTo>
                  <a:pt x="0" y="0"/>
                </a:moveTo>
                <a:lnTo>
                  <a:pt x="3439777" y="0"/>
                </a:lnTo>
                <a:lnTo>
                  <a:pt x="3439777" y="4306606"/>
                </a:lnTo>
                <a:lnTo>
                  <a:pt x="0" y="43066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3780" t="-4505" b="-4805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466366" y="304220"/>
            <a:ext cx="15355269" cy="186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20"/>
              </a:lnSpc>
            </a:pPr>
            <a:r>
              <a:rPr lang="en-US" sz="4100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ҚЫСҚАМЕРЗІМДІ ҚАЗАҚ ТІЛІН ОҚЫТУ КУРСЫ БАҒДАРЛАМАСЫ НЕГІЗІНДЕ ҚҰРАСТЫРЫЛҒАН ӘДІСТЕМЕЛІК ӨНІМДЕР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309293" y="2792440"/>
            <a:ext cx="4077362" cy="1672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Банк саласы қызметкерлеріне арналған әдістемелік құрал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2023 жыл. 50 бет.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61312" y="2759005"/>
            <a:ext cx="3571926" cy="1672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Қызмет көрсету саласына арналған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әдістмелік құрал 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2023 жыл, 55 бет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106019" y="2792440"/>
            <a:ext cx="3956619" cy="1672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Дәріхана қызметкерлеріне арналған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әдістемелік құрал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2022 жыл, 48 бет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531264" y="2582890"/>
            <a:ext cx="3409924" cy="2091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Сауда орны қызметкерлеріне арналған әдістемелік құрал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2021 жыл, 33 бет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38525" y="375251"/>
            <a:ext cx="16092035" cy="2305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4560"/>
              </a:lnSpc>
              <a:spcBef>
                <a:spcPct val="0"/>
              </a:spcBef>
            </a:pPr>
            <a:r>
              <a:rPr lang="en-US" sz="3800">
                <a:solidFill>
                  <a:srgbClr val="0097B2"/>
                </a:solidFill>
                <a:latin typeface="Raleway"/>
                <a:ea typeface="Raleway"/>
                <a:cs typeface="Raleway"/>
                <a:sym typeface="Raleway"/>
              </a:rPr>
              <a:t>Тек ірі сауда орталықтары базасындағы “Оңай тіл” қазақ тілі кабинеттерінде ғана емес көптеген мекемелер мен қызмет көрсету орындарының қызметкерлеріне қысқамерзімді қазақ тілі курстарын ұйымдастырып келеді. </a:t>
            </a:r>
          </a:p>
        </p:txBody>
      </p:sp>
      <p:grpSp>
        <p:nvGrpSpPr>
          <p:cNvPr id="3" name="Group 3"/>
          <p:cNvGrpSpPr/>
          <p:nvPr/>
        </p:nvGrpSpPr>
        <p:grpSpPr>
          <a:xfrm rot="-10800000">
            <a:off x="16428230" y="0"/>
            <a:ext cx="1859770" cy="1856795"/>
            <a:chOff x="0" y="0"/>
            <a:chExt cx="6350000" cy="6339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0097B2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2753398" y="8238847"/>
            <a:ext cx="2718108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400" dirty="0">
                <a:solidFill>
                  <a:srgbClr val="242424"/>
                </a:solidFill>
                <a:latin typeface="Raleway"/>
                <a:ea typeface="Raleway"/>
                <a:cs typeface="Raleway"/>
                <a:sym typeface="Raleway"/>
                <a:hlinkClick r:id="rId2" tooltip="https://docs.google.com/spreadsheets/d/1DUF2isFWsqVSYhbaACYtbgcLi_YjDqpE3GLQIVgkKQg/edit#gid=69851113"/>
              </a:rPr>
              <a:t>«№4 </a:t>
            </a:r>
            <a:r>
              <a:rPr lang="en-US" sz="2400" dirty="0" err="1">
                <a:solidFill>
                  <a:srgbClr val="242424"/>
                </a:solidFill>
                <a:latin typeface="Raleway"/>
                <a:ea typeface="Raleway"/>
                <a:cs typeface="Raleway"/>
                <a:sym typeface="Raleway"/>
                <a:hlinkClick r:id="rId2" tooltip="https://docs.google.com/spreadsheets/d/1DUF2isFWsqVSYhbaACYtbgcLi_YjDqpE3GLQIVgkKQg/edit#gid=69851113"/>
              </a:rPr>
              <a:t>Емхана</a:t>
            </a:r>
            <a:r>
              <a:rPr lang="en-US" sz="2400" dirty="0">
                <a:solidFill>
                  <a:srgbClr val="242424"/>
                </a:solidFill>
                <a:latin typeface="Raleway"/>
                <a:ea typeface="Raleway"/>
                <a:cs typeface="Raleway"/>
                <a:sym typeface="Raleway"/>
                <a:hlinkClick r:id="rId2" tooltip="https://docs.google.com/spreadsheets/d/1DUF2isFWsqVSYhbaACYtbgcLi_YjDqpE3GLQIVgkKQg/edit#gid=69851113"/>
              </a:rPr>
              <a:t>»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283516" y="8025487"/>
            <a:ext cx="2718108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400" u="sng" dirty="0" err="1">
                <a:solidFill>
                  <a:schemeClr val="tx2"/>
                </a:solidFill>
                <a:latin typeface="Raleway"/>
                <a:ea typeface="Raleway"/>
                <a:cs typeface="Raleway"/>
                <a:sym typeface="Raleway"/>
              </a:rPr>
              <a:t>Статистика</a:t>
            </a:r>
            <a:r>
              <a:rPr lang="en-US" sz="2400" u="sng" dirty="0">
                <a:solidFill>
                  <a:schemeClr val="tx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400" u="sng" dirty="0" err="1">
                <a:solidFill>
                  <a:schemeClr val="tx2"/>
                </a:solidFill>
                <a:latin typeface="Raleway"/>
                <a:ea typeface="Raleway"/>
                <a:cs typeface="Raleway"/>
                <a:sym typeface="Raleway"/>
              </a:rPr>
              <a:t>департаменті</a:t>
            </a:r>
            <a:endParaRPr lang="en-US" sz="2400" u="sng" dirty="0">
              <a:solidFill>
                <a:schemeClr val="tx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636200" y="8025487"/>
            <a:ext cx="2718108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400" u="sng" dirty="0" err="1">
                <a:solidFill>
                  <a:schemeClr val="tx2"/>
                </a:solidFill>
                <a:latin typeface="Raleway"/>
                <a:ea typeface="Raleway"/>
                <a:cs typeface="Raleway"/>
                <a:sym typeface="Raleway"/>
              </a:rPr>
              <a:t>Жеке</a:t>
            </a:r>
            <a:r>
              <a:rPr lang="en-US" sz="2400" u="sng" dirty="0">
                <a:solidFill>
                  <a:schemeClr val="tx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400" u="sng" dirty="0" err="1">
                <a:solidFill>
                  <a:schemeClr val="tx2"/>
                </a:solidFill>
                <a:latin typeface="Raleway"/>
                <a:ea typeface="Raleway"/>
                <a:cs typeface="Raleway"/>
                <a:sym typeface="Raleway"/>
              </a:rPr>
              <a:t>тұлға</a:t>
            </a:r>
            <a:r>
              <a:rPr lang="en-US" sz="2400" u="sng" dirty="0">
                <a:solidFill>
                  <a:schemeClr val="tx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08402" y="7873698"/>
            <a:ext cx="2718108" cy="59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25"/>
              </a:lnSpc>
              <a:spcBef>
                <a:spcPct val="0"/>
              </a:spcBef>
            </a:pPr>
            <a:r>
              <a:rPr lang="en-US" sz="3375">
                <a:solidFill>
                  <a:srgbClr val="242424"/>
                </a:solidFill>
                <a:latin typeface="Raleway"/>
                <a:ea typeface="Raleway"/>
                <a:cs typeface="Raleway"/>
                <a:sym typeface="Raleway"/>
                <a:hlinkClick r:id="rId2" tooltip="https://docs.google.com/spreadsheets/d/1DUF2isFWsqVSYhbaACYtbgcLi_YjDqpE3GLQIVgkKQg/edit#gid=69851113"/>
              </a:rPr>
              <a:t>ҚарИУ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470287" y="7902273"/>
            <a:ext cx="2718108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242424"/>
                </a:solidFill>
                <a:latin typeface="Raleway"/>
                <a:ea typeface="Raleway"/>
                <a:cs typeface="Raleway"/>
                <a:sym typeface="Raleway"/>
                <a:hlinkClick r:id="rId2" tooltip="https://docs.google.com/spreadsheets/d/1DUF2isFWsqVSYhbaACYtbgcLi_YjDqpE3GLQIVgkKQg/edit#gid=69851113"/>
              </a:rPr>
              <a:t>№14 МЛ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351362" y="4703321"/>
            <a:ext cx="2718108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45"/>
              </a:lnSpc>
              <a:spcBef>
                <a:spcPct val="0"/>
              </a:spcBef>
            </a:pPr>
            <a:r>
              <a:rPr lang="en-US" sz="2175" u="sng" dirty="0">
                <a:solidFill>
                  <a:schemeClr val="tx2"/>
                </a:solidFill>
                <a:latin typeface="Raleway"/>
                <a:ea typeface="Raleway"/>
                <a:cs typeface="Raleway"/>
                <a:sym typeface="Raleway"/>
                <a:hlinkClick r:id="rId2" tooltip="https://docs.google.com/spreadsheets/d/1DUF2isFWsqVSYhbaACYtbgcLi_YjDqpE3GLQIVgkKQg/edit#gid=69851113"/>
              </a:rPr>
              <a:t>“</a:t>
            </a:r>
            <a:r>
              <a:rPr lang="en-US" sz="2175" u="sng" dirty="0" err="1">
                <a:solidFill>
                  <a:schemeClr val="tx2"/>
                </a:solidFill>
                <a:latin typeface="Raleway"/>
                <a:ea typeface="Raleway"/>
                <a:cs typeface="Raleway"/>
                <a:sym typeface="Raleway"/>
              </a:rPr>
              <a:t>Қармет”АҚ</a:t>
            </a:r>
            <a:endParaRPr lang="en-US" sz="2175" u="sng" dirty="0">
              <a:solidFill>
                <a:schemeClr val="tx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425892" y="4693796"/>
            <a:ext cx="2718108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400" dirty="0">
                <a:latin typeface="Raleway"/>
                <a:ea typeface="Raleway"/>
                <a:cs typeface="Raleway"/>
                <a:sym typeface="Raleway"/>
                <a:hlinkClick r:id="rId2" tooltip="https://docs.google.com/spreadsheets/d/1DUF2isFWsqVSYhbaACYtbgcLi_YjDqpE3GLQIVgkKQg/edit#gid=69851113"/>
              </a:rPr>
              <a:t>«</a:t>
            </a:r>
            <a:r>
              <a:rPr lang="en-US" sz="2400" dirty="0" err="1">
                <a:latin typeface="Raleway"/>
                <a:ea typeface="Raleway"/>
                <a:cs typeface="Raleway"/>
                <a:sym typeface="Raleway"/>
                <a:hlinkClick r:id="rId2" tooltip="https://docs.google.com/spreadsheets/d/1DUF2isFWsqVSYhbaACYtbgcLi_YjDqpE3GLQIVgkKQg/edit#gid=69851113"/>
              </a:rPr>
              <a:t>Қазмеханомонтаж</a:t>
            </a:r>
            <a:r>
              <a:rPr lang="en-US" sz="2400" dirty="0">
                <a:latin typeface="Raleway"/>
                <a:ea typeface="Raleway"/>
                <a:cs typeface="Raleway"/>
                <a:sym typeface="Raleway"/>
                <a:hlinkClick r:id="rId2" tooltip="https://docs.google.com/spreadsheets/d/1DUF2isFWsqVSYhbaACYtbgcLi_YjDqpE3GLQIVgkKQg/edit#gid=69851113"/>
              </a:rPr>
              <a:t> №2» ЖШС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636200" y="4730115"/>
            <a:ext cx="2718108" cy="375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40"/>
              </a:lnSpc>
              <a:spcBef>
                <a:spcPct val="0"/>
              </a:spcBef>
            </a:pPr>
            <a:r>
              <a:rPr lang="en-US" sz="2100" dirty="0">
                <a:solidFill>
                  <a:srgbClr val="242424"/>
                </a:solidFill>
                <a:latin typeface="Raleway"/>
                <a:ea typeface="Raleway"/>
                <a:cs typeface="Raleway"/>
                <a:sym typeface="Raleway"/>
                <a:hlinkClick r:id="rId2" tooltip="https://docs.google.com/spreadsheets/d/1DUF2isFWsqVSYhbaACYtbgcLi_YjDqpE3GLQIVgkKQg/edit#gid=69851113"/>
              </a:rPr>
              <a:t>«</a:t>
            </a:r>
            <a:r>
              <a:rPr lang="en-US" sz="2100" dirty="0" err="1">
                <a:solidFill>
                  <a:srgbClr val="242424"/>
                </a:solidFill>
                <a:latin typeface="Raleway"/>
                <a:ea typeface="Raleway"/>
                <a:cs typeface="Raleway"/>
                <a:sym typeface="Raleway"/>
                <a:hlinkClick r:id="rId2" tooltip="https://docs.google.com/spreadsheets/d/1DUF2isFWsqVSYhbaACYtbgcLi_YjDqpE3GLQIVgkKQg/edit#gid=69851113"/>
              </a:rPr>
              <a:t>Ұяша</a:t>
            </a:r>
            <a:r>
              <a:rPr lang="en-US" sz="2100" dirty="0">
                <a:solidFill>
                  <a:srgbClr val="242424"/>
                </a:solidFill>
                <a:latin typeface="Raleway"/>
                <a:ea typeface="Raleway"/>
                <a:cs typeface="Raleway"/>
                <a:sym typeface="Raleway"/>
                <a:hlinkClick r:id="rId2" tooltip="https://docs.google.com/spreadsheets/d/1DUF2isFWsqVSYhbaACYtbgcLi_YjDqpE3GLQIVgkKQg/edit#gid=69851113"/>
              </a:rPr>
              <a:t>» </a:t>
            </a:r>
            <a:r>
              <a:rPr lang="en-US" sz="2100" dirty="0" err="1">
                <a:solidFill>
                  <a:srgbClr val="242424"/>
                </a:solidFill>
                <a:latin typeface="Raleway"/>
                <a:ea typeface="Raleway"/>
                <a:cs typeface="Raleway"/>
                <a:sym typeface="Raleway"/>
                <a:hlinkClick r:id="rId2" tooltip="https://docs.google.com/spreadsheets/d/1DUF2isFWsqVSYhbaACYtbgcLi_YjDqpE3GLQIVgkKQg/edit#gid=69851113"/>
              </a:rPr>
              <a:t>бөбекжайы</a:t>
            </a:r>
            <a:endParaRPr lang="en-US" sz="2100" dirty="0">
              <a:solidFill>
                <a:srgbClr val="242424"/>
              </a:solidFill>
              <a:latin typeface="Raleway"/>
              <a:ea typeface="Raleway"/>
              <a:cs typeface="Raleway"/>
              <a:sym typeface="Raleway"/>
              <a:hlinkClick r:id="rId2" tooltip="https://docs.google.com/spreadsheets/d/1DUF2isFWsqVSYhbaACYtbgcLi_YjDqpE3GLQIVgkKQg/edit#gid=69851113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2629573" y="4707092"/>
            <a:ext cx="2718108" cy="834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400" dirty="0">
                <a:solidFill>
                  <a:srgbClr val="242424"/>
                </a:solidFill>
                <a:latin typeface="Raleway"/>
                <a:ea typeface="Raleway"/>
                <a:cs typeface="Raleway"/>
                <a:sym typeface="Raleway"/>
                <a:hlinkClick r:id="rId2" tooltip="https://docs.google.com/spreadsheets/d/1DUF2isFWsqVSYhbaACYtbgcLi_YjDqpE3GLQIVgkKQg/edit#gid=69851113"/>
              </a:rPr>
              <a:t>«</a:t>
            </a:r>
            <a:r>
              <a:rPr lang="en-US" sz="2400" dirty="0" err="1">
                <a:solidFill>
                  <a:srgbClr val="242424"/>
                </a:solidFill>
                <a:latin typeface="Raleway"/>
                <a:ea typeface="Raleway"/>
                <a:cs typeface="Raleway"/>
                <a:sym typeface="Raleway"/>
                <a:hlinkClick r:id="rId2" tooltip="https://docs.google.com/spreadsheets/d/1DUF2isFWsqVSYhbaACYtbgcLi_YjDqpE3GLQIVgkKQg/edit#gid=69851113"/>
              </a:rPr>
              <a:t>Таңшолпан</a:t>
            </a:r>
            <a:r>
              <a:rPr lang="en-US" sz="2400" dirty="0">
                <a:solidFill>
                  <a:srgbClr val="242424"/>
                </a:solidFill>
                <a:latin typeface="Raleway"/>
                <a:ea typeface="Raleway"/>
                <a:cs typeface="Raleway"/>
                <a:sym typeface="Raleway"/>
                <a:hlinkClick r:id="rId2" tooltip="https://docs.google.com/spreadsheets/d/1DUF2isFWsqVSYhbaACYtbgcLi_YjDqpE3GLQIVgkKQg/edit#gid=69851113"/>
              </a:rPr>
              <a:t>» </a:t>
            </a:r>
            <a:r>
              <a:rPr lang="en-US" sz="2400" dirty="0" err="1">
                <a:solidFill>
                  <a:srgbClr val="242424"/>
                </a:solidFill>
                <a:latin typeface="Raleway"/>
                <a:ea typeface="Raleway"/>
                <a:cs typeface="Raleway"/>
                <a:sym typeface="Raleway"/>
                <a:hlinkClick r:id="rId2" tooltip="https://docs.google.com/spreadsheets/d/1DUF2isFWsqVSYhbaACYtbgcLi_YjDqpE3GLQIVgkKQg/edit#gid=69851113"/>
              </a:rPr>
              <a:t>бөбекжайы</a:t>
            </a:r>
            <a:endParaRPr lang="en-US" sz="2400" dirty="0">
              <a:solidFill>
                <a:srgbClr val="242424"/>
              </a:solidFill>
              <a:latin typeface="Raleway"/>
              <a:ea typeface="Raleway"/>
              <a:cs typeface="Raleway"/>
              <a:sym typeface="Raleway"/>
              <a:hlinkClick r:id="rId2" tooltip="https://docs.google.com/spreadsheets/d/1DUF2isFWsqVSYhbaACYtbgcLi_YjDqpE3GLQIVgkKQg/edit#gid=69851113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508402" y="4696830"/>
            <a:ext cx="2718108" cy="1271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400" u="sng" dirty="0" err="1">
                <a:solidFill>
                  <a:schemeClr val="tx2"/>
                </a:solidFill>
                <a:latin typeface="Raleway"/>
                <a:ea typeface="Raleway"/>
                <a:cs typeface="Raleway"/>
                <a:sym typeface="Raleway"/>
              </a:rPr>
              <a:t>қызмет</a:t>
            </a:r>
            <a:r>
              <a:rPr lang="en-US" sz="2400" u="sng" dirty="0">
                <a:solidFill>
                  <a:schemeClr val="tx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400" u="sng" dirty="0" err="1">
                <a:solidFill>
                  <a:schemeClr val="tx2"/>
                </a:solidFill>
                <a:latin typeface="Raleway"/>
                <a:ea typeface="Raleway"/>
                <a:cs typeface="Raleway"/>
                <a:sym typeface="Raleway"/>
              </a:rPr>
              <a:t>көрсету</a:t>
            </a:r>
            <a:r>
              <a:rPr lang="en-US" sz="2400" u="sng" dirty="0">
                <a:solidFill>
                  <a:schemeClr val="tx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400" u="sng" dirty="0" err="1">
                <a:solidFill>
                  <a:schemeClr val="tx2"/>
                </a:solidFill>
                <a:latin typeface="Raleway"/>
                <a:ea typeface="Raleway"/>
                <a:cs typeface="Raleway"/>
                <a:sym typeface="Raleway"/>
              </a:rPr>
              <a:t>саласы</a:t>
            </a:r>
            <a:r>
              <a:rPr lang="en-US" sz="2400" u="sng" dirty="0">
                <a:solidFill>
                  <a:schemeClr val="tx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400" u="sng" dirty="0" err="1">
                <a:solidFill>
                  <a:schemeClr val="tx2"/>
                </a:solidFill>
                <a:latin typeface="Raleway"/>
                <a:ea typeface="Raleway"/>
                <a:cs typeface="Raleway"/>
                <a:sym typeface="Raleway"/>
              </a:rPr>
              <a:t>қызметкерлері</a:t>
            </a:r>
            <a:endParaRPr lang="en-US" sz="2400" u="sng" dirty="0">
              <a:solidFill>
                <a:schemeClr val="tx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5471506" y="4707092"/>
            <a:ext cx="2718108" cy="834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dirty="0" err="1">
                <a:solidFill>
                  <a:srgbClr val="242424"/>
                </a:solidFill>
                <a:latin typeface="Raleway"/>
                <a:ea typeface="Raleway"/>
                <a:cs typeface="Raleway"/>
                <a:sym typeface="Raleway"/>
                <a:hlinkClick r:id="rId2" tooltip="https://docs.google.com/spreadsheets/d/1DUF2isFWsqVSYhbaACYtbgcLi_YjDqpE3GLQIVgkKQg/edit#gid=69851113"/>
              </a:rPr>
              <a:t>Жеке</a:t>
            </a:r>
            <a:r>
              <a:rPr lang="en-US" sz="2400" dirty="0">
                <a:solidFill>
                  <a:srgbClr val="242424"/>
                </a:solidFill>
                <a:latin typeface="Raleway"/>
                <a:ea typeface="Raleway"/>
                <a:cs typeface="Raleway"/>
                <a:sym typeface="Raleway"/>
                <a:hlinkClick r:id="rId2" tooltip="https://docs.google.com/spreadsheets/d/1DUF2isFWsqVSYhbaACYtbgcLi_YjDqpE3GLQIVgkKQg/edit#gid=69851113"/>
              </a:rPr>
              <a:t> </a:t>
            </a:r>
          </a:p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400" dirty="0" err="1">
                <a:solidFill>
                  <a:srgbClr val="242424"/>
                </a:solidFill>
                <a:latin typeface="Raleway"/>
                <a:ea typeface="Raleway"/>
                <a:cs typeface="Raleway"/>
                <a:sym typeface="Raleway"/>
                <a:hlinkClick r:id="rId2" tooltip="https://docs.google.com/spreadsheets/d/1DUF2isFWsqVSYhbaACYtbgcLi_YjDqpE3GLQIVgkKQg/edit#gid=69851113"/>
              </a:rPr>
              <a:t>кәсіпкерлер</a:t>
            </a:r>
            <a:endParaRPr lang="en-US" sz="2400" dirty="0">
              <a:solidFill>
                <a:srgbClr val="242424"/>
              </a:solidFill>
              <a:latin typeface="Raleway"/>
              <a:ea typeface="Raleway"/>
              <a:cs typeface="Raleway"/>
              <a:sym typeface="Raleway"/>
              <a:hlinkClick r:id="rId2" tooltip="https://docs.google.com/spreadsheets/d/1DUF2isFWsqVSYhbaACYtbgcLi_YjDqpE3GLQIVgkKQg/edit#gid=69851113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5471506" y="8238847"/>
            <a:ext cx="2718108" cy="834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400" dirty="0">
                <a:solidFill>
                  <a:srgbClr val="242424"/>
                </a:solidFill>
                <a:latin typeface="Raleway"/>
                <a:ea typeface="Raleway"/>
                <a:cs typeface="Raleway"/>
                <a:sym typeface="Raleway"/>
                <a:hlinkClick r:id="rId2" tooltip="https://docs.google.com/spreadsheets/d/1DUF2isFWsqVSYhbaACYtbgcLi_YjDqpE3GLQIVgkKQg/edit#gid=69851113"/>
              </a:rPr>
              <a:t>«</a:t>
            </a:r>
            <a:r>
              <a:rPr lang="en-US" sz="2400" dirty="0" err="1">
                <a:solidFill>
                  <a:srgbClr val="242424"/>
                </a:solidFill>
                <a:latin typeface="Raleway"/>
                <a:ea typeface="Raleway"/>
                <a:cs typeface="Raleway"/>
                <a:sym typeface="Raleway"/>
                <a:hlinkClick r:id="rId2" tooltip="https://docs.google.com/spreadsheets/d/1DUF2isFWsqVSYhbaACYtbgcLi_YjDqpE3GLQIVgkKQg/edit#gid=69851113"/>
              </a:rPr>
              <a:t>Сәуле</a:t>
            </a:r>
            <a:r>
              <a:rPr lang="en-US" sz="2400" dirty="0">
                <a:solidFill>
                  <a:srgbClr val="242424"/>
                </a:solidFill>
                <a:latin typeface="Raleway"/>
                <a:ea typeface="Raleway"/>
                <a:cs typeface="Raleway"/>
                <a:sym typeface="Raleway"/>
                <a:hlinkClick r:id="rId2" tooltip="https://docs.google.com/spreadsheets/d/1DUF2isFWsqVSYhbaACYtbgcLi_YjDqpE3GLQIVgkKQg/edit#gid=69851113"/>
              </a:rPr>
              <a:t>» </a:t>
            </a:r>
            <a:r>
              <a:rPr lang="en-US" sz="2400" dirty="0" err="1">
                <a:solidFill>
                  <a:srgbClr val="242424"/>
                </a:solidFill>
                <a:latin typeface="Raleway"/>
                <a:ea typeface="Raleway"/>
                <a:cs typeface="Raleway"/>
                <a:sym typeface="Raleway"/>
                <a:hlinkClick r:id="rId2" tooltip="https://docs.google.com/spreadsheets/d/1DUF2isFWsqVSYhbaACYtbgcLi_YjDqpE3GLQIVgkKQg/edit#gid=69851113"/>
              </a:rPr>
              <a:t>бөбекжайы</a:t>
            </a:r>
            <a:endParaRPr lang="en-US" sz="2400" dirty="0">
              <a:solidFill>
                <a:srgbClr val="242424"/>
              </a:solidFill>
              <a:latin typeface="Raleway"/>
              <a:ea typeface="Raleway"/>
              <a:cs typeface="Raleway"/>
              <a:sym typeface="Raleway"/>
              <a:hlinkClick r:id="rId2" tooltip="https://docs.google.com/spreadsheets/d/1DUF2isFWsqVSYhbaACYtbgcLi_YjDqpE3GLQIVgkKQg/edit#gid=69851113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463628" y="9530497"/>
            <a:ext cx="15075991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қызметкерлерінен </a:t>
            </a:r>
            <a:r>
              <a:rPr lang="en-US" sz="2400" u="sng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500 тіл үйренуші курсқа қамтылып</a:t>
            </a:r>
            <a:r>
              <a:rPr lang="en-US" sz="24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, мемлекеттік тілді меңгеру деңгейлерін жетілдірді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84546" y="3242276"/>
            <a:ext cx="1565821" cy="1226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6600" b="1" dirty="0">
                <a:solidFill>
                  <a:srgbClr val="0097B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135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927505" y="3242276"/>
            <a:ext cx="1565821" cy="1226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6600" b="1" dirty="0">
                <a:solidFill>
                  <a:srgbClr val="0097B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117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249569" y="3242276"/>
            <a:ext cx="1043880" cy="1226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6600" b="1" dirty="0">
                <a:solidFill>
                  <a:srgbClr val="0097B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29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734284" y="3242276"/>
            <a:ext cx="521940" cy="1226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 b="1">
                <a:solidFill>
                  <a:srgbClr val="0097B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5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269794" y="3242276"/>
            <a:ext cx="1043880" cy="1226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6600" b="1" dirty="0">
                <a:solidFill>
                  <a:srgbClr val="0097B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11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6200043" y="3242276"/>
            <a:ext cx="1043880" cy="1226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6600" b="1" dirty="0">
                <a:solidFill>
                  <a:srgbClr val="0097B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91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345516" y="6516462"/>
            <a:ext cx="1043880" cy="1226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6600" b="1" dirty="0">
                <a:solidFill>
                  <a:srgbClr val="0097B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10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307401" y="6605656"/>
            <a:ext cx="1043880" cy="1226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6600" b="1" dirty="0">
                <a:solidFill>
                  <a:srgbClr val="0097B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30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120629" y="6732615"/>
            <a:ext cx="1043880" cy="1226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6600" b="1" dirty="0">
                <a:solidFill>
                  <a:srgbClr val="0097B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28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6308620" y="6732615"/>
            <a:ext cx="1043880" cy="1226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6600" b="1" dirty="0">
                <a:solidFill>
                  <a:srgbClr val="0097B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11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3466687" y="6732615"/>
            <a:ext cx="1043880" cy="1226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6600" b="1" dirty="0">
                <a:solidFill>
                  <a:srgbClr val="0097B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17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473314" y="6666444"/>
            <a:ext cx="1043880" cy="1226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6600" b="1" dirty="0">
                <a:solidFill>
                  <a:srgbClr val="0097B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814</Words>
  <Application>Microsoft Office PowerPoint</Application>
  <PresentationFormat>Произвольный</PresentationFormat>
  <Paragraphs>132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1" baseType="lpstr">
      <vt:lpstr>Arial</vt:lpstr>
      <vt:lpstr>Raleway</vt:lpstr>
      <vt:lpstr>Raleway Bold</vt:lpstr>
      <vt:lpstr>Calibri</vt:lpstr>
      <vt:lpstr>Arimo</vt:lpstr>
      <vt:lpstr>Arimo Bold</vt:lpstr>
      <vt:lpstr>Open Sans Bold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Фиолетовый Диагональные Блоки Предложение по Продажам Презентация по продажам</dc:title>
  <cp:lastModifiedBy>Priemnaya</cp:lastModifiedBy>
  <cp:revision>4</cp:revision>
  <dcterms:created xsi:type="dcterms:W3CDTF">2006-08-16T00:00:00Z</dcterms:created>
  <dcterms:modified xsi:type="dcterms:W3CDTF">2024-12-30T11:51:58Z</dcterms:modified>
  <dc:identifier>DAGaRIcllKQ</dc:identifier>
</cp:coreProperties>
</file>