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58" r:id="rId5"/>
    <p:sldId id="280" r:id="rId6"/>
    <p:sldId id="259" r:id="rId7"/>
    <p:sldId id="279" r:id="rId8"/>
    <p:sldId id="263" r:id="rId9"/>
    <p:sldId id="260" r:id="rId10"/>
    <p:sldId id="277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oppins Medium" charset="0"/>
      <p:regular r:id="rId17"/>
    </p:embeddedFont>
    <p:embeddedFont>
      <p:font typeface="Poppins" charset="0"/>
      <p:regular r:id="rId18"/>
      <p:bold r:id="rId19"/>
      <p:italic r:id="rId20"/>
      <p:boldItalic r:id="rId21"/>
    </p:embeddedFon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Bookman Old Style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DA1F-4B80-4D80-BDD9-6B649A01C7E9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E809-2B33-4E7C-B68E-1C6C04892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9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E809-2B33-4E7C-B68E-1C6C048929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9C9C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1449" y="-258127"/>
            <a:ext cx="4541463" cy="5401627"/>
            <a:chOff x="0" y="0"/>
            <a:chExt cx="736733" cy="8762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733" cy="876272"/>
            </a:xfrm>
            <a:custGeom>
              <a:avLst/>
              <a:gdLst/>
              <a:ahLst/>
              <a:cxnLst/>
              <a:rect l="l" t="t" r="r" b="b"/>
              <a:pathLst>
                <a:path w="736733" h="876272">
                  <a:moveTo>
                    <a:pt x="533533" y="0"/>
                  </a:moveTo>
                  <a:lnTo>
                    <a:pt x="0" y="0"/>
                  </a:lnTo>
                  <a:lnTo>
                    <a:pt x="203200" y="876272"/>
                  </a:lnTo>
                  <a:lnTo>
                    <a:pt x="736733" y="876272"/>
                  </a:lnTo>
                  <a:lnTo>
                    <a:pt x="533533" y="0"/>
                  </a:lnTo>
                  <a:close/>
                </a:path>
              </a:pathLst>
            </a:custGeom>
            <a:solidFill>
              <a:srgbClr val="EAEA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57126" y="357154"/>
            <a:ext cx="5357850" cy="987279"/>
          </a:xfrm>
          <a:custGeom>
            <a:avLst/>
            <a:gdLst/>
            <a:ahLst/>
            <a:cxnLst/>
            <a:rect l="l" t="t" r="r" b="b"/>
            <a:pathLst>
              <a:path w="1158557" h="211832">
                <a:moveTo>
                  <a:pt x="0" y="0"/>
                </a:moveTo>
                <a:lnTo>
                  <a:pt x="1158557" y="0"/>
                </a:lnTo>
                <a:lnTo>
                  <a:pt x="1158557" y="211832"/>
                </a:lnTo>
                <a:lnTo>
                  <a:pt x="0" y="2118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grpSp>
        <p:nvGrpSpPr>
          <p:cNvPr id="11" name="Group 11"/>
          <p:cNvGrpSpPr/>
          <p:nvPr/>
        </p:nvGrpSpPr>
        <p:grpSpPr>
          <a:xfrm>
            <a:off x="13310650" y="-1014824"/>
            <a:ext cx="3876915" cy="2043524"/>
            <a:chOff x="0" y="0"/>
            <a:chExt cx="1021081" cy="5382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1081" cy="538212"/>
            </a:xfrm>
            <a:custGeom>
              <a:avLst/>
              <a:gdLst/>
              <a:ahLst/>
              <a:cxnLst/>
              <a:rect l="l" t="t" r="r" b="b"/>
              <a:pathLst>
                <a:path w="1021081" h="538212">
                  <a:moveTo>
                    <a:pt x="0" y="0"/>
                  </a:moveTo>
                  <a:lnTo>
                    <a:pt x="1021081" y="0"/>
                  </a:lnTo>
                  <a:lnTo>
                    <a:pt x="1021081" y="538212"/>
                  </a:lnTo>
                  <a:lnTo>
                    <a:pt x="0" y="538212"/>
                  </a:lnTo>
                  <a:close/>
                </a:path>
              </a:pathLst>
            </a:custGeom>
            <a:solidFill>
              <a:srgbClr val="545454">
                <a:alpha val="5490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44598" y="367329"/>
            <a:ext cx="3086102" cy="1132834"/>
            <a:chOff x="0" y="-57150"/>
            <a:chExt cx="812800" cy="298359"/>
          </a:xfrm>
          <a:solidFill>
            <a:schemeClr val="bg1">
              <a:lumMod val="95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7499" cy="211832"/>
            </a:xfrm>
            <a:custGeom>
              <a:avLst/>
              <a:gdLst/>
              <a:ahLst/>
              <a:cxnLst/>
              <a:rect l="l" t="t" r="r" b="b"/>
              <a:pathLst>
                <a:path w="777499" h="211832">
                  <a:moveTo>
                    <a:pt x="0" y="0"/>
                  </a:moveTo>
                  <a:lnTo>
                    <a:pt x="777499" y="0"/>
                  </a:lnTo>
                  <a:lnTo>
                    <a:pt x="777499" y="211832"/>
                  </a:lnTo>
                  <a:lnTo>
                    <a:pt x="0" y="211832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2983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28564" y="5929318"/>
            <a:ext cx="17273574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kk-KZ" sz="5400" b="1" u="none" strike="noStrike" dirty="0" smtClean="0">
                <a:solidFill>
                  <a:srgbClr val="009999"/>
                </a:solidFill>
                <a:latin typeface="Poppins Medium"/>
              </a:rPr>
              <a:t>Мемлекеттік әлеуметтік тапсырыс шеңберіндегі </a:t>
            </a:r>
            <a:r>
              <a:rPr lang="kk-KZ" sz="6000" b="1" u="none" strike="noStrike" dirty="0" smtClean="0">
                <a:solidFill>
                  <a:srgbClr val="009999"/>
                </a:solidFill>
                <a:latin typeface="Poppins Medium"/>
              </a:rPr>
              <a:t>“ОҢАЙ ТІЛ” </a:t>
            </a:r>
          </a:p>
          <a:p>
            <a:pPr marL="0" lvl="0" indent="0" algn="ctr"/>
            <a:r>
              <a:rPr lang="kk-KZ" sz="6000" b="1" u="none" strike="noStrike" dirty="0" smtClean="0">
                <a:solidFill>
                  <a:srgbClr val="009999"/>
                </a:solidFill>
                <a:latin typeface="Poppins Medium"/>
              </a:rPr>
              <a:t>қыскармерзімді қазақ тілі курсы жобасы</a:t>
            </a:r>
            <a:endParaRPr lang="en-US" sz="6000" b="1" u="none" strike="noStrike" dirty="0">
              <a:solidFill>
                <a:srgbClr val="009999"/>
              </a:solidFill>
              <a:latin typeface="Poppins Medium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287668" y="9215466"/>
            <a:ext cx="246296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kk-KZ" sz="2800" b="1" u="none" strike="noStrike" dirty="0" smtClean="0">
                <a:solidFill>
                  <a:schemeClr val="accent5">
                    <a:lumMod val="50000"/>
                  </a:schemeClr>
                </a:solidFill>
                <a:latin typeface="Poppins Medium"/>
              </a:rPr>
              <a:t>20 желтоқсан </a:t>
            </a:r>
            <a:r>
              <a:rPr lang="en-US" sz="2800" b="1" u="none" strike="noStrike" dirty="0" smtClean="0">
                <a:solidFill>
                  <a:schemeClr val="accent5">
                    <a:lumMod val="50000"/>
                  </a:schemeClr>
                </a:solidFill>
                <a:latin typeface="Poppins Medium"/>
              </a:rPr>
              <a:t>2023</a:t>
            </a:r>
            <a:endParaRPr lang="en-US" sz="2800" b="1" u="none" strike="noStrike" dirty="0">
              <a:solidFill>
                <a:schemeClr val="accent5">
                  <a:lumMod val="50000"/>
                </a:schemeClr>
              </a:solidFill>
              <a:latin typeface="Poppins Medium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14315" y="428592"/>
            <a:ext cx="550230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  <a:latin typeface="Poppins Medium"/>
              </a:rPr>
              <a:t>«Теміртау қаласының тілдерді дамыту орталығы» КММ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Poppins Medium"/>
            </a:endParaRPr>
          </a:p>
        </p:txBody>
      </p:sp>
      <p:pic>
        <p:nvPicPr>
          <p:cNvPr id="50" name="Picture 4" descr="C:\Users\Priemnaya\Downloads\WhatsApp Image 2023-04-03 at 20.54.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098" y="2071666"/>
            <a:ext cx="371477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2" descr="C:\Users\Admin\Downloads\WhatsApp Image 2023-07-25 at 18.28.31.jpe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215570" y="1142972"/>
            <a:ext cx="4284570" cy="240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36" y="285716"/>
            <a:ext cx="3728471" cy="2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Объект 4"/>
          <p:cNvPicPr>
            <a:picLocks noChangeAspect="1"/>
          </p:cNvPicPr>
          <p:nvPr/>
        </p:nvPicPr>
        <p:blipFill rotWithShape="1">
          <a:blip r:embed="rId5"/>
          <a:srcRect l="33204" t="17925" r="35024" b="49903"/>
          <a:stretch/>
        </p:blipFill>
        <p:spPr>
          <a:xfrm>
            <a:off x="5429224" y="2571732"/>
            <a:ext cx="4001711" cy="228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7" t="15675" r="12208" b="11874"/>
          <a:stretch/>
        </p:blipFill>
        <p:spPr bwMode="auto">
          <a:xfrm>
            <a:off x="642878" y="1857352"/>
            <a:ext cx="482260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400000">
            <a:off x="14388548" y="4975346"/>
            <a:ext cx="6416563" cy="5529910"/>
          </a:xfrm>
          <a:custGeom>
            <a:avLst/>
            <a:gdLst/>
            <a:ahLst/>
            <a:cxnLst/>
            <a:rect l="l" t="t" r="r" b="b"/>
            <a:pathLst>
              <a:path w="6416563" h="5529910">
                <a:moveTo>
                  <a:pt x="0" y="0"/>
                </a:moveTo>
                <a:lnTo>
                  <a:pt x="6416563" y="0"/>
                </a:lnTo>
                <a:lnTo>
                  <a:pt x="6416563" y="5529910"/>
                </a:lnTo>
                <a:lnTo>
                  <a:pt x="0" y="552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94036" y="3419135"/>
            <a:ext cx="12499929" cy="19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55"/>
              </a:lnSpc>
              <a:spcBef>
                <a:spcPct val="0"/>
              </a:spcBef>
            </a:pPr>
            <a:r>
              <a:rPr lang="kk-KZ" sz="8800" dirty="0" smtClean="0">
                <a:solidFill>
                  <a:srgbClr val="FFFFFF"/>
                </a:solidFill>
                <a:latin typeface="Poppins Medium"/>
              </a:rPr>
              <a:t>Назарларыңызға рақмет!</a:t>
            </a:r>
            <a:endParaRPr lang="en-US" sz="8800" u="none" strike="noStrike" dirty="0">
              <a:solidFill>
                <a:srgbClr val="FFFFFF"/>
              </a:solidFill>
              <a:latin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4172531" flipH="1">
            <a:off x="16457611" y="7572834"/>
            <a:ext cx="3384727" cy="3851820"/>
          </a:xfrm>
          <a:custGeom>
            <a:avLst/>
            <a:gdLst/>
            <a:ahLst/>
            <a:cxnLst/>
            <a:rect l="l" t="t" r="r" b="b"/>
            <a:pathLst>
              <a:path w="3384727" h="3851820">
                <a:moveTo>
                  <a:pt x="3384728" y="0"/>
                </a:moveTo>
                <a:lnTo>
                  <a:pt x="0" y="0"/>
                </a:lnTo>
                <a:lnTo>
                  <a:pt x="0" y="3851819"/>
                </a:lnTo>
                <a:lnTo>
                  <a:pt x="3384728" y="3851819"/>
                </a:lnTo>
                <a:lnTo>
                  <a:pt x="338472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" name="TextBox 2"/>
          <p:cNvSpPr txBox="1"/>
          <p:nvPr/>
        </p:nvSpPr>
        <p:spPr>
          <a:xfrm>
            <a:off x="500002" y="3786178"/>
            <a:ext cx="521854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3200" dirty="0" smtClean="0"/>
              <a:t>- ірі сауда үйлерінің базасында мемлекеттік тілді оқыту кабинеттерін ашу;</a:t>
            </a:r>
            <a:endParaRPr lang="ru-RU" sz="3200" dirty="0" smtClean="0"/>
          </a:p>
          <a:p>
            <a:r>
              <a:rPr lang="kk-KZ" sz="3200" dirty="0" smtClean="0"/>
              <a:t>- тіл үйренушілерге қолайлы жағдай жасау (материалдық-техникалық қамтамасыз ету);</a:t>
            </a:r>
            <a:endParaRPr lang="ru-RU" sz="3200" dirty="0" smtClean="0"/>
          </a:p>
          <a:p>
            <a:r>
              <a:rPr lang="kk-KZ" sz="3200" dirty="0" smtClean="0"/>
              <a:t>- қаланың ересек тұрғындарын мемлекеттік тілді тегін  оқыту курстарына тарту.</a:t>
            </a:r>
            <a:endParaRPr lang="ru-RU" sz="3200" dirty="0"/>
          </a:p>
        </p:txBody>
      </p:sp>
      <p:sp>
        <p:nvSpPr>
          <p:cNvPr id="3" name="TextBox 3"/>
          <p:cNvSpPr txBox="1"/>
          <p:nvPr/>
        </p:nvSpPr>
        <p:spPr>
          <a:xfrm>
            <a:off x="6407696" y="4167368"/>
            <a:ext cx="12001520" cy="4644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2400" dirty="0" smtClean="0"/>
              <a:t/>
            </a:r>
            <a:br>
              <a:rPr lang="kk-KZ" sz="2400" dirty="0" smtClean="0"/>
            </a:br>
            <a:r>
              <a:rPr lang="kk-KZ" sz="2400" dirty="0" smtClean="0"/>
              <a:t>-</a:t>
            </a:r>
            <a:r>
              <a:rPr lang="kk-KZ" sz="2800" dirty="0" smtClean="0"/>
              <a:t>тіл үйренушілердің  қызмет ететін мекемелерінде қазақша қарым-қатынасқа түсе алуын;</a:t>
            </a:r>
            <a:br>
              <a:rPr lang="kk-KZ" sz="2800" dirty="0" smtClean="0"/>
            </a:br>
            <a:r>
              <a:rPr lang="kk-KZ" sz="2800" dirty="0" smtClean="0"/>
              <a:t>-қызметте қажет болған жағдайда тұтынушыларға қазақша қызмет көрсете алуын;</a:t>
            </a:r>
            <a:br>
              <a:rPr lang="kk-KZ" sz="2800" dirty="0" smtClean="0"/>
            </a:br>
            <a:r>
              <a:rPr lang="kk-KZ" sz="2800" dirty="0" smtClean="0"/>
              <a:t>-қазақтілді тұтынушылардың  қысқа сауалдарына түсініп, жауап бере алуын;</a:t>
            </a:r>
            <a:br>
              <a:rPr lang="kk-KZ" sz="2800" dirty="0" smtClean="0"/>
            </a:br>
            <a:r>
              <a:rPr lang="kk-KZ" sz="2800" dirty="0" smtClean="0"/>
              <a:t>-өз саласына қатысты терминдерді түсініп, қолданысқа енгізе білуін;</a:t>
            </a:r>
            <a:endParaRPr lang="ru-RU" sz="2800" dirty="0" smtClean="0"/>
          </a:p>
          <a:p>
            <a:r>
              <a:rPr lang="kk-KZ" sz="2800" dirty="0" smtClean="0"/>
              <a:t>-қоғамдық орындарда тілдесімге түсе алуын;</a:t>
            </a:r>
            <a:br>
              <a:rPr lang="kk-KZ" sz="2800" dirty="0" smtClean="0"/>
            </a:br>
            <a:r>
              <a:rPr lang="kk-KZ" sz="2800" dirty="0" smtClean="0"/>
              <a:t>-тұтынушыларға қызмет көрсету барысында қысқаша әрі нақты ақпарат бере алуын көздейді.</a:t>
            </a:r>
            <a:endParaRPr lang="ru-RU" sz="2800" dirty="0" smtClean="0"/>
          </a:p>
          <a:p>
            <a:pPr algn="ctr">
              <a:lnSpc>
                <a:spcPts val="3080"/>
              </a:lnSpc>
            </a:pPr>
            <a:r>
              <a:rPr lang="en-US" sz="2200" dirty="0" smtClean="0">
                <a:solidFill>
                  <a:srgbClr val="545454"/>
                </a:solidFill>
                <a:latin typeface="Poppins"/>
              </a:rPr>
              <a:t>.</a:t>
            </a:r>
            <a:endParaRPr lang="en-US" sz="2200" dirty="0">
              <a:solidFill>
                <a:srgbClr val="545454"/>
              </a:solidFill>
              <a:latin typeface="Poppi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000806" y="214277"/>
            <a:ext cx="20289611" cy="2503904"/>
            <a:chOff x="0" y="-70555"/>
            <a:chExt cx="5343766" cy="494589"/>
          </a:xfrm>
          <a:solidFill>
            <a:schemeClr val="accent5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5343766" cy="361244"/>
            </a:xfrm>
            <a:custGeom>
              <a:avLst/>
              <a:gdLst/>
              <a:ahLst/>
              <a:cxnLst/>
              <a:rect l="l" t="t" r="r" b="b"/>
              <a:pathLst>
                <a:path w="5343766" h="361244">
                  <a:moveTo>
                    <a:pt x="0" y="0"/>
                  </a:moveTo>
                  <a:lnTo>
                    <a:pt x="5343766" y="0"/>
                  </a:lnTo>
                  <a:lnTo>
                    <a:pt x="5343766" y="361244"/>
                  </a:lnTo>
                  <a:lnTo>
                    <a:pt x="0" y="361244"/>
                  </a:lnTo>
                  <a:close/>
                </a:path>
              </a:pathLst>
            </a:cu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18976" y="-70555"/>
              <a:ext cx="812800" cy="4945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71638" y="571468"/>
            <a:ext cx="1544077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err="1" smtClean="0">
                <a:solidFill>
                  <a:schemeClr val="bg1"/>
                </a:solidFill>
              </a:rPr>
              <a:t>Шағын және </a:t>
            </a:r>
            <a:r>
              <a:rPr lang="ru-RU" sz="4000" dirty="0" smtClean="0">
                <a:solidFill>
                  <a:schemeClr val="bg1"/>
                </a:solidFill>
              </a:rPr>
              <a:t>орта бизнес </a:t>
            </a:r>
            <a:r>
              <a:rPr lang="ru-RU" sz="4000" dirty="0" err="1" smtClean="0">
                <a:solidFill>
                  <a:schemeClr val="bg1"/>
                </a:solidFill>
              </a:rPr>
              <a:t>өкілдері </a:t>
            </a:r>
            <a:r>
              <a:rPr lang="ru-RU" sz="4000" dirty="0" smtClean="0">
                <a:solidFill>
                  <a:schemeClr val="bg1"/>
                </a:solidFill>
              </a:rPr>
              <a:t>мен </a:t>
            </a:r>
            <a:r>
              <a:rPr lang="ru-RU" sz="4000" dirty="0" err="1" smtClean="0">
                <a:solidFill>
                  <a:schemeClr val="bg1"/>
                </a:solidFill>
              </a:rPr>
              <a:t>қаланың ересек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тұрғындарына  арналған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kk-KZ" sz="4000" dirty="0" smtClean="0">
                <a:solidFill>
                  <a:schemeClr val="bg1"/>
                </a:solidFill>
              </a:rPr>
              <a:t>қысқамерзімді қазақ тілі курсы туралы </a:t>
            </a:r>
          </a:p>
          <a:p>
            <a:pPr lvl="0" algn="ctr">
              <a:spcBef>
                <a:spcPct val="0"/>
              </a:spcBef>
            </a:pPr>
            <a:r>
              <a:rPr lang="kk-KZ" sz="4000" dirty="0" smtClean="0">
                <a:solidFill>
                  <a:schemeClr val="bg1"/>
                </a:solidFill>
              </a:rPr>
              <a:t>АҚПАРАТ</a:t>
            </a:r>
            <a:endParaRPr lang="en-US" sz="4000" u="none" strike="noStrike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4316" y="3071798"/>
            <a:ext cx="457203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kk-KZ" sz="3200" b="1" u="sng" dirty="0" smtClean="0">
                <a:solidFill>
                  <a:schemeClr val="accent5">
                    <a:lumMod val="50000"/>
                  </a:schemeClr>
                </a:solidFill>
              </a:rPr>
              <a:t>Жобаның мақсаты: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6207" t="44514" r="56907" b="34799"/>
          <a:stretch/>
        </p:blipFill>
        <p:spPr>
          <a:xfrm>
            <a:off x="0" y="500030"/>
            <a:ext cx="1969026" cy="18092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86480" y="3000360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b="1" u="sng" dirty="0" smtClean="0">
                <a:solidFill>
                  <a:schemeClr val="accent5">
                    <a:lumMod val="50000"/>
                  </a:schemeClr>
                </a:solidFill>
              </a:rPr>
              <a:t>Жобаның міндеттері: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34" y="1571600"/>
            <a:ext cx="15001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“ТЕМІРТАУ ҚАЛАСЫ ТІЛДЕРДІ ДАМЫТУ ОРТАЛЫҒЫ” КММ</a:t>
            </a:r>
            <a:br>
              <a:rPr lang="kk-KZ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kk-KZ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«ОҢАЙ ТІЛ» ЖОБАСЫНА  2022-2023  ЖЫЛҒА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БӨЛІНГЕН ҚАРЖЫ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764597"/>
              </p:ext>
            </p:extLst>
          </p:nvPr>
        </p:nvGraphicFramePr>
        <p:xfrm>
          <a:off x="1516275" y="3703340"/>
          <a:ext cx="15121680" cy="4972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054"/>
                <a:gridCol w="1492694"/>
                <a:gridCol w="2534772"/>
                <a:gridCol w="3744416"/>
                <a:gridCol w="2664296"/>
                <a:gridCol w="4032448"/>
              </a:tblGrid>
              <a:tr h="2320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№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Атауы 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Орындаушы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(2022 жыл)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Қаржы 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(2022 жыл)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Орындаушы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(2023 жыл)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Қаржы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(2023 жыл)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</a:tr>
              <a:tr h="1495665">
                <a:tc>
                  <a:txBody>
                    <a:bodyPr/>
                    <a:lstStyle/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1</a:t>
                      </a:r>
                      <a:endParaRPr lang="ru-RU" sz="2400" b="1" dirty="0">
                        <a:solidFill>
                          <a:srgbClr val="009999"/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«Оңай тіл» жобасы </a:t>
                      </a:r>
                      <a:endParaRPr lang="ru-RU" sz="2400" b="1" dirty="0">
                        <a:solidFill>
                          <a:srgbClr val="009999"/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ОО «Центр гражданских инициатив"</a:t>
                      </a:r>
                      <a:endParaRPr lang="ru-RU" sz="2400" b="1" dirty="0">
                        <a:solidFill>
                          <a:srgbClr val="009999"/>
                        </a:solidFill>
                        <a:latin typeface="Bookman Old Style" panose="0205060405050502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Бөлінген</a:t>
                      </a:r>
                      <a:r>
                        <a:rPr lang="kk-KZ" sz="2400" b="1" baseline="0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 қаржы: </a:t>
                      </a:r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6214,0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Келісімшарт жасалған сома: 5473,0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Poppins" panose="020B0604020202020204" charset="0"/>
                        </a:rPr>
                        <a:t>Игерілгені:</a:t>
                      </a:r>
                      <a:r>
                        <a:rPr lang="kk-KZ" sz="2400" b="1" baseline="0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Poppins" panose="020B0604020202020204" charset="0"/>
                        </a:rPr>
                        <a:t> 5473,0</a:t>
                      </a:r>
                      <a:endParaRPr lang="ru-RU" sz="2400" b="1" dirty="0" smtClean="0">
                        <a:solidFill>
                          <a:srgbClr val="009999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Poppins" panose="020B060402020202020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9999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Poppins" panose="020B0604020202020204" charset="0"/>
                        </a:rPr>
                        <a:t>ЧУ "</a:t>
                      </a:r>
                      <a:r>
                        <a:rPr lang="en-US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Poppins" panose="020B0604020202020204" charset="0"/>
                        </a:rPr>
                        <a:t>ORKEN 2018"</a:t>
                      </a:r>
                      <a:endParaRPr lang="ru-RU" sz="2400" b="1" dirty="0" smtClean="0">
                        <a:solidFill>
                          <a:srgbClr val="009999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Poppi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Бөлінген</a:t>
                      </a:r>
                      <a:r>
                        <a:rPr lang="kk-KZ" sz="2400" b="1" baseline="0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 қаржы: </a:t>
                      </a:r>
                      <a:r>
                        <a:rPr lang="kk-KZ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14132,0</a:t>
                      </a:r>
                    </a:p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effectLst/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Келісімшарт жасалған сома: </a:t>
                      </a:r>
                      <a:r>
                        <a:rPr lang="kk-KZ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11357,0</a:t>
                      </a:r>
                    </a:p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01.10.2023 ж игерілгені: 9016,0</a:t>
                      </a:r>
                    </a:p>
                    <a:p>
                      <a:pPr algn="l"/>
                      <a:r>
                        <a:rPr lang="kk-KZ" sz="2400" b="1" dirty="0" smtClean="0">
                          <a:solidFill>
                            <a:srgbClr val="009999"/>
                          </a:solidFill>
                          <a:latin typeface="Bookman Old Style" panose="02050604050505020204" pitchFamily="18" charset="0"/>
                          <a:cs typeface="Poppins" panose="020B0604020202020204" charset="0"/>
                        </a:rPr>
                        <a:t>                                        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35581">
            <a:off x="-631116" y="-2096009"/>
            <a:ext cx="1958218" cy="5253755"/>
          </a:xfrm>
          <a:custGeom>
            <a:avLst/>
            <a:gdLst/>
            <a:ahLst/>
            <a:cxnLst/>
            <a:rect l="l" t="t" r="r" b="b"/>
            <a:pathLst>
              <a:path w="1958218" h="5253755">
                <a:moveTo>
                  <a:pt x="0" y="0"/>
                </a:moveTo>
                <a:lnTo>
                  <a:pt x="1958218" y="0"/>
                </a:lnTo>
                <a:lnTo>
                  <a:pt x="1958218" y="5253755"/>
                </a:lnTo>
                <a:lnTo>
                  <a:pt x="0" y="52537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</p:sp>
      <p:grpSp>
        <p:nvGrpSpPr>
          <p:cNvPr id="9" name="Group 9"/>
          <p:cNvGrpSpPr/>
          <p:nvPr/>
        </p:nvGrpSpPr>
        <p:grpSpPr>
          <a:xfrm>
            <a:off x="866476" y="3108944"/>
            <a:ext cx="3621497" cy="5718051"/>
            <a:chOff x="0" y="0"/>
            <a:chExt cx="1024138" cy="15059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138" cy="1505989"/>
            </a:xfrm>
            <a:custGeom>
              <a:avLst/>
              <a:gdLst/>
              <a:ahLst/>
              <a:cxnLst/>
              <a:rect l="l" t="t" r="r" b="b"/>
              <a:pathLst>
                <a:path w="1024138" h="1505989">
                  <a:moveTo>
                    <a:pt x="65702" y="0"/>
                  </a:moveTo>
                  <a:lnTo>
                    <a:pt x="958436" y="0"/>
                  </a:lnTo>
                  <a:cubicBezTo>
                    <a:pt x="975861" y="0"/>
                    <a:pt x="992573" y="6922"/>
                    <a:pt x="1004894" y="19244"/>
                  </a:cubicBezTo>
                  <a:cubicBezTo>
                    <a:pt x="1017216" y="31565"/>
                    <a:pt x="1024138" y="48277"/>
                    <a:pt x="1024138" y="65702"/>
                  </a:cubicBezTo>
                  <a:lnTo>
                    <a:pt x="1024138" y="1440287"/>
                  </a:lnTo>
                  <a:cubicBezTo>
                    <a:pt x="1024138" y="1476573"/>
                    <a:pt x="994722" y="1505989"/>
                    <a:pt x="958436" y="1505989"/>
                  </a:cubicBezTo>
                  <a:lnTo>
                    <a:pt x="65702" y="1505989"/>
                  </a:lnTo>
                  <a:cubicBezTo>
                    <a:pt x="29416" y="1505989"/>
                    <a:pt x="0" y="1476573"/>
                    <a:pt x="0" y="1440287"/>
                  </a:cubicBezTo>
                  <a:lnTo>
                    <a:pt x="0" y="65702"/>
                  </a:lnTo>
                  <a:cubicBezTo>
                    <a:pt x="0" y="48277"/>
                    <a:pt x="6922" y="31565"/>
                    <a:pt x="19244" y="19244"/>
                  </a:cubicBezTo>
                  <a:cubicBezTo>
                    <a:pt x="31565" y="6922"/>
                    <a:pt x="48277" y="0"/>
                    <a:pt x="65702" y="0"/>
                  </a:cubicBezTo>
                  <a:close/>
                </a:path>
              </a:pathLst>
            </a:custGeom>
            <a:solidFill>
              <a:schemeClr val="accent5"/>
            </a:solidFill>
            <a:ln w="571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72485" y="2508069"/>
            <a:ext cx="5290187" cy="7073343"/>
            <a:chOff x="-674116" y="-57150"/>
            <a:chExt cx="1486916" cy="1877130"/>
          </a:xfrm>
        </p:grpSpPr>
        <p:sp>
          <p:nvSpPr>
            <p:cNvPr id="13" name="Freeform 13"/>
            <p:cNvSpPr/>
            <p:nvPr/>
          </p:nvSpPr>
          <p:spPr>
            <a:xfrm>
              <a:off x="-674116" y="313991"/>
              <a:ext cx="1024138" cy="1505989"/>
            </a:xfrm>
            <a:custGeom>
              <a:avLst/>
              <a:gdLst/>
              <a:ahLst/>
              <a:cxnLst/>
              <a:rect l="l" t="t" r="r" b="b"/>
              <a:pathLst>
                <a:path w="1024138" h="1505989">
                  <a:moveTo>
                    <a:pt x="65702" y="0"/>
                  </a:moveTo>
                  <a:lnTo>
                    <a:pt x="958436" y="0"/>
                  </a:lnTo>
                  <a:cubicBezTo>
                    <a:pt x="975861" y="0"/>
                    <a:pt x="992573" y="6922"/>
                    <a:pt x="1004894" y="19244"/>
                  </a:cubicBezTo>
                  <a:cubicBezTo>
                    <a:pt x="1017216" y="31565"/>
                    <a:pt x="1024138" y="48277"/>
                    <a:pt x="1024138" y="65702"/>
                  </a:cubicBezTo>
                  <a:lnTo>
                    <a:pt x="1024138" y="1440287"/>
                  </a:lnTo>
                  <a:cubicBezTo>
                    <a:pt x="1024138" y="1476573"/>
                    <a:pt x="994722" y="1505989"/>
                    <a:pt x="958436" y="1505989"/>
                  </a:cubicBezTo>
                  <a:lnTo>
                    <a:pt x="65702" y="1505989"/>
                  </a:lnTo>
                  <a:cubicBezTo>
                    <a:pt x="29416" y="1505989"/>
                    <a:pt x="0" y="1476573"/>
                    <a:pt x="0" y="1440287"/>
                  </a:cubicBezTo>
                  <a:lnTo>
                    <a:pt x="0" y="65702"/>
                  </a:lnTo>
                  <a:cubicBezTo>
                    <a:pt x="0" y="48277"/>
                    <a:pt x="6922" y="31565"/>
                    <a:pt x="19244" y="19244"/>
                  </a:cubicBezTo>
                  <a:cubicBezTo>
                    <a:pt x="31565" y="6922"/>
                    <a:pt x="48277" y="0"/>
                    <a:pt x="65702" y="0"/>
                  </a:cubicBezTo>
                  <a:close/>
                </a:path>
              </a:pathLst>
            </a:custGeom>
            <a:solidFill>
              <a:schemeClr val="accent5"/>
            </a:solidFill>
            <a:ln w="571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96530" y="2502082"/>
            <a:ext cx="3644213" cy="5935042"/>
            <a:chOff x="-43800" y="-57150"/>
            <a:chExt cx="1067938" cy="1563139"/>
          </a:xfrm>
        </p:grpSpPr>
        <p:sp>
          <p:nvSpPr>
            <p:cNvPr id="16" name="Freeform 16"/>
            <p:cNvSpPr/>
            <p:nvPr/>
          </p:nvSpPr>
          <p:spPr>
            <a:xfrm>
              <a:off x="-43800" y="0"/>
              <a:ext cx="1067938" cy="1505989"/>
            </a:xfrm>
            <a:custGeom>
              <a:avLst/>
              <a:gdLst/>
              <a:ahLst/>
              <a:cxnLst/>
              <a:rect l="l" t="t" r="r" b="b"/>
              <a:pathLst>
                <a:path w="1024138" h="1505989">
                  <a:moveTo>
                    <a:pt x="65702" y="0"/>
                  </a:moveTo>
                  <a:lnTo>
                    <a:pt x="958436" y="0"/>
                  </a:lnTo>
                  <a:cubicBezTo>
                    <a:pt x="975861" y="0"/>
                    <a:pt x="992573" y="6922"/>
                    <a:pt x="1004894" y="19244"/>
                  </a:cubicBezTo>
                  <a:cubicBezTo>
                    <a:pt x="1017216" y="31565"/>
                    <a:pt x="1024138" y="48277"/>
                    <a:pt x="1024138" y="65702"/>
                  </a:cubicBezTo>
                  <a:lnTo>
                    <a:pt x="1024138" y="1440287"/>
                  </a:lnTo>
                  <a:cubicBezTo>
                    <a:pt x="1024138" y="1476573"/>
                    <a:pt x="994722" y="1505989"/>
                    <a:pt x="958436" y="1505989"/>
                  </a:cubicBezTo>
                  <a:lnTo>
                    <a:pt x="65702" y="1505989"/>
                  </a:lnTo>
                  <a:cubicBezTo>
                    <a:pt x="29416" y="1505989"/>
                    <a:pt x="0" y="1476573"/>
                    <a:pt x="0" y="1440287"/>
                  </a:cubicBezTo>
                  <a:lnTo>
                    <a:pt x="0" y="65702"/>
                  </a:lnTo>
                  <a:cubicBezTo>
                    <a:pt x="0" y="48277"/>
                    <a:pt x="6922" y="31565"/>
                    <a:pt x="19244" y="19244"/>
                  </a:cubicBezTo>
                  <a:cubicBezTo>
                    <a:pt x="31565" y="6922"/>
                    <a:pt x="48277" y="0"/>
                    <a:pt x="65702" y="0"/>
                  </a:cubicBezTo>
                  <a:close/>
                </a:path>
              </a:pathLst>
            </a:custGeom>
            <a:solidFill>
              <a:schemeClr val="accent5"/>
            </a:solidFill>
            <a:ln w="571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00134" y="285716"/>
            <a:ext cx="15787798" cy="342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879"/>
              </a:lnSpc>
              <a:spcBef>
                <a:spcPct val="0"/>
              </a:spcBef>
            </a:pPr>
            <a:r>
              <a:rPr lang="kk-KZ" sz="6000" b="1" u="sng" dirty="0" smtClean="0">
                <a:solidFill>
                  <a:srgbClr val="009999"/>
                </a:solidFill>
                <a:latin typeface="Bookman Old Style" panose="02050604050505020204" pitchFamily="18" charset="0"/>
              </a:rPr>
              <a:t>2022-2023 жж.</a:t>
            </a:r>
            <a:r>
              <a:rPr lang="kk-KZ" sz="6000" b="1" dirty="0" smtClean="0">
                <a:solidFill>
                  <a:srgbClr val="009999"/>
                </a:solidFill>
                <a:latin typeface="Bookman Old Style" panose="02050604050505020204" pitchFamily="18" charset="0"/>
              </a:rPr>
              <a:t> аралығындағы қысқамерзімді қазақ тілі курсына қамтылғандар</a:t>
            </a:r>
            <a:endParaRPr lang="en-US" sz="6000" u="none" strike="noStrike" dirty="0">
              <a:solidFill>
                <a:srgbClr val="0099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6783" y="4091135"/>
            <a:ext cx="288784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589"/>
              </a:lnSpc>
              <a:spcBef>
                <a:spcPct val="0"/>
              </a:spcBef>
            </a:pPr>
            <a:r>
              <a:rPr lang="kk-KZ" sz="10000" u="none" strike="noStrike" dirty="0" smtClean="0">
                <a:solidFill>
                  <a:srgbClr val="FFFFFF"/>
                </a:solidFill>
                <a:latin typeface="Poppins"/>
              </a:rPr>
              <a:t>300</a:t>
            </a:r>
            <a:endParaRPr lang="en-US" sz="10000" u="none" strike="noStrike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358050" y="5000624"/>
            <a:ext cx="3357586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589"/>
              </a:lnSpc>
              <a:spcBef>
                <a:spcPct val="0"/>
              </a:spcBef>
            </a:pPr>
            <a:r>
              <a:rPr lang="kk-KZ" sz="10000" u="none" strike="noStrike" dirty="0" smtClean="0">
                <a:solidFill>
                  <a:srgbClr val="FFFFFF"/>
                </a:solidFill>
                <a:latin typeface="Poppins"/>
              </a:rPr>
              <a:t>500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7072" y="3393087"/>
            <a:ext cx="346726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4"/>
              </a:lnSpc>
              <a:spcBef>
                <a:spcPct val="0"/>
              </a:spcBef>
            </a:pPr>
            <a:r>
              <a:rPr lang="kk-KZ" sz="4000" b="1" u="none" strike="noStrike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2022 жыл</a:t>
            </a:r>
            <a:endParaRPr lang="en-US" sz="4000" b="1" u="none" strike="noStrike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896530" y="3428988"/>
            <a:ext cx="374859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4"/>
              </a:lnSpc>
              <a:spcBef>
                <a:spcPct val="0"/>
              </a:spcBef>
            </a:pPr>
            <a:r>
              <a:rPr lang="kk-KZ" sz="4000" b="1" u="none" strike="noStrike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2024 жылға</a:t>
            </a:r>
          </a:p>
          <a:p>
            <a:pPr marL="0" lvl="0" indent="0" algn="ctr">
              <a:lnSpc>
                <a:spcPts val="3634"/>
              </a:lnSpc>
              <a:spcBef>
                <a:spcPct val="0"/>
              </a:spcBef>
            </a:pPr>
            <a:r>
              <a:rPr lang="kk-KZ" sz="4400" b="1" u="none" strike="noStrike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kk-KZ" sz="2400" b="1" u="none" strike="noStrike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ЖОСПАР</a:t>
            </a:r>
            <a:endParaRPr lang="en-US" sz="2400" b="1" u="none" strike="noStrike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Freeform 2"/>
          <p:cNvSpPr/>
          <p:nvPr/>
        </p:nvSpPr>
        <p:spPr>
          <a:xfrm rot="2535581">
            <a:off x="17514135" y="6976618"/>
            <a:ext cx="1958218" cy="5253755"/>
          </a:xfrm>
          <a:custGeom>
            <a:avLst/>
            <a:gdLst/>
            <a:ahLst/>
            <a:cxnLst/>
            <a:rect l="l" t="t" r="r" b="b"/>
            <a:pathLst>
              <a:path w="1958218" h="5253755">
                <a:moveTo>
                  <a:pt x="0" y="0"/>
                </a:moveTo>
                <a:lnTo>
                  <a:pt x="1958218" y="0"/>
                </a:lnTo>
                <a:lnTo>
                  <a:pt x="1958218" y="5253755"/>
                </a:lnTo>
                <a:lnTo>
                  <a:pt x="0" y="52537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</p:sp>
      <p:sp>
        <p:nvSpPr>
          <p:cNvPr id="21" name="TextBox 20"/>
          <p:cNvSpPr txBox="1"/>
          <p:nvPr/>
        </p:nvSpPr>
        <p:spPr>
          <a:xfrm>
            <a:off x="14716164" y="5000624"/>
            <a:ext cx="21323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solidFill>
                  <a:schemeClr val="bg1"/>
                </a:solidFill>
                <a:cs typeface="Poppins" panose="020B0604020202020204" charset="0"/>
              </a:rPr>
              <a:t>500</a:t>
            </a:r>
            <a:endParaRPr lang="ru-RU" sz="10000" dirty="0">
              <a:solidFill>
                <a:schemeClr val="bg1"/>
              </a:solidFill>
              <a:cs typeface="Poppins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6327" y="3979481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2023 жыл</a:t>
            </a:r>
            <a:endParaRPr lang="ru-RU" sz="4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40" y="571468"/>
            <a:ext cx="1703536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Шағын және орта бизнес өкілдері, сауда орталықтарының қызметкерлеріне, қала тұрғындарына арналған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2021-2023 жж.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аралығындағы қысқамерзімді қазақ тілі курсына қамтылғандар туралы мәлімет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52" y="1785912"/>
          <a:ext cx="16716493" cy="7572430"/>
        </p:xfrm>
        <a:graphic>
          <a:graphicData uri="http://schemas.openxmlformats.org/drawingml/2006/table">
            <a:tbl>
              <a:tblPr/>
              <a:tblGrid>
                <a:gridCol w="411784"/>
                <a:gridCol w="1510521"/>
                <a:gridCol w="824538"/>
                <a:gridCol w="823568"/>
                <a:gridCol w="412753"/>
                <a:gridCol w="412753"/>
                <a:gridCol w="411784"/>
                <a:gridCol w="411784"/>
                <a:gridCol w="412753"/>
                <a:gridCol w="412753"/>
                <a:gridCol w="485420"/>
                <a:gridCol w="485420"/>
                <a:gridCol w="475731"/>
                <a:gridCol w="412753"/>
                <a:gridCol w="685984"/>
                <a:gridCol w="685984"/>
                <a:gridCol w="552275"/>
                <a:gridCol w="552275"/>
                <a:gridCol w="552275"/>
                <a:gridCol w="582311"/>
                <a:gridCol w="582311"/>
                <a:gridCol w="516427"/>
                <a:gridCol w="536773"/>
                <a:gridCol w="536773"/>
                <a:gridCol w="411784"/>
                <a:gridCol w="411784"/>
                <a:gridCol w="448602"/>
                <a:gridCol w="448602"/>
                <a:gridCol w="448602"/>
                <a:gridCol w="448602"/>
                <a:gridCol w="410814"/>
              </a:tblGrid>
              <a:tr h="9311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«Теміртау қаласының тілдерді дамыту орталығы»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КММ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Курсқа қамтылғандардың жалпы саны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Қызмет көрсету саласынан қамтцлғандар саны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Қысқамерзімді курсқа қатысқан мекеме атауы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Cambria"/>
                          <a:ea typeface="Times New Roman"/>
                          <a:cs typeface="Times New Roman"/>
                        </a:rPr>
                        <a:t>Барлық топ саны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“City Centre” СО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«ЦУМ» СО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«Сымбат» сауда үйі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«Евразия» СҮ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«Махаббат» СҮ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«Арна» дүкені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"Корзина" СО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«Одежда»СҮ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«Әлем» СҮ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«Аян Пассаж» СО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ҚарМет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«Банк Центр </a:t>
                      </a: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Кредит»</a:t>
                      </a:r>
                      <a:r>
                        <a:rPr lang="ru-RU" sz="24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АҚ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«Сәуле» б/б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Жылжымайтын мүлік агенттігі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№8 арнайы мектеп-интернаты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«Биосфера» дәріханасы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Парацельс дәріханалар</a:t>
                      </a:r>
                      <a:r>
                        <a:rPr lang="kk-KZ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желісі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Ұлттық статистика департаменті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ЖК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Жедел медициналық жәрдем станциясы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«Жусан банк»АҚ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«ҚазПошта»АҚ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Нотариустар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«ТТК» АҚ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Сөйлесу клубы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Онлайн топ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2021 жыл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2022 жыл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274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2023 жыл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l="14453" t="10416" r="41797" b="31944"/>
          <a:stretch>
            <a:fillRect/>
          </a:stretch>
        </p:blipFill>
        <p:spPr bwMode="auto">
          <a:xfrm>
            <a:off x="12644462" y="357154"/>
            <a:ext cx="4929222" cy="36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5"/>
          <p:cNvSpPr/>
          <p:nvPr/>
        </p:nvSpPr>
        <p:spPr>
          <a:xfrm>
            <a:off x="-1000806" y="6860453"/>
            <a:ext cx="20289611" cy="2047957"/>
          </a:xfrm>
          <a:custGeom>
            <a:avLst/>
            <a:gdLst/>
            <a:ahLst/>
            <a:cxnLst/>
            <a:rect l="l" t="t" r="r" b="b"/>
            <a:pathLst>
              <a:path w="5343766" h="539380">
                <a:moveTo>
                  <a:pt x="0" y="0"/>
                </a:moveTo>
                <a:lnTo>
                  <a:pt x="5343766" y="0"/>
                </a:lnTo>
                <a:lnTo>
                  <a:pt x="5343766" y="539380"/>
                </a:lnTo>
                <a:lnTo>
                  <a:pt x="0" y="5393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</p:spPr>
      </p:sp>
      <p:sp>
        <p:nvSpPr>
          <p:cNvPr id="8" name="TextBox 8"/>
          <p:cNvSpPr txBox="1"/>
          <p:nvPr/>
        </p:nvSpPr>
        <p:spPr>
          <a:xfrm>
            <a:off x="357126" y="7257688"/>
            <a:ext cx="1821669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879"/>
              </a:lnSpc>
              <a:spcBef>
                <a:spcPct val="0"/>
              </a:spcBef>
            </a:pPr>
            <a:r>
              <a:rPr lang="kk-KZ" sz="72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«ОҢАЙ ТІЛ»  ҚАЗАҚ ТІЛІ КАБИНЕТТЕРІ</a:t>
            </a:r>
            <a:endParaRPr lang="en-US" sz="7200" u="none" strike="noStrike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10" name="Picture 2" descr="C:\Users\User\Downloads\212594486_591723471832522_2683211736336108953_n (1).jpg"/>
          <p:cNvPicPr>
            <a:picLocks noChangeAspect="1" noChangeArrowheads="1"/>
          </p:cNvPicPr>
          <p:nvPr/>
        </p:nvPicPr>
        <p:blipFill>
          <a:blip r:embed="rId3"/>
          <a:srcRect t="14852" r="48960" b="18890"/>
          <a:stretch>
            <a:fillRect/>
          </a:stretch>
        </p:blipFill>
        <p:spPr bwMode="auto">
          <a:xfrm>
            <a:off x="428564" y="285716"/>
            <a:ext cx="3286148" cy="398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рабочий стол\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214278"/>
            <a:ext cx="500066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4594" y="3357550"/>
            <a:ext cx="4286280" cy="3214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" t="2845" r="2778"/>
          <a:stretch/>
        </p:blipFill>
        <p:spPr>
          <a:xfrm>
            <a:off x="6857984" y="3286112"/>
            <a:ext cx="5143536" cy="3214710"/>
          </a:xfrm>
          <a:prstGeom prst="rect">
            <a:avLst/>
          </a:prstGeom>
        </p:spPr>
      </p:pic>
      <p:pic>
        <p:nvPicPr>
          <p:cNvPr id="15" name="Picture 4" descr="C:\Users\Priemnaya\Downloads\WhatsApp Image 2023-04-03 at 20.54.3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06" y="3428988"/>
            <a:ext cx="4572032" cy="3161133"/>
          </a:xfrm>
          <a:prstGeom prst="rect">
            <a:avLst/>
          </a:prstGeom>
          <a:noFill/>
        </p:spPr>
      </p:pic>
      <p:pic>
        <p:nvPicPr>
          <p:cNvPr id="16" name="Picture 10" descr="https://www.freepngimg.com/thumb/symbol/62766-map-symbol-computer-location-icons-free-download-png-h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068" y="9358342"/>
            <a:ext cx="571504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96" y="9286904"/>
            <a:ext cx="2981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dirty="0" smtClean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«Евразия»СҮ</a:t>
            </a:r>
            <a:endParaRPr lang="ru-RU" sz="40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00" y="9286904"/>
            <a:ext cx="3653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dirty="0" smtClean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en-US" sz="4000" dirty="0" smtClean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City Centre</a:t>
            </a:r>
            <a:r>
              <a:rPr lang="kk-KZ" sz="4000" dirty="0" smtClean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СҮ</a:t>
            </a:r>
            <a:endParaRPr lang="ru-RU" sz="40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0" descr="https://www.freepngimg.com/thumb/symbol/62766-map-symbol-computer-location-icons-free-download-png-h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596" y="9358342"/>
            <a:ext cx="571504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www.freepngimg.com/thumb/symbol/62766-map-symbol-computer-location-icons-free-download-png-h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8446" y="9286904"/>
            <a:ext cx="571504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858512" y="9215466"/>
            <a:ext cx="5912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dirty="0" smtClean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«Арна» төсек-орын дүкені</a:t>
            </a:r>
            <a:endParaRPr lang="ru-RU" sz="40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Қысқамерзімді курс\Отчет\фото\сентябрь\WhatsApp Image 2023-10-03 at 10.36.57.jpeg"/>
          <p:cNvPicPr>
            <a:picLocks noChangeAspect="1" noChangeArrowheads="1"/>
          </p:cNvPicPr>
          <p:nvPr/>
        </p:nvPicPr>
        <p:blipFill>
          <a:blip r:embed="rId2"/>
          <a:srcRect t="7812"/>
          <a:stretch>
            <a:fillRect/>
          </a:stretch>
        </p:blipFill>
        <p:spPr bwMode="auto">
          <a:xfrm>
            <a:off x="8429620" y="428592"/>
            <a:ext cx="7596198" cy="5252076"/>
          </a:xfrm>
          <a:prstGeom prst="rect">
            <a:avLst/>
          </a:prstGeom>
          <a:noFill/>
        </p:spPr>
      </p:pic>
      <p:pic>
        <p:nvPicPr>
          <p:cNvPr id="1027" name="Picture 3" descr="D:\рабочий стол\Қысқамерзімді курс\Отчет\фото\инюнь\IMG-20230704-WA0102.jpg"/>
          <p:cNvPicPr>
            <a:picLocks noChangeAspect="1" noChangeArrowheads="1"/>
          </p:cNvPicPr>
          <p:nvPr/>
        </p:nvPicPr>
        <p:blipFill>
          <a:blip r:embed="rId3"/>
          <a:srcRect b="24805"/>
          <a:stretch>
            <a:fillRect/>
          </a:stretch>
        </p:blipFill>
        <p:spPr bwMode="auto">
          <a:xfrm>
            <a:off x="4143340" y="285716"/>
            <a:ext cx="4346357" cy="581024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24143" t="9195" r="51173" b="15201"/>
          <a:stretch>
            <a:fillRect/>
          </a:stretch>
        </p:blipFill>
        <p:spPr bwMode="auto">
          <a:xfrm>
            <a:off x="500002" y="2714608"/>
            <a:ext cx="364333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\Қысқамерзімді курс\Отчет\фото\мамыр\WhatsApp Image 2023-05-18 at 14.59.58.jpeg"/>
          <p:cNvPicPr/>
          <p:nvPr/>
        </p:nvPicPr>
        <p:blipFill>
          <a:blip r:embed="rId5"/>
          <a:srcRect t="27936"/>
          <a:stretch>
            <a:fillRect/>
          </a:stretch>
        </p:blipFill>
        <p:spPr bwMode="auto">
          <a:xfrm>
            <a:off x="9501190" y="5643566"/>
            <a:ext cx="61372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\Қысқамерзімді курс\Отчет\фото\мамыр\WhatsApp Image 2023-05-22 at 11.13.05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40" y="5643566"/>
            <a:ext cx="53578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9144028"/>
            <a:ext cx="18288000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chemeClr val="accent5">
                    <a:lumMod val="50000"/>
                  </a:schemeClr>
                </a:solidFill>
              </a:rPr>
              <a:t>“Оңай тіл” сөйлесу клубы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876394" y="7703151"/>
            <a:ext cx="3086099" cy="3303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3524456" y="7703151"/>
            <a:ext cx="3086099" cy="3303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295128" y="0"/>
            <a:ext cx="15687752" cy="206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8000" b="1" i="1" dirty="0" smtClean="0"/>
              <a:t> </a:t>
            </a:r>
            <a:r>
              <a:rPr lang="kk-KZ" sz="5400" b="1" dirty="0" smtClean="0">
                <a:solidFill>
                  <a:srgbClr val="009999"/>
                </a:solidFill>
              </a:rPr>
              <a:t>ҚЫСҚАМЕРЗІМДІК  ОҚЫТУ КУРСЫ бағдарламасы негізінде әдістемелік құралдар құрастырылды </a:t>
            </a:r>
            <a:endParaRPr lang="en-US" sz="7999" u="none" strike="noStrike" dirty="0">
              <a:solidFill>
                <a:srgbClr val="009999"/>
              </a:solidFill>
              <a:latin typeface="Poppi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05105" y="8611298"/>
            <a:ext cx="2429727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800" u="none" strike="noStrike">
                <a:solidFill>
                  <a:srgbClr val="FFFFFF"/>
                </a:solidFill>
                <a:latin typeface="Poppins Medium"/>
              </a:rPr>
              <a:t> NAME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05105" y="9142808"/>
            <a:ext cx="2429727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FFFFFF"/>
                </a:solidFill>
                <a:latin typeface="Poppins"/>
              </a:rPr>
              <a:t>Title or Position</a:t>
            </a:r>
          </a:p>
        </p:txBody>
      </p:sp>
      <p:pic>
        <p:nvPicPr>
          <p:cNvPr id="26" name="Рисунок 25" descr="D:\рабочий стол\Қысқамерзімді курс\Отчет\фото\WhatsApp Image 2023-04-24 at 16.01.54.jpeg"/>
          <p:cNvPicPr/>
          <p:nvPr/>
        </p:nvPicPr>
        <p:blipFill>
          <a:blip r:embed="rId2" cstate="print"/>
          <a:srcRect l="14690" t="15535" r="12218" b="12794"/>
          <a:stretch>
            <a:fillRect/>
          </a:stretch>
        </p:blipFill>
        <p:spPr bwMode="auto">
          <a:xfrm>
            <a:off x="785754" y="2714608"/>
            <a:ext cx="4857784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рабочий стол\Қысқамерзімді курс\Отчет\фото\WhatsApp Image 2023-04-24 at 16.01.57.jpeg"/>
          <p:cNvPicPr/>
          <p:nvPr/>
        </p:nvPicPr>
        <p:blipFill>
          <a:blip r:embed="rId3" cstate="print"/>
          <a:srcRect l="3478"/>
          <a:stretch>
            <a:fillRect/>
          </a:stretch>
        </p:blipFill>
        <p:spPr bwMode="auto">
          <a:xfrm rot="5400000">
            <a:off x="2489748" y="5939836"/>
            <a:ext cx="35214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ser\Downloads\WhatsApp Image 2022-01-21 at 11.53.57.jpeg"/>
          <p:cNvPicPr/>
          <p:nvPr/>
        </p:nvPicPr>
        <p:blipFill>
          <a:blip r:embed="rId4" cstate="print"/>
          <a:srcRect t="45257"/>
          <a:stretch>
            <a:fillRect/>
          </a:stretch>
        </p:blipFill>
        <p:spPr bwMode="auto">
          <a:xfrm rot="16200000">
            <a:off x="5822133" y="3536147"/>
            <a:ext cx="6786612" cy="5000658"/>
          </a:xfrm>
          <a:prstGeom prst="rect">
            <a:avLst/>
          </a:prstGeom>
          <a:noFill/>
        </p:spPr>
      </p:pic>
      <p:pic>
        <p:nvPicPr>
          <p:cNvPr id="29" name="Рисунок 28" descr="C:\Users\User\Desktop\123.jpeg"/>
          <p:cNvPicPr/>
          <p:nvPr/>
        </p:nvPicPr>
        <p:blipFill>
          <a:blip r:embed="rId5" cstate="print"/>
          <a:srcRect t="2083"/>
          <a:stretch>
            <a:fillRect/>
          </a:stretch>
        </p:blipFill>
        <p:spPr bwMode="auto">
          <a:xfrm>
            <a:off x="7500926" y="6500822"/>
            <a:ext cx="4754762" cy="338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2" t="4061" r="8827" b="6382"/>
          <a:stretch/>
        </p:blipFill>
        <p:spPr>
          <a:xfrm rot="16200000">
            <a:off x="13111217" y="1890664"/>
            <a:ext cx="3571900" cy="50769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9" t="1091" r="3824" b="1692"/>
          <a:stretch/>
        </p:blipFill>
        <p:spPr>
          <a:xfrm rot="16200000">
            <a:off x="13345866" y="5727981"/>
            <a:ext cx="3500462" cy="490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Priemnaya\Downloads\WhatsApp Image 2023-04-17 at 18.48.20.jpeg"/>
          <p:cNvPicPr>
            <a:picLocks noChangeAspect="1" noChangeArrowheads="1"/>
          </p:cNvPicPr>
          <p:nvPr/>
        </p:nvPicPr>
        <p:blipFill>
          <a:blip r:embed="rId3"/>
          <a:srcRect t="32075"/>
          <a:stretch>
            <a:fillRect/>
          </a:stretch>
        </p:blipFill>
        <p:spPr bwMode="auto">
          <a:xfrm>
            <a:off x="9740339" y="170314"/>
            <a:ext cx="8265626" cy="4689712"/>
          </a:xfrm>
          <a:prstGeom prst="rect">
            <a:avLst/>
          </a:prstGeom>
          <a:noFill/>
        </p:spPr>
      </p:pic>
      <p:pic>
        <p:nvPicPr>
          <p:cNvPr id="13" name="Рисунок 12" descr="D:\рабочий стол\Қысқамерзімді курс\Отчет\фото\мамыр\WhatsApp Image 2023-05-22 at 11.13.05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786" y="1143698"/>
            <a:ext cx="8098345" cy="462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9" y="131473"/>
            <a:ext cx="9505057" cy="10423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10296128" y="3820489"/>
            <a:ext cx="7460422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7839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srgbClr val="4BACC6">
                    <a:lumMod val="50000"/>
                  </a:srgbClr>
                </a:solidFill>
                <a:latin typeface="Poppins Medium"/>
              </a:rPr>
              <a:t>   </a:t>
            </a:r>
            <a:r>
              <a:rPr lang="kk-KZ" sz="3600" b="1" dirty="0" smtClean="0">
                <a:solidFill>
                  <a:srgbClr val="4BACC6">
                    <a:lumMod val="50000"/>
                  </a:srgbClr>
                </a:solidFill>
                <a:latin typeface="Bookman Old Style" panose="02050604050505020204" pitchFamily="18" charset="0"/>
              </a:rPr>
              <a:t>“</a:t>
            </a:r>
            <a:r>
              <a:rPr lang="kk-KZ" sz="3600" b="1" dirty="0">
                <a:solidFill>
                  <a:srgbClr val="4BACC6">
                    <a:lumMod val="50000"/>
                  </a:srgbClr>
                </a:solidFill>
                <a:latin typeface="Bookman Old Style" panose="02050604050505020204" pitchFamily="18" charset="0"/>
              </a:rPr>
              <a:t>Наурыз-думан” шарасы</a:t>
            </a:r>
            <a:endParaRPr lang="en-US" sz="3600" b="1" dirty="0">
              <a:solidFill>
                <a:srgbClr val="4BACC6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2117" y="5146906"/>
            <a:ext cx="4547812" cy="2732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94" y="5803535"/>
            <a:ext cx="4427504" cy="2603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780" y="7412336"/>
            <a:ext cx="4547425" cy="2766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3994" y="7053117"/>
            <a:ext cx="4902337" cy="2914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9409" y="5973198"/>
            <a:ext cx="77335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99"/>
                </a:solidFill>
              </a:rPr>
              <a:t>ТІЛ ҮЙРЕНУГЕ АРНАЛҒАН БЕЙНЕРОЛИКТЕР</a:t>
            </a:r>
            <a:endParaRPr lang="ru-RU" sz="3200" b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418</Words>
  <Application>Microsoft Office PowerPoint</Application>
  <PresentationFormat>Произвольный</PresentationFormat>
  <Paragraphs>143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Poppins Medium</vt:lpstr>
      <vt:lpstr>Poppins</vt:lpstr>
      <vt:lpstr>Cambria</vt:lpstr>
      <vt:lpstr>Bookman Old Style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Green and Gray Minimal Geometric Business Meeting Agenda</dc:title>
  <cp:lastModifiedBy>Priemnaya</cp:lastModifiedBy>
  <cp:revision>74</cp:revision>
  <dcterms:created xsi:type="dcterms:W3CDTF">2006-08-16T00:00:00Z</dcterms:created>
  <dcterms:modified xsi:type="dcterms:W3CDTF">2023-12-25T05:50:29Z</dcterms:modified>
  <dc:identifier>DAFv0j15IFE</dc:identifier>
</cp:coreProperties>
</file>