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9.xml" ContentType="application/vnd.openxmlformats-officedocument.presentationml.notesSlide+xml"/>
  <Override PartName="/ppt/diagrams/layout1.xml" ContentType="application/vnd.openxmlformats-officedocument.drawingml.diagramLayout+xml"/>
  <Default Extension="xlsx" ContentType="application/vnd.openxmlformats-officedocument.spreadsheetml.sheet"/>
  <Override PartName="/ppt/charts/chart3.xml" ContentType="application/vnd.openxmlformats-officedocument.drawingml.chart+xml"/>
  <Override PartName="/ppt/charts/chart5.xml" ContentType="application/vnd.openxmlformats-officedocument.drawingml.chart+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diagrams/data1.xml" ContentType="application/vnd.openxmlformats-officedocument.drawingml.diagramData+xml"/>
  <Override PartName="/ppt/charts/chart1.xml" ContentType="application/vnd.openxmlformats-officedocument.drawingml.chart+xml"/>
  <Override PartName="/ppt/charts/chart2.xml" ContentType="application/vnd.openxmlformats-officedocument.drawingml.char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Override PartName="/ppt/diagrams/quickStyle1.xml" ContentType="application/vnd.openxmlformats-officedocument.drawingml.diagramStyle+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charts/chart4.xml" ContentType="application/vnd.openxmlformats-officedocument.drawingml.chart+xml"/>
  <Override PartName="/ppt/notesSlides/notesSlide6.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5"/>
  </p:notesMasterIdLst>
  <p:sldIdLst>
    <p:sldId id="277" r:id="rId2"/>
    <p:sldId id="278" r:id="rId3"/>
    <p:sldId id="279" r:id="rId4"/>
    <p:sldId id="284" r:id="rId5"/>
    <p:sldId id="288" r:id="rId6"/>
    <p:sldId id="303" r:id="rId7"/>
    <p:sldId id="304" r:id="rId8"/>
    <p:sldId id="285" r:id="rId9"/>
    <p:sldId id="287" r:id="rId10"/>
    <p:sldId id="313" r:id="rId11"/>
    <p:sldId id="314" r:id="rId12"/>
    <p:sldId id="282" r:id="rId13"/>
    <p:sldId id="307" r:id="rId14"/>
    <p:sldId id="294" r:id="rId15"/>
    <p:sldId id="308" r:id="rId16"/>
    <p:sldId id="276" r:id="rId17"/>
    <p:sldId id="309" r:id="rId18"/>
    <p:sldId id="264" r:id="rId19"/>
    <p:sldId id="310" r:id="rId20"/>
    <p:sldId id="256" r:id="rId21"/>
    <p:sldId id="305" r:id="rId22"/>
    <p:sldId id="275" r:id="rId23"/>
    <p:sldId id="306" r:id="rId24"/>
    <p:sldId id="301" r:id="rId25"/>
    <p:sldId id="311" r:id="rId26"/>
    <p:sldId id="312" r:id="rId27"/>
    <p:sldId id="289" r:id="rId28"/>
    <p:sldId id="290" r:id="rId29"/>
    <p:sldId id="296" r:id="rId30"/>
    <p:sldId id="297" r:id="rId31"/>
    <p:sldId id="298" r:id="rId32"/>
    <p:sldId id="291" r:id="rId33"/>
    <p:sldId id="292" r:id="rId34"/>
    <p:sldId id="302" r:id="rId35"/>
    <p:sldId id="300" r:id="rId36"/>
    <p:sldId id="315" r:id="rId37"/>
    <p:sldId id="317" r:id="rId38"/>
    <p:sldId id="318" r:id="rId39"/>
    <p:sldId id="319" r:id="rId40"/>
    <p:sldId id="320" r:id="rId41"/>
    <p:sldId id="321" r:id="rId42"/>
    <p:sldId id="281" r:id="rId43"/>
    <p:sldId id="322" r:id="rId44"/>
  </p:sldIdLst>
  <p:sldSz cx="18288000" cy="10287000"/>
  <p:notesSz cx="6858000" cy="9144000"/>
  <p:embeddedFontLst>
    <p:embeddedFont>
      <p:font typeface="Calibri" pitchFamily="34" charset="0"/>
      <p:regular r:id="rId46"/>
      <p:bold r:id="rId47"/>
      <p:italic r:id="rId48"/>
      <p:boldItalic r:id="rId49"/>
    </p:embeddedFont>
    <p:embeddedFont>
      <p:font typeface="Cambria" pitchFamily="18" charset="0"/>
      <p:regular r:id="rId50"/>
      <p:bold r:id="rId51"/>
      <p:italic r:id="rId52"/>
      <p:boldItalic r:id="rId53"/>
    </p:embeddedFont>
    <p:embeddedFont>
      <p:font typeface="Kollektif" charset="0"/>
      <p:regular r:id="rId54"/>
    </p:embeddedFont>
    <p:embeddedFont>
      <p:font typeface="Lilita One" charset="0"/>
      <p:regular r:id="rId55"/>
    </p:embeddedFont>
    <p:embeddedFont>
      <p:font typeface="Bookman Old Style" pitchFamily="18" charset="0"/>
      <p:regular r:id="rId56"/>
      <p:bold r:id="rId57"/>
      <p:italic r:id="rId58"/>
      <p:boldItalic r:id="rId59"/>
    </p:embeddedFont>
    <p:embeddedFont>
      <p:font typeface="Brush Script MT" pitchFamily="66" charset="0"/>
      <p:italic r:id="rId60"/>
    </p:embeddedFont>
    <p:embeddedFont>
      <p:font typeface="Cambria Math" pitchFamily="18" charset="0"/>
      <p:regular r:id="rId6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569" autoAdjust="0"/>
    <p:restoredTop sz="94622" autoAdjust="0"/>
  </p:normalViewPr>
  <p:slideViewPr>
    <p:cSldViewPr>
      <p:cViewPr varScale="1">
        <p:scale>
          <a:sx n="71" d="100"/>
          <a:sy n="71" d="100"/>
        </p:scale>
        <p:origin x="-636"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2.fntdata"/><Relationship Id="rId50" Type="http://schemas.openxmlformats.org/officeDocument/2006/relationships/font" Target="fonts/font5.fntdata"/><Relationship Id="rId55" Type="http://schemas.openxmlformats.org/officeDocument/2006/relationships/font" Target="fonts/font10.fntdata"/><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font" Target="fonts/font9.fntdata"/><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3" Type="http://schemas.openxmlformats.org/officeDocument/2006/relationships/font" Target="fonts/font8.fntdata"/><Relationship Id="rId58" Type="http://schemas.openxmlformats.org/officeDocument/2006/relationships/font" Target="fonts/font13.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4.fntdata"/><Relationship Id="rId57" Type="http://schemas.openxmlformats.org/officeDocument/2006/relationships/font" Target="fonts/font12.fntdata"/><Relationship Id="rId61" Type="http://schemas.openxmlformats.org/officeDocument/2006/relationships/font" Target="fonts/font1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7.fntdata"/><Relationship Id="rId60" Type="http://schemas.openxmlformats.org/officeDocument/2006/relationships/font" Target="fonts/font15.fntdata"/><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3.fntdata"/><Relationship Id="rId56" Type="http://schemas.openxmlformats.org/officeDocument/2006/relationships/font" Target="fonts/font11.fntdata"/><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6.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1.fntdata"/><Relationship Id="rId59" Type="http://schemas.openxmlformats.org/officeDocument/2006/relationships/font" Target="fonts/font14.fntdata"/></Relationships>
</file>

<file path=ppt/charts/_rels/chart1.xml.rels><?xml version="1.0" encoding="UTF-8" standalone="yes"?>
<Relationships xmlns="http://schemas.openxmlformats.org/package/2006/relationships"><Relationship Id="rId1" Type="http://schemas.openxmlformats.org/officeDocument/2006/relationships/package" Target="../embeddings/_____Microsoft_Office_Excel1.xlsx"/></Relationships>
</file>

<file path=ppt/charts/_rels/chart2.xml.rels><?xml version="1.0" encoding="UTF-8" standalone="yes"?>
<Relationships xmlns="http://schemas.openxmlformats.org/package/2006/relationships"><Relationship Id="rId1" Type="http://schemas.openxmlformats.org/officeDocument/2006/relationships/package" Target="../embeddings/_____Microsoft_Office_Excel2.xlsx"/></Relationships>
</file>

<file path=ppt/charts/_rels/chart3.xml.rels><?xml version="1.0" encoding="UTF-8" standalone="yes"?>
<Relationships xmlns="http://schemas.openxmlformats.org/package/2006/relationships"><Relationship Id="rId1" Type="http://schemas.openxmlformats.org/officeDocument/2006/relationships/package" Target="../embeddings/_____Microsoft_Office_Excel3.xlsx"/></Relationships>
</file>

<file path=ppt/charts/_rels/chart4.xml.rels><?xml version="1.0" encoding="UTF-8" standalone="yes"?>
<Relationships xmlns="http://schemas.openxmlformats.org/package/2006/relationships"><Relationship Id="rId1" Type="http://schemas.openxmlformats.org/officeDocument/2006/relationships/package" Target="../embeddings/_____Microsoft_Office_Excel4.xlsx"/></Relationships>
</file>

<file path=ppt/charts/_rels/chart5.xml.rels><?xml version="1.0" encoding="UTF-8" standalone="yes"?>
<Relationships xmlns="http://schemas.openxmlformats.org/package/2006/relationships"><Relationship Id="rId1" Type="http://schemas.openxmlformats.org/officeDocument/2006/relationships/package" Target="../embeddings/_____Microsoft_Office_Excel5.xlsx"/></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ru-RU"/>
  <c:style val="10"/>
  <c:chart>
    <c:autoTitleDeleted val="1"/>
    <c:plotArea>
      <c:layout/>
      <c:barChart>
        <c:barDir val="col"/>
        <c:grouping val="clustered"/>
        <c:ser>
          <c:idx val="0"/>
          <c:order val="0"/>
          <c:tx>
            <c:strRef>
              <c:f>Лист1!$B$1</c:f>
              <c:strCache>
                <c:ptCount val="1"/>
                <c:pt idx="0">
                  <c:v>Қазақ тілі </c:v>
                </c:pt>
              </c:strCache>
            </c:strRef>
          </c:tx>
          <c:dLbls>
            <c:txPr>
              <a:bodyPr/>
              <a:lstStyle/>
              <a:p>
                <a:pPr>
                  <a:defRPr sz="1800"/>
                </a:pPr>
                <a:endParaRPr lang="ru-RU"/>
              </a:p>
            </c:txPr>
            <c:showVal val="1"/>
          </c:dLbls>
          <c:cat>
            <c:strRef>
              <c:f>Лист1!$A$2:$A$11</c:f>
              <c:strCache>
                <c:ptCount val="10"/>
                <c:pt idx="0">
                  <c:v>2014 жыл </c:v>
                </c:pt>
                <c:pt idx="1">
                  <c:v>2015 жыл </c:v>
                </c:pt>
                <c:pt idx="2">
                  <c:v>2016 жыл </c:v>
                </c:pt>
                <c:pt idx="3">
                  <c:v>2017 жыл </c:v>
                </c:pt>
                <c:pt idx="4">
                  <c:v>2018 жыл </c:v>
                </c:pt>
                <c:pt idx="5">
                  <c:v>2019 жыл </c:v>
                </c:pt>
                <c:pt idx="6">
                  <c:v>2020 жыл  </c:v>
                </c:pt>
                <c:pt idx="7">
                  <c:v>2021 жыл </c:v>
                </c:pt>
                <c:pt idx="8">
                  <c:v>2022 жыл </c:v>
                </c:pt>
                <c:pt idx="9">
                  <c:v>2023 жыл </c:v>
                </c:pt>
              </c:strCache>
            </c:strRef>
          </c:cat>
          <c:val>
            <c:numRef>
              <c:f>Лист1!$B$2:$B$11</c:f>
              <c:numCache>
                <c:formatCode>General</c:formatCode>
                <c:ptCount val="10"/>
                <c:pt idx="0">
                  <c:v>78</c:v>
                </c:pt>
                <c:pt idx="1">
                  <c:v>180</c:v>
                </c:pt>
                <c:pt idx="2">
                  <c:v>300</c:v>
                </c:pt>
                <c:pt idx="3">
                  <c:v>330</c:v>
                </c:pt>
                <c:pt idx="4">
                  <c:v>430</c:v>
                </c:pt>
                <c:pt idx="5">
                  <c:v>450</c:v>
                </c:pt>
                <c:pt idx="6">
                  <c:v>450</c:v>
                </c:pt>
                <c:pt idx="7">
                  <c:v>477</c:v>
                </c:pt>
                <c:pt idx="8">
                  <c:v>500</c:v>
                </c:pt>
                <c:pt idx="9">
                  <c:v>550</c:v>
                </c:pt>
              </c:numCache>
            </c:numRef>
          </c:val>
        </c:ser>
        <c:ser>
          <c:idx val="1"/>
          <c:order val="1"/>
          <c:tx>
            <c:strRef>
              <c:f>Лист1!$C$1</c:f>
              <c:strCache>
                <c:ptCount val="1"/>
                <c:pt idx="0">
                  <c:v>Орыс тілі </c:v>
                </c:pt>
              </c:strCache>
            </c:strRef>
          </c:tx>
          <c:dLbls>
            <c:dLbl>
              <c:idx val="9"/>
              <c:layout/>
              <c:tx>
                <c:rich>
                  <a:bodyPr/>
                  <a:lstStyle/>
                  <a:p>
                    <a:r>
                      <a:rPr lang="en-US" smtClean="0"/>
                      <a:t>5</a:t>
                    </a:r>
                    <a:r>
                      <a:rPr lang="kk-KZ" smtClean="0"/>
                      <a:t>5</a:t>
                    </a:r>
                    <a:endParaRPr lang="en-US" dirty="0"/>
                  </a:p>
                </c:rich>
              </c:tx>
              <c:showVal val="1"/>
            </c:dLbl>
            <c:txPr>
              <a:bodyPr/>
              <a:lstStyle/>
              <a:p>
                <a:pPr>
                  <a:defRPr sz="1800"/>
                </a:pPr>
                <a:endParaRPr lang="ru-RU"/>
              </a:p>
            </c:txPr>
            <c:showVal val="1"/>
          </c:dLbls>
          <c:cat>
            <c:strRef>
              <c:f>Лист1!$A$2:$A$11</c:f>
              <c:strCache>
                <c:ptCount val="10"/>
                <c:pt idx="0">
                  <c:v>2014 жыл </c:v>
                </c:pt>
                <c:pt idx="1">
                  <c:v>2015 жыл </c:v>
                </c:pt>
                <c:pt idx="2">
                  <c:v>2016 жыл </c:v>
                </c:pt>
                <c:pt idx="3">
                  <c:v>2017 жыл </c:v>
                </c:pt>
                <c:pt idx="4">
                  <c:v>2018 жыл </c:v>
                </c:pt>
                <c:pt idx="5">
                  <c:v>2019 жыл </c:v>
                </c:pt>
                <c:pt idx="6">
                  <c:v>2020 жыл  </c:v>
                </c:pt>
                <c:pt idx="7">
                  <c:v>2021 жыл </c:v>
                </c:pt>
                <c:pt idx="8">
                  <c:v>2022 жыл </c:v>
                </c:pt>
                <c:pt idx="9">
                  <c:v>2023 жыл </c:v>
                </c:pt>
              </c:strCache>
            </c:strRef>
          </c:cat>
          <c:val>
            <c:numRef>
              <c:f>Лист1!$C$2:$C$11</c:f>
              <c:numCache>
                <c:formatCode>General</c:formatCode>
                <c:ptCount val="10"/>
                <c:pt idx="0">
                  <c:v>0</c:v>
                </c:pt>
                <c:pt idx="1">
                  <c:v>0</c:v>
                </c:pt>
                <c:pt idx="2">
                  <c:v>0</c:v>
                </c:pt>
                <c:pt idx="3">
                  <c:v>0</c:v>
                </c:pt>
                <c:pt idx="4">
                  <c:v>50</c:v>
                </c:pt>
                <c:pt idx="5">
                  <c:v>52</c:v>
                </c:pt>
                <c:pt idx="6">
                  <c:v>41</c:v>
                </c:pt>
                <c:pt idx="7">
                  <c:v>40</c:v>
                </c:pt>
                <c:pt idx="8">
                  <c:v>50</c:v>
                </c:pt>
                <c:pt idx="9">
                  <c:v>54</c:v>
                </c:pt>
              </c:numCache>
            </c:numRef>
          </c:val>
        </c:ser>
        <c:ser>
          <c:idx val="2"/>
          <c:order val="2"/>
          <c:tx>
            <c:strRef>
              <c:f>Лист1!$D$1</c:f>
              <c:strCache>
                <c:ptCount val="1"/>
                <c:pt idx="0">
                  <c:v>Ағылшын </c:v>
                </c:pt>
              </c:strCache>
            </c:strRef>
          </c:tx>
          <c:dLbls>
            <c:dLbl>
              <c:idx val="9"/>
              <c:layout/>
              <c:tx>
                <c:rich>
                  <a:bodyPr/>
                  <a:lstStyle/>
                  <a:p>
                    <a:r>
                      <a:rPr lang="kk-KZ" smtClean="0"/>
                      <a:t>300</a:t>
                    </a:r>
                  </a:p>
                </c:rich>
              </c:tx>
              <c:showVal val="1"/>
            </c:dLbl>
            <c:txPr>
              <a:bodyPr/>
              <a:lstStyle/>
              <a:p>
                <a:pPr>
                  <a:defRPr sz="1800"/>
                </a:pPr>
                <a:endParaRPr lang="ru-RU"/>
              </a:p>
            </c:txPr>
            <c:showVal val="1"/>
          </c:dLbls>
          <c:cat>
            <c:strRef>
              <c:f>Лист1!$A$2:$A$11</c:f>
              <c:strCache>
                <c:ptCount val="10"/>
                <c:pt idx="0">
                  <c:v>2014 жыл </c:v>
                </c:pt>
                <c:pt idx="1">
                  <c:v>2015 жыл </c:v>
                </c:pt>
                <c:pt idx="2">
                  <c:v>2016 жыл </c:v>
                </c:pt>
                <c:pt idx="3">
                  <c:v>2017 жыл </c:v>
                </c:pt>
                <c:pt idx="4">
                  <c:v>2018 жыл </c:v>
                </c:pt>
                <c:pt idx="5">
                  <c:v>2019 жыл </c:v>
                </c:pt>
                <c:pt idx="6">
                  <c:v>2020 жыл  </c:v>
                </c:pt>
                <c:pt idx="7">
                  <c:v>2021 жыл </c:v>
                </c:pt>
                <c:pt idx="8">
                  <c:v>2022 жыл </c:v>
                </c:pt>
                <c:pt idx="9">
                  <c:v>2023 жыл </c:v>
                </c:pt>
              </c:strCache>
            </c:strRef>
          </c:cat>
          <c:val>
            <c:numRef>
              <c:f>Лист1!$D$2:$D$11</c:f>
              <c:numCache>
                <c:formatCode>General</c:formatCode>
                <c:ptCount val="10"/>
                <c:pt idx="0">
                  <c:v>0</c:v>
                </c:pt>
                <c:pt idx="1">
                  <c:v>45</c:v>
                </c:pt>
                <c:pt idx="2">
                  <c:v>150</c:v>
                </c:pt>
                <c:pt idx="3">
                  <c:v>165</c:v>
                </c:pt>
                <c:pt idx="4">
                  <c:v>292</c:v>
                </c:pt>
                <c:pt idx="5">
                  <c:v>300</c:v>
                </c:pt>
                <c:pt idx="6">
                  <c:v>300</c:v>
                </c:pt>
                <c:pt idx="7">
                  <c:v>300</c:v>
                </c:pt>
                <c:pt idx="8">
                  <c:v>300</c:v>
                </c:pt>
                <c:pt idx="9">
                  <c:v>285</c:v>
                </c:pt>
              </c:numCache>
            </c:numRef>
          </c:val>
        </c:ser>
        <c:ser>
          <c:idx val="3"/>
          <c:order val="3"/>
          <c:tx>
            <c:strRef>
              <c:f>Лист1!$E$1</c:f>
              <c:strCache>
                <c:ptCount val="1"/>
                <c:pt idx="0">
                  <c:v>Барлығы </c:v>
                </c:pt>
              </c:strCache>
            </c:strRef>
          </c:tx>
          <c:dLbls>
            <c:dLbl>
              <c:idx val="9"/>
              <c:layout/>
              <c:tx>
                <c:rich>
                  <a:bodyPr/>
                  <a:lstStyle/>
                  <a:p>
                    <a:r>
                      <a:rPr lang="kk-KZ" smtClean="0"/>
                      <a:t>905</a:t>
                    </a:r>
                    <a:endParaRPr lang="en-US" dirty="0"/>
                  </a:p>
                </c:rich>
              </c:tx>
              <c:showVal val="1"/>
            </c:dLbl>
            <c:txPr>
              <a:bodyPr/>
              <a:lstStyle/>
              <a:p>
                <a:pPr>
                  <a:defRPr sz="2000"/>
                </a:pPr>
                <a:endParaRPr lang="ru-RU"/>
              </a:p>
            </c:txPr>
            <c:showVal val="1"/>
          </c:dLbls>
          <c:cat>
            <c:strRef>
              <c:f>Лист1!$A$2:$A$11</c:f>
              <c:strCache>
                <c:ptCount val="10"/>
                <c:pt idx="0">
                  <c:v>2014 жыл </c:v>
                </c:pt>
                <c:pt idx="1">
                  <c:v>2015 жыл </c:v>
                </c:pt>
                <c:pt idx="2">
                  <c:v>2016 жыл </c:v>
                </c:pt>
                <c:pt idx="3">
                  <c:v>2017 жыл </c:v>
                </c:pt>
                <c:pt idx="4">
                  <c:v>2018 жыл </c:v>
                </c:pt>
                <c:pt idx="5">
                  <c:v>2019 жыл </c:v>
                </c:pt>
                <c:pt idx="6">
                  <c:v>2020 жыл  </c:v>
                </c:pt>
                <c:pt idx="7">
                  <c:v>2021 жыл </c:v>
                </c:pt>
                <c:pt idx="8">
                  <c:v>2022 жыл </c:v>
                </c:pt>
                <c:pt idx="9">
                  <c:v>2023 жыл </c:v>
                </c:pt>
              </c:strCache>
            </c:strRef>
          </c:cat>
          <c:val>
            <c:numRef>
              <c:f>Лист1!$E$2:$E$11</c:f>
              <c:numCache>
                <c:formatCode>General</c:formatCode>
                <c:ptCount val="10"/>
                <c:pt idx="0">
                  <c:v>78</c:v>
                </c:pt>
                <c:pt idx="1">
                  <c:v>225</c:v>
                </c:pt>
                <c:pt idx="2">
                  <c:v>450</c:v>
                </c:pt>
                <c:pt idx="3">
                  <c:v>495</c:v>
                </c:pt>
                <c:pt idx="4">
                  <c:v>772</c:v>
                </c:pt>
                <c:pt idx="5">
                  <c:v>802</c:v>
                </c:pt>
                <c:pt idx="6">
                  <c:v>791</c:v>
                </c:pt>
                <c:pt idx="7">
                  <c:v>817</c:v>
                </c:pt>
                <c:pt idx="8">
                  <c:v>850</c:v>
                </c:pt>
                <c:pt idx="9">
                  <c:v>889</c:v>
                </c:pt>
              </c:numCache>
            </c:numRef>
          </c:val>
        </c:ser>
        <c:dLbls>
          <c:showVal val="1"/>
        </c:dLbls>
        <c:gapWidth val="75"/>
        <c:axId val="47931776"/>
        <c:axId val="47933312"/>
      </c:barChart>
      <c:catAx>
        <c:axId val="47931776"/>
        <c:scaling>
          <c:orientation val="minMax"/>
        </c:scaling>
        <c:axPos val="b"/>
        <c:numFmt formatCode="General" sourceLinked="1"/>
        <c:majorTickMark val="none"/>
        <c:tickLblPos val="nextTo"/>
        <c:txPr>
          <a:bodyPr/>
          <a:lstStyle/>
          <a:p>
            <a:pPr>
              <a:defRPr sz="2800" b="1">
                <a:latin typeface="Cambria" pitchFamily="18" charset="0"/>
              </a:defRPr>
            </a:pPr>
            <a:endParaRPr lang="ru-RU"/>
          </a:p>
        </c:txPr>
        <c:crossAx val="47933312"/>
        <c:crosses val="autoZero"/>
        <c:auto val="1"/>
        <c:lblAlgn val="ctr"/>
        <c:lblOffset val="100"/>
      </c:catAx>
      <c:valAx>
        <c:axId val="47933312"/>
        <c:scaling>
          <c:orientation val="minMax"/>
        </c:scaling>
        <c:axPos val="l"/>
        <c:numFmt formatCode="General" sourceLinked="1"/>
        <c:majorTickMark val="none"/>
        <c:tickLblPos val="nextTo"/>
        <c:txPr>
          <a:bodyPr/>
          <a:lstStyle/>
          <a:p>
            <a:pPr>
              <a:defRPr sz="2000"/>
            </a:pPr>
            <a:endParaRPr lang="ru-RU"/>
          </a:p>
        </c:txPr>
        <c:crossAx val="47931776"/>
        <c:crosses val="autoZero"/>
        <c:crossBetween val="between"/>
      </c:valAx>
    </c:plotArea>
    <c:legend>
      <c:legendPos val="b"/>
      <c:layout/>
      <c:txPr>
        <a:bodyPr/>
        <a:lstStyle/>
        <a:p>
          <a:pPr>
            <a:defRPr sz="2400" b="1">
              <a:latin typeface="Cambria" pitchFamily="18" charset="0"/>
            </a:defRPr>
          </a:pPr>
          <a:endParaRPr lang="ru-RU"/>
        </a:p>
      </c:txPr>
    </c:legend>
    <c:plotVisOnly val="1"/>
  </c:chart>
  <c:externalData r:id="rId1"/>
</c:chartSpace>
</file>

<file path=ppt/charts/chart2.xml><?xml version="1.0" encoding="utf-8"?>
<c:chartSpace xmlns:c="http://schemas.openxmlformats.org/drawingml/2006/chart" xmlns:a="http://schemas.openxmlformats.org/drawingml/2006/main" xmlns:r="http://schemas.openxmlformats.org/officeDocument/2006/relationships">
  <c:lang val="ru-RU"/>
  <c:chart>
    <c:title>
      <c:tx>
        <c:rich>
          <a:bodyPr/>
          <a:lstStyle/>
          <a:p>
            <a:pPr>
              <a:defRPr/>
            </a:pPr>
            <a:r>
              <a:rPr lang="ru-RU" dirty="0" err="1" smtClean="0"/>
              <a:t>Сапалық құрамы</a:t>
            </a:r>
            <a:endParaRPr lang="ru-RU" dirty="0"/>
          </a:p>
        </c:rich>
      </c:tx>
      <c:layout/>
    </c:title>
    <c:view3D>
      <c:rotX val="30"/>
      <c:perspective val="30"/>
    </c:view3D>
    <c:plotArea>
      <c:layout/>
      <c:pie3DChart>
        <c:varyColors val="1"/>
        <c:ser>
          <c:idx val="0"/>
          <c:order val="0"/>
          <c:tx>
            <c:strRef>
              <c:f>Лист1!$B$1</c:f>
              <c:strCache>
                <c:ptCount val="1"/>
                <c:pt idx="0">
                  <c:v>Продажи</c:v>
                </c:pt>
              </c:strCache>
            </c:strRef>
          </c:tx>
          <c:explosion val="25"/>
          <c:cat>
            <c:strRef>
              <c:f>Лист1!$A$2:$A$7</c:f>
              <c:strCache>
                <c:ptCount val="6"/>
                <c:pt idx="0">
                  <c:v>Мемлекеттік  қызметшілер</c:v>
                </c:pt>
                <c:pt idx="1">
                  <c:v>Құқық қорғау органдары қызметкерлері</c:v>
                </c:pt>
                <c:pt idx="2">
                  <c:v>Білім беру саласы қызметкерлері</c:v>
                </c:pt>
                <c:pt idx="3">
                  <c:v>Мемлекеттік қызмет  көрсету саласы қызметкерлері</c:v>
                </c:pt>
                <c:pt idx="4">
                  <c:v>Медицина саласы қызметкерлері</c:v>
                </c:pt>
                <c:pt idx="5">
                  <c:v>Жеке тұлғалар</c:v>
                </c:pt>
              </c:strCache>
            </c:strRef>
          </c:cat>
          <c:val>
            <c:numRef>
              <c:f>Лист1!$B$2:$B$7</c:f>
              <c:numCache>
                <c:formatCode>General</c:formatCode>
                <c:ptCount val="6"/>
                <c:pt idx="0">
                  <c:v>1</c:v>
                </c:pt>
                <c:pt idx="1">
                  <c:v>84</c:v>
                </c:pt>
                <c:pt idx="2">
                  <c:v>112</c:v>
                </c:pt>
                <c:pt idx="3">
                  <c:v>21</c:v>
                </c:pt>
                <c:pt idx="4">
                  <c:v>49</c:v>
                </c:pt>
                <c:pt idx="5">
                  <c:v>283</c:v>
                </c:pt>
              </c:numCache>
            </c:numRef>
          </c:val>
        </c:ser>
      </c:pie3DChart>
    </c:plotArea>
    <c:legend>
      <c:legendPos val="r"/>
      <c:layout/>
    </c:legend>
    <c:plotVisOnly val="1"/>
  </c:chart>
  <c:txPr>
    <a:bodyPr/>
    <a:lstStyle/>
    <a:p>
      <a:pPr>
        <a:defRPr sz="1800"/>
      </a:pPr>
      <a:endParaRPr lang="ru-RU"/>
    </a:p>
  </c:txPr>
  <c:externalData r:id="rId1"/>
</c:chartSpace>
</file>

<file path=ppt/charts/chart3.xml><?xml version="1.0" encoding="utf-8"?>
<c:chartSpace xmlns:c="http://schemas.openxmlformats.org/drawingml/2006/chart" xmlns:a="http://schemas.openxmlformats.org/drawingml/2006/main" xmlns:r="http://schemas.openxmlformats.org/officeDocument/2006/relationships">
  <c:date1904 val="1"/>
  <c:lang val="ru-RU"/>
  <c:chart>
    <c:title>
      <c:layout/>
    </c:title>
    <c:view3D>
      <c:rotX val="30"/>
      <c:perspective val="30"/>
    </c:view3D>
    <c:plotArea>
      <c:layout/>
      <c:pie3DChart>
        <c:varyColors val="1"/>
        <c:ser>
          <c:idx val="0"/>
          <c:order val="0"/>
          <c:tx>
            <c:strRef>
              <c:f>Лист1!$B$1</c:f>
              <c:strCache>
                <c:ptCount val="1"/>
                <c:pt idx="0">
                  <c:v>Ұлттық құрамы </c:v>
                </c:pt>
              </c:strCache>
            </c:strRef>
          </c:tx>
          <c:explosion val="25"/>
          <c:dLbls>
            <c:showPercent val="1"/>
          </c:dLbls>
          <c:cat>
            <c:strRef>
              <c:f>Лист1!$A$2:$A$5</c:f>
              <c:strCache>
                <c:ptCount val="3"/>
                <c:pt idx="0">
                  <c:v>қазақ </c:v>
                </c:pt>
                <c:pt idx="1">
                  <c:v>орыс </c:v>
                </c:pt>
                <c:pt idx="2">
                  <c:v>өзге ұлт </c:v>
                </c:pt>
              </c:strCache>
            </c:strRef>
          </c:cat>
          <c:val>
            <c:numRef>
              <c:f>Лист1!$B$2:$B$5</c:f>
              <c:numCache>
                <c:formatCode>General</c:formatCode>
                <c:ptCount val="4"/>
                <c:pt idx="0">
                  <c:v>97</c:v>
                </c:pt>
                <c:pt idx="1">
                  <c:v>343</c:v>
                </c:pt>
                <c:pt idx="2">
                  <c:v>1.4</c:v>
                </c:pt>
              </c:numCache>
            </c:numRef>
          </c:val>
        </c:ser>
        <c:dLbls>
          <c:showPercent val="1"/>
        </c:dLbls>
      </c:pie3DChart>
    </c:plotArea>
    <c:legend>
      <c:legendPos val="r"/>
      <c:layout/>
    </c:legend>
    <c:plotVisOnly val="1"/>
  </c:chart>
  <c:txPr>
    <a:bodyPr/>
    <a:lstStyle/>
    <a:p>
      <a:pPr>
        <a:defRPr sz="1800"/>
      </a:pPr>
      <a:endParaRPr lang="ru-RU"/>
    </a:p>
  </c:txPr>
  <c:externalData r:id="rId1"/>
</c:chartSpace>
</file>

<file path=ppt/charts/chart4.xml><?xml version="1.0" encoding="utf-8"?>
<c:chartSpace xmlns:c="http://schemas.openxmlformats.org/drawingml/2006/chart" xmlns:a="http://schemas.openxmlformats.org/drawingml/2006/main" xmlns:r="http://schemas.openxmlformats.org/officeDocument/2006/relationships">
  <c:lang val="ru-RU"/>
  <c:chart>
    <c:title>
      <c:tx>
        <c:rich>
          <a:bodyPr/>
          <a:lstStyle/>
          <a:p>
            <a:pPr>
              <a:defRPr/>
            </a:pPr>
            <a:r>
              <a:rPr lang="kk-KZ" dirty="0" smtClean="0"/>
              <a:t>Сапалық</a:t>
            </a:r>
            <a:r>
              <a:rPr lang="kk-KZ" baseline="0" dirty="0" smtClean="0"/>
              <a:t> </a:t>
            </a:r>
            <a:endParaRPr lang="ru-RU" dirty="0"/>
          </a:p>
        </c:rich>
      </c:tx>
      <c:layout/>
    </c:title>
    <c:view3D>
      <c:rotX val="30"/>
      <c:perspective val="30"/>
    </c:view3D>
    <c:plotArea>
      <c:layout/>
      <c:pie3DChart>
        <c:varyColors val="1"/>
        <c:ser>
          <c:idx val="0"/>
          <c:order val="0"/>
          <c:tx>
            <c:strRef>
              <c:f>Лист1!$B$1</c:f>
              <c:strCache>
                <c:ptCount val="1"/>
                <c:pt idx="0">
                  <c:v>Продажи</c:v>
                </c:pt>
              </c:strCache>
            </c:strRef>
          </c:tx>
          <c:explosion val="25"/>
          <c:dLbls>
            <c:showPercent val="1"/>
          </c:dLbls>
          <c:cat>
            <c:strRef>
              <c:f>Лист1!$A$2:$A$7</c:f>
              <c:strCache>
                <c:ptCount val="6"/>
                <c:pt idx="0">
                  <c:v>Мемлекеттік  қызметшілер</c:v>
                </c:pt>
                <c:pt idx="1">
                  <c:v>Құқық қорғау органдары қызметкерлері</c:v>
                </c:pt>
                <c:pt idx="2">
                  <c:v>Білім беру саласы қызметкерлері</c:v>
                </c:pt>
                <c:pt idx="3">
                  <c:v>Мемлекеттік қызмет  көрсету саласы қызметкерлері</c:v>
                </c:pt>
                <c:pt idx="4">
                  <c:v>Медицина саласы қызметкерлері</c:v>
                </c:pt>
                <c:pt idx="5">
                  <c:v>Жеке тұлғалар</c:v>
                </c:pt>
              </c:strCache>
            </c:strRef>
          </c:cat>
          <c:val>
            <c:numRef>
              <c:f>Лист1!$B$2:$B$7</c:f>
              <c:numCache>
                <c:formatCode>General</c:formatCode>
                <c:ptCount val="6"/>
                <c:pt idx="0">
                  <c:v>2</c:v>
                </c:pt>
                <c:pt idx="1">
                  <c:v>1</c:v>
                </c:pt>
                <c:pt idx="2">
                  <c:v>59</c:v>
                </c:pt>
                <c:pt idx="3">
                  <c:v>14</c:v>
                </c:pt>
                <c:pt idx="4">
                  <c:v>5</c:v>
                </c:pt>
                <c:pt idx="5">
                  <c:v>219</c:v>
                </c:pt>
              </c:numCache>
            </c:numRef>
          </c:val>
        </c:ser>
        <c:dLbls>
          <c:showPercent val="1"/>
        </c:dLbls>
      </c:pie3DChart>
    </c:plotArea>
    <c:legend>
      <c:legendPos val="r"/>
      <c:layout/>
    </c:legend>
    <c:plotVisOnly val="1"/>
  </c:chart>
  <c:txPr>
    <a:bodyPr/>
    <a:lstStyle/>
    <a:p>
      <a:pPr>
        <a:defRPr sz="1800"/>
      </a:pPr>
      <a:endParaRPr lang="ru-RU"/>
    </a:p>
  </c:txPr>
  <c:externalData r:id="rId1"/>
</c:chartSpace>
</file>

<file path=ppt/charts/chart5.xml><?xml version="1.0" encoding="utf-8"?>
<c:chartSpace xmlns:c="http://schemas.openxmlformats.org/drawingml/2006/chart" xmlns:a="http://schemas.openxmlformats.org/drawingml/2006/main" xmlns:r="http://schemas.openxmlformats.org/officeDocument/2006/relationships">
  <c:date1904 val="1"/>
  <c:lang val="ru-RU"/>
  <c:chart>
    <c:title>
      <c:layout/>
    </c:title>
    <c:view3D>
      <c:rotX val="30"/>
      <c:perspective val="30"/>
    </c:view3D>
    <c:plotArea>
      <c:layout/>
      <c:pie3DChart>
        <c:varyColors val="1"/>
        <c:ser>
          <c:idx val="0"/>
          <c:order val="0"/>
          <c:tx>
            <c:strRef>
              <c:f>Лист1!$B$1</c:f>
              <c:strCache>
                <c:ptCount val="1"/>
                <c:pt idx="0">
                  <c:v>Ұлттық құрамы</c:v>
                </c:pt>
              </c:strCache>
            </c:strRef>
          </c:tx>
          <c:explosion val="25"/>
          <c:dLbls>
            <c:showPercent val="1"/>
          </c:dLbls>
          <c:cat>
            <c:strRef>
              <c:f>Лист1!$A$2:$A$5</c:f>
              <c:strCache>
                <c:ptCount val="3"/>
                <c:pt idx="0">
                  <c:v>қазақ</c:v>
                </c:pt>
                <c:pt idx="1">
                  <c:v>орыс </c:v>
                </c:pt>
                <c:pt idx="2">
                  <c:v>өзге ұлт</c:v>
                </c:pt>
              </c:strCache>
            </c:strRef>
          </c:cat>
          <c:val>
            <c:numRef>
              <c:f>Лист1!$B$2:$B$5</c:f>
              <c:numCache>
                <c:formatCode>General</c:formatCode>
                <c:ptCount val="4"/>
                <c:pt idx="0">
                  <c:v>182</c:v>
                </c:pt>
                <c:pt idx="1">
                  <c:v>80</c:v>
                </c:pt>
                <c:pt idx="2">
                  <c:v>38</c:v>
                </c:pt>
                <c:pt idx="3">
                  <c:v>1.2</c:v>
                </c:pt>
              </c:numCache>
            </c:numRef>
          </c:val>
        </c:ser>
        <c:dLbls>
          <c:showPercent val="1"/>
        </c:dLbls>
      </c:pie3DChart>
    </c:plotArea>
    <c:legend>
      <c:legendPos val="r"/>
      <c:layout/>
    </c:legend>
    <c:plotVisOnly val="1"/>
  </c:chart>
  <c:txPr>
    <a:bodyPr/>
    <a:lstStyle/>
    <a:p>
      <a:pPr>
        <a:defRPr sz="1800"/>
      </a:pPr>
      <a:endParaRPr lang="ru-RU"/>
    </a:p>
  </c:txPr>
  <c:externalData r:id="rId1"/>
</c:chartSpace>
</file>

<file path=ppt/diagrams/colors1.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BE98AC7-69D8-416E-9D57-FE56FB9050D2}" type="doc">
      <dgm:prSet loTypeId="urn:microsoft.com/office/officeart/2005/8/layout/chevron2" loCatId="process" qsTypeId="urn:microsoft.com/office/officeart/2005/8/quickstyle/3d2" qsCatId="3D" csTypeId="urn:microsoft.com/office/officeart/2005/8/colors/accent1_5" csCatId="accent1" phldr="1"/>
      <dgm:spPr/>
      <dgm:t>
        <a:bodyPr/>
        <a:lstStyle/>
        <a:p>
          <a:endParaRPr lang="ru-RU"/>
        </a:p>
      </dgm:t>
    </dgm:pt>
    <dgm:pt modelId="{7C4BE31E-3DA1-4B20-BCBA-BFB61178CEC1}">
      <dgm:prSet phldrT="[Текст]"/>
      <dgm:spPr/>
      <dgm:t>
        <a:bodyPr/>
        <a:lstStyle/>
        <a:p>
          <a:endParaRPr lang="ru-RU" dirty="0"/>
        </a:p>
      </dgm:t>
    </dgm:pt>
    <dgm:pt modelId="{32D89B33-A1FD-4709-933B-0B2ED6293CC6}" type="parTrans" cxnId="{F17E3D4A-9D31-4F81-828D-117E202B4208}">
      <dgm:prSet/>
      <dgm:spPr/>
      <dgm:t>
        <a:bodyPr/>
        <a:lstStyle/>
        <a:p>
          <a:endParaRPr lang="ru-RU"/>
        </a:p>
      </dgm:t>
    </dgm:pt>
    <dgm:pt modelId="{F9EC6AAD-8714-475B-AD6A-E3C0010D21EC}" type="sibTrans" cxnId="{F17E3D4A-9D31-4F81-828D-117E202B4208}">
      <dgm:prSet/>
      <dgm:spPr/>
      <dgm:t>
        <a:bodyPr/>
        <a:lstStyle/>
        <a:p>
          <a:endParaRPr lang="ru-RU"/>
        </a:p>
      </dgm:t>
    </dgm:pt>
    <dgm:pt modelId="{12C5B7B5-5C2A-46E8-BDDC-C0CAF339E708}">
      <dgm:prSet phldrT="[Текст]"/>
      <dgm:spPr/>
      <dgm:t>
        <a:bodyPr/>
        <a:lstStyle/>
        <a:p>
          <a:pPr marL="0" marR="0" indent="0" defTabSz="914400" eaLnBrk="1" fontAlgn="auto" latinLnBrk="0" hangingPunct="1">
            <a:lnSpc>
              <a:spcPct val="100000"/>
            </a:lnSpc>
            <a:spcBef>
              <a:spcPts val="0"/>
            </a:spcBef>
            <a:spcAft>
              <a:spcPts val="0"/>
            </a:spcAft>
            <a:buClrTx/>
            <a:buSzTx/>
            <a:buFontTx/>
            <a:buNone/>
            <a:tabLst/>
            <a:defRPr/>
          </a:pPr>
          <a:endParaRPr lang="ru-RU" sz="1600" dirty="0"/>
        </a:p>
      </dgm:t>
    </dgm:pt>
    <dgm:pt modelId="{6CBD0702-8DE4-4489-8AA1-34D5F70D9749}" type="parTrans" cxnId="{E4EA810C-7857-48D1-930F-119DD4DEFF87}">
      <dgm:prSet/>
      <dgm:spPr/>
      <dgm:t>
        <a:bodyPr/>
        <a:lstStyle/>
        <a:p>
          <a:endParaRPr lang="ru-RU"/>
        </a:p>
      </dgm:t>
    </dgm:pt>
    <dgm:pt modelId="{BC7266B0-BE82-4036-8017-045F6C0D23DC}" type="sibTrans" cxnId="{E4EA810C-7857-48D1-930F-119DD4DEFF87}">
      <dgm:prSet/>
      <dgm:spPr/>
      <dgm:t>
        <a:bodyPr/>
        <a:lstStyle/>
        <a:p>
          <a:endParaRPr lang="ru-RU"/>
        </a:p>
      </dgm:t>
    </dgm:pt>
    <dgm:pt modelId="{29EF469D-6065-41B7-8FE1-38E4850A6F26}">
      <dgm:prSet phldrT="[Текст]"/>
      <dgm:spPr/>
      <dgm:t>
        <a:bodyPr/>
        <a:lstStyle/>
        <a:p>
          <a:endParaRPr lang="ru-RU" dirty="0"/>
        </a:p>
      </dgm:t>
    </dgm:pt>
    <dgm:pt modelId="{ADBFCB92-2643-4099-8926-14D7306F5A1D}" type="parTrans" cxnId="{78B8B708-F3A2-4990-BB99-AEFA9097045A}">
      <dgm:prSet/>
      <dgm:spPr/>
      <dgm:t>
        <a:bodyPr/>
        <a:lstStyle/>
        <a:p>
          <a:endParaRPr lang="ru-RU"/>
        </a:p>
      </dgm:t>
    </dgm:pt>
    <dgm:pt modelId="{842E5054-CBE3-4703-9037-E85C81A76976}" type="sibTrans" cxnId="{78B8B708-F3A2-4990-BB99-AEFA9097045A}">
      <dgm:prSet/>
      <dgm:spPr/>
      <dgm:t>
        <a:bodyPr/>
        <a:lstStyle/>
        <a:p>
          <a:endParaRPr lang="ru-RU"/>
        </a:p>
      </dgm:t>
    </dgm:pt>
    <dgm:pt modelId="{7A27BA64-33BA-4CBF-8F38-252BAEE679A7}">
      <dgm:prSet phldrT="[Текст]" custT="1"/>
      <dgm:spPr/>
      <dgm:t>
        <a:bodyPr/>
        <a:lstStyle/>
        <a:p>
          <a:pPr marL="171450" marR="0" indent="0" defTabSz="844550" eaLnBrk="1" fontAlgn="auto" latinLnBrk="0" hangingPunct="1">
            <a:lnSpc>
              <a:spcPct val="90000"/>
            </a:lnSpc>
            <a:spcBef>
              <a:spcPct val="0"/>
            </a:spcBef>
            <a:spcAft>
              <a:spcPct val="15000"/>
            </a:spcAft>
            <a:buClrTx/>
            <a:buSzTx/>
            <a:buFontTx/>
            <a:buNone/>
            <a:tabLst/>
            <a:defRPr/>
          </a:pPr>
          <a:r>
            <a:rPr lang="kk-KZ" sz="2400" b="1" smtClean="0">
              <a:latin typeface="Cambria" pitchFamily="18" charset="0"/>
            </a:rPr>
            <a:t>Мемлекеттік тілді  қоғамның барлық салаларына енгізу мақсатында мемлекеттік қызметшілерді және басқа </a:t>
          </a:r>
          <a:r>
            <a:rPr lang="kk-KZ" sz="2800" b="1" smtClean="0">
              <a:latin typeface="Cambria" pitchFamily="18" charset="0"/>
            </a:rPr>
            <a:t>санаттағы</a:t>
          </a:r>
          <a:r>
            <a:rPr lang="ru-RU" sz="2800" b="1" smtClean="0">
              <a:latin typeface="Cambria" pitchFamily="18" charset="0"/>
            </a:rPr>
            <a:t> </a:t>
          </a:r>
          <a:r>
            <a:rPr lang="kk-KZ" sz="2800" b="1" smtClean="0">
              <a:latin typeface="Cambria" pitchFamily="18" charset="0"/>
            </a:rPr>
            <a:t>азаматтарға мемлекеттік тілді  оқыту жұмысын жетілдіру; </a:t>
          </a:r>
          <a:endParaRPr lang="ru-RU" sz="2800" b="1" smtClean="0">
            <a:latin typeface="Cambria" pitchFamily="18" charset="0"/>
          </a:endParaRPr>
        </a:p>
        <a:p>
          <a:pPr marL="171450" indent="0" defTabSz="844550">
            <a:lnSpc>
              <a:spcPct val="90000"/>
            </a:lnSpc>
            <a:spcBef>
              <a:spcPct val="0"/>
            </a:spcBef>
            <a:spcAft>
              <a:spcPct val="15000"/>
            </a:spcAft>
            <a:buNone/>
          </a:pPr>
          <a:endParaRPr lang="ru-RU" sz="1200" dirty="0"/>
        </a:p>
      </dgm:t>
    </dgm:pt>
    <dgm:pt modelId="{B8420831-29C4-4AF6-A83B-5F43DB308DDD}" type="parTrans" cxnId="{3A5E6AD0-D011-4A0F-A137-FA4FDD3CD88D}">
      <dgm:prSet/>
      <dgm:spPr/>
      <dgm:t>
        <a:bodyPr/>
        <a:lstStyle/>
        <a:p>
          <a:endParaRPr lang="ru-RU"/>
        </a:p>
      </dgm:t>
    </dgm:pt>
    <dgm:pt modelId="{6260FBFE-9291-4EF8-A5E7-AB9BCF0FF550}" type="sibTrans" cxnId="{3A5E6AD0-D011-4A0F-A137-FA4FDD3CD88D}">
      <dgm:prSet/>
      <dgm:spPr/>
      <dgm:t>
        <a:bodyPr/>
        <a:lstStyle/>
        <a:p>
          <a:endParaRPr lang="ru-RU"/>
        </a:p>
      </dgm:t>
    </dgm:pt>
    <dgm:pt modelId="{2FDFF475-3B46-4B86-BAE6-0DAE2CA0E1B1}">
      <dgm:prSet phldrT="[Текст]"/>
      <dgm:spPr/>
      <dgm:t>
        <a:bodyPr/>
        <a:lstStyle/>
        <a:p>
          <a:endParaRPr lang="ru-RU" dirty="0"/>
        </a:p>
      </dgm:t>
    </dgm:pt>
    <dgm:pt modelId="{C4D4905B-1D24-462A-962B-7D08D207A0C1}" type="parTrans" cxnId="{420B455F-E7C0-4448-8B06-12471D6CAEFB}">
      <dgm:prSet/>
      <dgm:spPr/>
      <dgm:t>
        <a:bodyPr/>
        <a:lstStyle/>
        <a:p>
          <a:endParaRPr lang="ru-RU"/>
        </a:p>
      </dgm:t>
    </dgm:pt>
    <dgm:pt modelId="{AFED794A-DAE9-461A-8255-6F0DB9BD0C61}" type="sibTrans" cxnId="{420B455F-E7C0-4448-8B06-12471D6CAEFB}">
      <dgm:prSet/>
      <dgm:spPr/>
      <dgm:t>
        <a:bodyPr/>
        <a:lstStyle/>
        <a:p>
          <a:endParaRPr lang="ru-RU"/>
        </a:p>
      </dgm:t>
    </dgm:pt>
    <dgm:pt modelId="{7E519690-B9A0-43BF-BBC5-C32684C4A609}">
      <dgm:prSet phldrT="[Текст]" custT="1"/>
      <dgm:spPr/>
      <dgm:t>
        <a:bodyPr/>
        <a:lstStyle/>
        <a:p>
          <a:pPr marL="171450" marR="0" indent="0" defTabSz="800100" eaLnBrk="1" fontAlgn="auto" latinLnBrk="0" hangingPunct="1">
            <a:lnSpc>
              <a:spcPct val="90000"/>
            </a:lnSpc>
            <a:spcBef>
              <a:spcPct val="0"/>
            </a:spcBef>
            <a:spcAft>
              <a:spcPct val="15000"/>
            </a:spcAft>
            <a:buClrTx/>
            <a:buSzTx/>
            <a:buFontTx/>
            <a:buNone/>
            <a:tabLst/>
            <a:defRPr/>
          </a:pPr>
          <a:r>
            <a:rPr lang="kk-KZ" sz="2400" b="1" dirty="0" smtClean="0">
              <a:latin typeface="Cambria" pitchFamily="18" charset="0"/>
              <a:cs typeface="Arial" pitchFamily="34" charset="0"/>
            </a:rPr>
            <a:t>Қаланың ересек тұрғындарына мемлекеттік және ағылшын, орыс тілдерін үйренуге жағдай жасау; </a:t>
          </a:r>
          <a:endParaRPr lang="ru-RU" sz="2400" b="1" dirty="0" smtClean="0">
            <a:latin typeface="Cambria" pitchFamily="18" charset="0"/>
            <a:cs typeface="Arial" pitchFamily="34" charset="0"/>
          </a:endParaRPr>
        </a:p>
        <a:p>
          <a:pPr marL="171450" indent="0" defTabSz="800100">
            <a:lnSpc>
              <a:spcPct val="90000"/>
            </a:lnSpc>
            <a:spcBef>
              <a:spcPct val="0"/>
            </a:spcBef>
            <a:spcAft>
              <a:spcPct val="15000"/>
            </a:spcAft>
            <a:buNone/>
          </a:pPr>
          <a:endParaRPr lang="ru-RU" sz="1200" dirty="0"/>
        </a:p>
      </dgm:t>
    </dgm:pt>
    <dgm:pt modelId="{DFF5DA65-C141-4E2C-978F-429C979A1872}" type="parTrans" cxnId="{36125534-55F2-49A6-8336-3730B289B36A}">
      <dgm:prSet/>
      <dgm:spPr/>
      <dgm:t>
        <a:bodyPr/>
        <a:lstStyle/>
        <a:p>
          <a:endParaRPr lang="ru-RU"/>
        </a:p>
      </dgm:t>
    </dgm:pt>
    <dgm:pt modelId="{F8AF82A7-3303-4F51-8A4D-3738B07A41EF}" type="sibTrans" cxnId="{36125534-55F2-49A6-8336-3730B289B36A}">
      <dgm:prSet/>
      <dgm:spPr/>
      <dgm:t>
        <a:bodyPr/>
        <a:lstStyle/>
        <a:p>
          <a:endParaRPr lang="ru-RU"/>
        </a:p>
      </dgm:t>
    </dgm:pt>
    <dgm:pt modelId="{30475E79-4BF9-41B7-8B8A-6FA4E0F9D71A}">
      <dgm:prSet phldrT="[Текст]" custT="1"/>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kk-KZ" sz="2800" b="1" smtClean="0">
              <a:latin typeface="Cambria" pitchFamily="18" charset="0"/>
              <a:cs typeface="Arial" pitchFamily="34" charset="0"/>
            </a:rPr>
            <a:t>Мемлекеттік тілдің қолданыс аясын кеңейту</a:t>
          </a:r>
          <a:endParaRPr lang="ru-RU" sz="2800" b="1" smtClean="0">
            <a:latin typeface="Cambria" pitchFamily="18" charset="0"/>
            <a:cs typeface="Arial" pitchFamily="34" charset="0"/>
          </a:endParaRPr>
        </a:p>
        <a:p>
          <a:pPr marL="171450" indent="0" defTabSz="844550">
            <a:lnSpc>
              <a:spcPct val="90000"/>
            </a:lnSpc>
            <a:spcBef>
              <a:spcPct val="0"/>
            </a:spcBef>
            <a:spcAft>
              <a:spcPct val="15000"/>
            </a:spcAft>
            <a:buNone/>
          </a:pPr>
          <a:endParaRPr lang="ru-RU" sz="1600" dirty="0"/>
        </a:p>
      </dgm:t>
    </dgm:pt>
    <dgm:pt modelId="{E574BCCE-D3E1-4DDD-BBCC-017C1C1A6D4D}" type="parTrans" cxnId="{2891B570-91B0-4206-A1C6-4B4668549F8F}">
      <dgm:prSet/>
      <dgm:spPr/>
      <dgm:t>
        <a:bodyPr/>
        <a:lstStyle/>
        <a:p>
          <a:endParaRPr lang="ru-RU"/>
        </a:p>
      </dgm:t>
    </dgm:pt>
    <dgm:pt modelId="{3CB2E69F-686E-495D-8132-51E98062F6EA}" type="sibTrans" cxnId="{2891B570-91B0-4206-A1C6-4B4668549F8F}">
      <dgm:prSet/>
      <dgm:spPr/>
      <dgm:t>
        <a:bodyPr/>
        <a:lstStyle/>
        <a:p>
          <a:endParaRPr lang="ru-RU"/>
        </a:p>
      </dgm:t>
    </dgm:pt>
    <dgm:pt modelId="{C65333DC-CD6D-475A-A863-A0B53E0770E0}">
      <dgm:prSet phldrT="[Текст]"/>
      <dgm:spPr/>
      <dgm:t>
        <a:bodyPr/>
        <a:lstStyle/>
        <a:p>
          <a:endParaRPr lang="ru-RU" dirty="0"/>
        </a:p>
      </dgm:t>
    </dgm:pt>
    <dgm:pt modelId="{B15F1359-1903-4310-B1CE-E60779F69B22}" type="parTrans" cxnId="{09770496-1CBA-42EC-8044-4768C3BC1644}">
      <dgm:prSet/>
      <dgm:spPr/>
      <dgm:t>
        <a:bodyPr/>
        <a:lstStyle/>
        <a:p>
          <a:endParaRPr lang="ru-RU"/>
        </a:p>
      </dgm:t>
    </dgm:pt>
    <dgm:pt modelId="{2CE3F4BE-3576-4BBB-837D-D6045935AD42}" type="sibTrans" cxnId="{09770496-1CBA-42EC-8044-4768C3BC1644}">
      <dgm:prSet/>
      <dgm:spPr/>
      <dgm:t>
        <a:bodyPr/>
        <a:lstStyle/>
        <a:p>
          <a:endParaRPr lang="ru-RU"/>
        </a:p>
      </dgm:t>
    </dgm:pt>
    <dgm:pt modelId="{6AE4B21F-D946-45C7-8C2D-B321ACAF1BE7}">
      <dgm:prSet custT="1"/>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kk-KZ" sz="2800" b="1" dirty="0" smtClean="0">
              <a:latin typeface="Cambria" pitchFamily="18" charset="0"/>
              <a:cs typeface="Arial" pitchFamily="34" charset="0"/>
            </a:rPr>
            <a:t>Тіл саясаты бойынша іс-шаралар өткізуді жүзеге асыру; </a:t>
          </a:r>
          <a:endParaRPr lang="ru-RU" sz="2800" b="1" dirty="0" smtClean="0">
            <a:latin typeface="Cambria" pitchFamily="18" charset="0"/>
            <a:cs typeface="Arial" pitchFamily="34" charset="0"/>
          </a:endParaRPr>
        </a:p>
        <a:p>
          <a:endParaRPr lang="ru-RU" sz="1200" dirty="0"/>
        </a:p>
      </dgm:t>
    </dgm:pt>
    <dgm:pt modelId="{83E427DD-857E-4930-8097-513B10879A80}" type="parTrans" cxnId="{18D07562-6EE1-45BF-880E-01B5AD8D1F32}">
      <dgm:prSet/>
      <dgm:spPr/>
      <dgm:t>
        <a:bodyPr/>
        <a:lstStyle/>
        <a:p>
          <a:endParaRPr lang="ru-RU"/>
        </a:p>
      </dgm:t>
    </dgm:pt>
    <dgm:pt modelId="{3174E5D5-90A4-4238-8994-383E90E960E3}" type="sibTrans" cxnId="{18D07562-6EE1-45BF-880E-01B5AD8D1F32}">
      <dgm:prSet/>
      <dgm:spPr/>
      <dgm:t>
        <a:bodyPr/>
        <a:lstStyle/>
        <a:p>
          <a:endParaRPr lang="ru-RU"/>
        </a:p>
      </dgm:t>
    </dgm:pt>
    <dgm:pt modelId="{4DBF74B2-119B-4DF6-91EE-4DB807E57E1C}" type="pres">
      <dgm:prSet presAssocID="{7BE98AC7-69D8-416E-9D57-FE56FB9050D2}" presName="linearFlow" presStyleCnt="0">
        <dgm:presLayoutVars>
          <dgm:dir/>
          <dgm:animLvl val="lvl"/>
          <dgm:resizeHandles val="exact"/>
        </dgm:presLayoutVars>
      </dgm:prSet>
      <dgm:spPr/>
      <dgm:t>
        <a:bodyPr/>
        <a:lstStyle/>
        <a:p>
          <a:endParaRPr lang="ru-RU"/>
        </a:p>
      </dgm:t>
    </dgm:pt>
    <dgm:pt modelId="{9AC0F0E5-110A-417E-B614-6B11D3593B1B}" type="pres">
      <dgm:prSet presAssocID="{7C4BE31E-3DA1-4B20-BCBA-BFB61178CEC1}" presName="composite" presStyleCnt="0"/>
      <dgm:spPr/>
      <dgm:t>
        <a:bodyPr/>
        <a:lstStyle/>
        <a:p>
          <a:endParaRPr lang="ru-RU"/>
        </a:p>
      </dgm:t>
    </dgm:pt>
    <dgm:pt modelId="{2E6F1F95-E7A4-4271-BBEA-1B9A5B229A99}" type="pres">
      <dgm:prSet presAssocID="{7C4BE31E-3DA1-4B20-BCBA-BFB61178CEC1}" presName="parentText" presStyleLbl="alignNode1" presStyleIdx="0" presStyleCnt="4" custLinFactNeighborX="-2294" custLinFactNeighborY="2059">
        <dgm:presLayoutVars>
          <dgm:chMax val="1"/>
          <dgm:bulletEnabled val="1"/>
        </dgm:presLayoutVars>
      </dgm:prSet>
      <dgm:spPr/>
      <dgm:t>
        <a:bodyPr/>
        <a:lstStyle/>
        <a:p>
          <a:endParaRPr lang="ru-RU"/>
        </a:p>
      </dgm:t>
    </dgm:pt>
    <dgm:pt modelId="{40BDD669-763F-472F-A379-8EFC33E6C168}" type="pres">
      <dgm:prSet presAssocID="{7C4BE31E-3DA1-4B20-BCBA-BFB61178CEC1}" presName="descendantText" presStyleLbl="alignAcc1" presStyleIdx="0" presStyleCnt="4">
        <dgm:presLayoutVars>
          <dgm:bulletEnabled val="1"/>
        </dgm:presLayoutVars>
      </dgm:prSet>
      <dgm:spPr/>
      <dgm:t>
        <a:bodyPr/>
        <a:lstStyle/>
        <a:p>
          <a:endParaRPr lang="ru-RU"/>
        </a:p>
      </dgm:t>
    </dgm:pt>
    <dgm:pt modelId="{57119B49-52E6-446B-85B7-DF67E9A465C0}" type="pres">
      <dgm:prSet presAssocID="{F9EC6AAD-8714-475B-AD6A-E3C0010D21EC}" presName="sp" presStyleCnt="0"/>
      <dgm:spPr/>
      <dgm:t>
        <a:bodyPr/>
        <a:lstStyle/>
        <a:p>
          <a:endParaRPr lang="ru-RU"/>
        </a:p>
      </dgm:t>
    </dgm:pt>
    <dgm:pt modelId="{71504041-C8AF-41E7-91E1-EED097B007EB}" type="pres">
      <dgm:prSet presAssocID="{29EF469D-6065-41B7-8FE1-38E4850A6F26}" presName="composite" presStyleCnt="0"/>
      <dgm:spPr/>
      <dgm:t>
        <a:bodyPr/>
        <a:lstStyle/>
        <a:p>
          <a:endParaRPr lang="ru-RU"/>
        </a:p>
      </dgm:t>
    </dgm:pt>
    <dgm:pt modelId="{74ECEFAC-C4E8-449D-852F-6054ADC2B5EB}" type="pres">
      <dgm:prSet presAssocID="{29EF469D-6065-41B7-8FE1-38E4850A6F26}" presName="parentText" presStyleLbl="alignNode1" presStyleIdx="1" presStyleCnt="4" custLinFactNeighborX="-2294" custLinFactNeighborY="-2941">
        <dgm:presLayoutVars>
          <dgm:chMax val="1"/>
          <dgm:bulletEnabled val="1"/>
        </dgm:presLayoutVars>
      </dgm:prSet>
      <dgm:spPr/>
      <dgm:t>
        <a:bodyPr/>
        <a:lstStyle/>
        <a:p>
          <a:endParaRPr lang="ru-RU"/>
        </a:p>
      </dgm:t>
    </dgm:pt>
    <dgm:pt modelId="{ED508D20-BCC2-4FA1-B3FD-97EBF9D94AEC}" type="pres">
      <dgm:prSet presAssocID="{29EF469D-6065-41B7-8FE1-38E4850A6F26}" presName="descendantText" presStyleLbl="alignAcc1" presStyleIdx="1" presStyleCnt="4">
        <dgm:presLayoutVars>
          <dgm:bulletEnabled val="1"/>
        </dgm:presLayoutVars>
      </dgm:prSet>
      <dgm:spPr/>
      <dgm:t>
        <a:bodyPr/>
        <a:lstStyle/>
        <a:p>
          <a:endParaRPr lang="ru-RU"/>
        </a:p>
      </dgm:t>
    </dgm:pt>
    <dgm:pt modelId="{92C48CF9-ACC1-44D6-A3BD-7F25A6EE2904}" type="pres">
      <dgm:prSet presAssocID="{842E5054-CBE3-4703-9037-E85C81A76976}" presName="sp" presStyleCnt="0"/>
      <dgm:spPr/>
      <dgm:t>
        <a:bodyPr/>
        <a:lstStyle/>
        <a:p>
          <a:endParaRPr lang="ru-RU"/>
        </a:p>
      </dgm:t>
    </dgm:pt>
    <dgm:pt modelId="{9E60819D-3250-439A-A282-C828C028B618}" type="pres">
      <dgm:prSet presAssocID="{2FDFF475-3B46-4B86-BAE6-0DAE2CA0E1B1}" presName="composite" presStyleCnt="0"/>
      <dgm:spPr/>
      <dgm:t>
        <a:bodyPr/>
        <a:lstStyle/>
        <a:p>
          <a:endParaRPr lang="ru-RU"/>
        </a:p>
      </dgm:t>
    </dgm:pt>
    <dgm:pt modelId="{E5DC064B-F1F0-4FEF-AAC8-3B0F09894623}" type="pres">
      <dgm:prSet presAssocID="{2FDFF475-3B46-4B86-BAE6-0DAE2CA0E1B1}" presName="parentText" presStyleLbl="alignNode1" presStyleIdx="2" presStyleCnt="4">
        <dgm:presLayoutVars>
          <dgm:chMax val="1"/>
          <dgm:bulletEnabled val="1"/>
        </dgm:presLayoutVars>
      </dgm:prSet>
      <dgm:spPr/>
      <dgm:t>
        <a:bodyPr/>
        <a:lstStyle/>
        <a:p>
          <a:endParaRPr lang="ru-RU"/>
        </a:p>
      </dgm:t>
    </dgm:pt>
    <dgm:pt modelId="{8E0AAD9E-F926-4C79-9355-E0CDF1D1D1AE}" type="pres">
      <dgm:prSet presAssocID="{2FDFF475-3B46-4B86-BAE6-0DAE2CA0E1B1}" presName="descendantText" presStyleLbl="alignAcc1" presStyleIdx="2" presStyleCnt="4">
        <dgm:presLayoutVars>
          <dgm:bulletEnabled val="1"/>
        </dgm:presLayoutVars>
      </dgm:prSet>
      <dgm:spPr/>
      <dgm:t>
        <a:bodyPr/>
        <a:lstStyle/>
        <a:p>
          <a:endParaRPr lang="ru-RU"/>
        </a:p>
      </dgm:t>
    </dgm:pt>
    <dgm:pt modelId="{AAF696BC-29E9-4A66-83A5-B37B6BD0C654}" type="pres">
      <dgm:prSet presAssocID="{AFED794A-DAE9-461A-8255-6F0DB9BD0C61}" presName="sp" presStyleCnt="0"/>
      <dgm:spPr/>
      <dgm:t>
        <a:bodyPr/>
        <a:lstStyle/>
        <a:p>
          <a:endParaRPr lang="ru-RU"/>
        </a:p>
      </dgm:t>
    </dgm:pt>
    <dgm:pt modelId="{5B6E11A5-5FE7-4993-B0BA-6D963BED8E39}" type="pres">
      <dgm:prSet presAssocID="{C65333DC-CD6D-475A-A863-A0B53E0770E0}" presName="composite" presStyleCnt="0"/>
      <dgm:spPr/>
      <dgm:t>
        <a:bodyPr/>
        <a:lstStyle/>
        <a:p>
          <a:endParaRPr lang="ru-RU"/>
        </a:p>
      </dgm:t>
    </dgm:pt>
    <dgm:pt modelId="{889818D7-4AB2-41A0-B27E-0894967C0A59}" type="pres">
      <dgm:prSet presAssocID="{C65333DC-CD6D-475A-A863-A0B53E0770E0}" presName="parentText" presStyleLbl="alignNode1" presStyleIdx="3" presStyleCnt="4">
        <dgm:presLayoutVars>
          <dgm:chMax val="1"/>
          <dgm:bulletEnabled val="1"/>
        </dgm:presLayoutVars>
      </dgm:prSet>
      <dgm:spPr/>
      <dgm:t>
        <a:bodyPr/>
        <a:lstStyle/>
        <a:p>
          <a:endParaRPr lang="ru-RU"/>
        </a:p>
      </dgm:t>
    </dgm:pt>
    <dgm:pt modelId="{9DDB7C3F-042A-472A-929A-95A4237CBBD6}" type="pres">
      <dgm:prSet presAssocID="{C65333DC-CD6D-475A-A863-A0B53E0770E0}" presName="descendantText" presStyleLbl="alignAcc1" presStyleIdx="3" presStyleCnt="4">
        <dgm:presLayoutVars>
          <dgm:bulletEnabled val="1"/>
        </dgm:presLayoutVars>
      </dgm:prSet>
      <dgm:spPr/>
      <dgm:t>
        <a:bodyPr/>
        <a:lstStyle/>
        <a:p>
          <a:endParaRPr lang="ru-RU"/>
        </a:p>
      </dgm:t>
    </dgm:pt>
  </dgm:ptLst>
  <dgm:cxnLst>
    <dgm:cxn modelId="{F17E3D4A-9D31-4F81-828D-117E202B4208}" srcId="{7BE98AC7-69D8-416E-9D57-FE56FB9050D2}" destId="{7C4BE31E-3DA1-4B20-BCBA-BFB61178CEC1}" srcOrd="0" destOrd="0" parTransId="{32D89B33-A1FD-4709-933B-0B2ED6293CC6}" sibTransId="{F9EC6AAD-8714-475B-AD6A-E3C0010D21EC}"/>
    <dgm:cxn modelId="{2891B570-91B0-4206-A1C6-4B4668549F8F}" srcId="{7C4BE31E-3DA1-4B20-BCBA-BFB61178CEC1}" destId="{30475E79-4BF9-41B7-8B8A-6FA4E0F9D71A}" srcOrd="1" destOrd="0" parTransId="{E574BCCE-D3E1-4DDD-BBCC-017C1C1A6D4D}" sibTransId="{3CB2E69F-686E-495D-8132-51E98062F6EA}"/>
    <dgm:cxn modelId="{C9EB6DF8-2DD5-4591-9114-39F3B06CFCB5}" type="presOf" srcId="{7A27BA64-33BA-4CBF-8F38-252BAEE679A7}" destId="{ED508D20-BCC2-4FA1-B3FD-97EBF9D94AEC}" srcOrd="0" destOrd="0" presId="urn:microsoft.com/office/officeart/2005/8/layout/chevron2"/>
    <dgm:cxn modelId="{90AA0A2A-5D67-47B4-BE28-6F06ECACC1DB}" type="presOf" srcId="{2FDFF475-3B46-4B86-BAE6-0DAE2CA0E1B1}" destId="{E5DC064B-F1F0-4FEF-AAC8-3B0F09894623}" srcOrd="0" destOrd="0" presId="urn:microsoft.com/office/officeart/2005/8/layout/chevron2"/>
    <dgm:cxn modelId="{E7F44E54-7434-4E8E-A70E-B852AC32C40D}" type="presOf" srcId="{7C4BE31E-3DA1-4B20-BCBA-BFB61178CEC1}" destId="{2E6F1F95-E7A4-4271-BBEA-1B9A5B229A99}" srcOrd="0" destOrd="0" presId="urn:microsoft.com/office/officeart/2005/8/layout/chevron2"/>
    <dgm:cxn modelId="{78448533-B338-4709-8D27-E994DBC70346}" type="presOf" srcId="{30475E79-4BF9-41B7-8B8A-6FA4E0F9D71A}" destId="{40BDD669-763F-472F-A379-8EFC33E6C168}" srcOrd="0" destOrd="1" presId="urn:microsoft.com/office/officeart/2005/8/layout/chevron2"/>
    <dgm:cxn modelId="{09770496-1CBA-42EC-8044-4768C3BC1644}" srcId="{7BE98AC7-69D8-416E-9D57-FE56FB9050D2}" destId="{C65333DC-CD6D-475A-A863-A0B53E0770E0}" srcOrd="3" destOrd="0" parTransId="{B15F1359-1903-4310-B1CE-E60779F69B22}" sibTransId="{2CE3F4BE-3576-4BBB-837D-D6045935AD42}"/>
    <dgm:cxn modelId="{C8B64ADE-C893-4E58-96ED-5039FA8FCE33}" type="presOf" srcId="{C65333DC-CD6D-475A-A863-A0B53E0770E0}" destId="{889818D7-4AB2-41A0-B27E-0894967C0A59}" srcOrd="0" destOrd="0" presId="urn:microsoft.com/office/officeart/2005/8/layout/chevron2"/>
    <dgm:cxn modelId="{78B8B708-F3A2-4990-BB99-AEFA9097045A}" srcId="{7BE98AC7-69D8-416E-9D57-FE56FB9050D2}" destId="{29EF469D-6065-41B7-8FE1-38E4850A6F26}" srcOrd="1" destOrd="0" parTransId="{ADBFCB92-2643-4099-8926-14D7306F5A1D}" sibTransId="{842E5054-CBE3-4703-9037-E85C81A76976}"/>
    <dgm:cxn modelId="{E4EA810C-7857-48D1-930F-119DD4DEFF87}" srcId="{7C4BE31E-3DA1-4B20-BCBA-BFB61178CEC1}" destId="{12C5B7B5-5C2A-46E8-BDDC-C0CAF339E708}" srcOrd="0" destOrd="0" parTransId="{6CBD0702-8DE4-4489-8AA1-34D5F70D9749}" sibTransId="{BC7266B0-BE82-4036-8017-045F6C0D23DC}"/>
    <dgm:cxn modelId="{CA997313-80B5-4BBE-A871-7B64541CC67A}" type="presOf" srcId="{12C5B7B5-5C2A-46E8-BDDC-C0CAF339E708}" destId="{40BDD669-763F-472F-A379-8EFC33E6C168}" srcOrd="0" destOrd="0" presId="urn:microsoft.com/office/officeart/2005/8/layout/chevron2"/>
    <dgm:cxn modelId="{55B665F0-51DF-4C99-9F37-2A3CE4EE3299}" type="presOf" srcId="{6AE4B21F-D946-45C7-8C2D-B321ACAF1BE7}" destId="{9DDB7C3F-042A-472A-929A-95A4237CBBD6}" srcOrd="0" destOrd="0" presId="urn:microsoft.com/office/officeart/2005/8/layout/chevron2"/>
    <dgm:cxn modelId="{18D07562-6EE1-45BF-880E-01B5AD8D1F32}" srcId="{C65333DC-CD6D-475A-A863-A0B53E0770E0}" destId="{6AE4B21F-D946-45C7-8C2D-B321ACAF1BE7}" srcOrd="0" destOrd="0" parTransId="{83E427DD-857E-4930-8097-513B10879A80}" sibTransId="{3174E5D5-90A4-4238-8994-383E90E960E3}"/>
    <dgm:cxn modelId="{420B455F-E7C0-4448-8B06-12471D6CAEFB}" srcId="{7BE98AC7-69D8-416E-9D57-FE56FB9050D2}" destId="{2FDFF475-3B46-4B86-BAE6-0DAE2CA0E1B1}" srcOrd="2" destOrd="0" parTransId="{C4D4905B-1D24-462A-962B-7D08D207A0C1}" sibTransId="{AFED794A-DAE9-461A-8255-6F0DB9BD0C61}"/>
    <dgm:cxn modelId="{2CA12310-AD6B-47AB-B0EE-535EE3BC14DF}" type="presOf" srcId="{7BE98AC7-69D8-416E-9D57-FE56FB9050D2}" destId="{4DBF74B2-119B-4DF6-91EE-4DB807E57E1C}" srcOrd="0" destOrd="0" presId="urn:microsoft.com/office/officeart/2005/8/layout/chevron2"/>
    <dgm:cxn modelId="{3A5E6AD0-D011-4A0F-A137-FA4FDD3CD88D}" srcId="{29EF469D-6065-41B7-8FE1-38E4850A6F26}" destId="{7A27BA64-33BA-4CBF-8F38-252BAEE679A7}" srcOrd="0" destOrd="0" parTransId="{B8420831-29C4-4AF6-A83B-5F43DB308DDD}" sibTransId="{6260FBFE-9291-4EF8-A5E7-AB9BCF0FF550}"/>
    <dgm:cxn modelId="{4EFB60A0-1AD8-4EC0-9CB7-DD9D47EDD91D}" type="presOf" srcId="{29EF469D-6065-41B7-8FE1-38E4850A6F26}" destId="{74ECEFAC-C4E8-449D-852F-6054ADC2B5EB}" srcOrd="0" destOrd="0" presId="urn:microsoft.com/office/officeart/2005/8/layout/chevron2"/>
    <dgm:cxn modelId="{76B72992-CF07-4F20-B4C5-E6CB56209F73}" type="presOf" srcId="{7E519690-B9A0-43BF-BBC5-C32684C4A609}" destId="{8E0AAD9E-F926-4C79-9355-E0CDF1D1D1AE}" srcOrd="0" destOrd="0" presId="urn:microsoft.com/office/officeart/2005/8/layout/chevron2"/>
    <dgm:cxn modelId="{36125534-55F2-49A6-8336-3730B289B36A}" srcId="{2FDFF475-3B46-4B86-BAE6-0DAE2CA0E1B1}" destId="{7E519690-B9A0-43BF-BBC5-C32684C4A609}" srcOrd="0" destOrd="0" parTransId="{DFF5DA65-C141-4E2C-978F-429C979A1872}" sibTransId="{F8AF82A7-3303-4F51-8A4D-3738B07A41EF}"/>
    <dgm:cxn modelId="{60B3514D-E2E1-487A-B399-B1988C4963BA}" type="presParOf" srcId="{4DBF74B2-119B-4DF6-91EE-4DB807E57E1C}" destId="{9AC0F0E5-110A-417E-B614-6B11D3593B1B}" srcOrd="0" destOrd="0" presId="urn:microsoft.com/office/officeart/2005/8/layout/chevron2"/>
    <dgm:cxn modelId="{49A5A3E5-ECEE-4925-804D-152D8FAFC404}" type="presParOf" srcId="{9AC0F0E5-110A-417E-B614-6B11D3593B1B}" destId="{2E6F1F95-E7A4-4271-BBEA-1B9A5B229A99}" srcOrd="0" destOrd="0" presId="urn:microsoft.com/office/officeart/2005/8/layout/chevron2"/>
    <dgm:cxn modelId="{E06E3660-1F61-43FB-98AE-11FB21E2CD8E}" type="presParOf" srcId="{9AC0F0E5-110A-417E-B614-6B11D3593B1B}" destId="{40BDD669-763F-472F-A379-8EFC33E6C168}" srcOrd="1" destOrd="0" presId="urn:microsoft.com/office/officeart/2005/8/layout/chevron2"/>
    <dgm:cxn modelId="{44E93D17-A245-4B7D-A59F-622DA398D865}" type="presParOf" srcId="{4DBF74B2-119B-4DF6-91EE-4DB807E57E1C}" destId="{57119B49-52E6-446B-85B7-DF67E9A465C0}" srcOrd="1" destOrd="0" presId="urn:microsoft.com/office/officeart/2005/8/layout/chevron2"/>
    <dgm:cxn modelId="{14E0A2AE-2E35-40B9-9DA0-83156A5620B8}" type="presParOf" srcId="{4DBF74B2-119B-4DF6-91EE-4DB807E57E1C}" destId="{71504041-C8AF-41E7-91E1-EED097B007EB}" srcOrd="2" destOrd="0" presId="urn:microsoft.com/office/officeart/2005/8/layout/chevron2"/>
    <dgm:cxn modelId="{7ECA4537-BB32-40E0-8B5B-8A01A84A6B00}" type="presParOf" srcId="{71504041-C8AF-41E7-91E1-EED097B007EB}" destId="{74ECEFAC-C4E8-449D-852F-6054ADC2B5EB}" srcOrd="0" destOrd="0" presId="urn:microsoft.com/office/officeart/2005/8/layout/chevron2"/>
    <dgm:cxn modelId="{4BFD4C0D-9E1D-4FAB-AF75-5F6E7A3FCBBA}" type="presParOf" srcId="{71504041-C8AF-41E7-91E1-EED097B007EB}" destId="{ED508D20-BCC2-4FA1-B3FD-97EBF9D94AEC}" srcOrd="1" destOrd="0" presId="urn:microsoft.com/office/officeart/2005/8/layout/chevron2"/>
    <dgm:cxn modelId="{DD117516-BBC2-4FAA-97E0-1A3B043CE29C}" type="presParOf" srcId="{4DBF74B2-119B-4DF6-91EE-4DB807E57E1C}" destId="{92C48CF9-ACC1-44D6-A3BD-7F25A6EE2904}" srcOrd="3" destOrd="0" presId="urn:microsoft.com/office/officeart/2005/8/layout/chevron2"/>
    <dgm:cxn modelId="{E9C01F96-82FC-4A0B-ADC9-58E500711747}" type="presParOf" srcId="{4DBF74B2-119B-4DF6-91EE-4DB807E57E1C}" destId="{9E60819D-3250-439A-A282-C828C028B618}" srcOrd="4" destOrd="0" presId="urn:microsoft.com/office/officeart/2005/8/layout/chevron2"/>
    <dgm:cxn modelId="{2AFA8F96-362D-4120-9A70-C602B9CDC19B}" type="presParOf" srcId="{9E60819D-3250-439A-A282-C828C028B618}" destId="{E5DC064B-F1F0-4FEF-AAC8-3B0F09894623}" srcOrd="0" destOrd="0" presId="urn:microsoft.com/office/officeart/2005/8/layout/chevron2"/>
    <dgm:cxn modelId="{024F0092-C62C-4F2C-B36C-8762C24A4EC0}" type="presParOf" srcId="{9E60819D-3250-439A-A282-C828C028B618}" destId="{8E0AAD9E-F926-4C79-9355-E0CDF1D1D1AE}" srcOrd="1" destOrd="0" presId="urn:microsoft.com/office/officeart/2005/8/layout/chevron2"/>
    <dgm:cxn modelId="{DE104CF7-F931-4A68-A13D-5040978A8C8F}" type="presParOf" srcId="{4DBF74B2-119B-4DF6-91EE-4DB807E57E1C}" destId="{AAF696BC-29E9-4A66-83A5-B37B6BD0C654}" srcOrd="5" destOrd="0" presId="urn:microsoft.com/office/officeart/2005/8/layout/chevron2"/>
    <dgm:cxn modelId="{29217C1E-7BAE-4AB5-B517-BF5D0569DFBC}" type="presParOf" srcId="{4DBF74B2-119B-4DF6-91EE-4DB807E57E1C}" destId="{5B6E11A5-5FE7-4993-B0BA-6D963BED8E39}" srcOrd="6" destOrd="0" presId="urn:microsoft.com/office/officeart/2005/8/layout/chevron2"/>
    <dgm:cxn modelId="{17D0DF39-B9D7-4890-93E6-36A77CFCC751}" type="presParOf" srcId="{5B6E11A5-5FE7-4993-B0BA-6D963BED8E39}" destId="{889818D7-4AB2-41A0-B27E-0894967C0A59}" srcOrd="0" destOrd="0" presId="urn:microsoft.com/office/officeart/2005/8/layout/chevron2"/>
    <dgm:cxn modelId="{85390467-ABD1-4854-8866-06CFEF6C4AEA}" type="presParOf" srcId="{5B6E11A5-5FE7-4993-B0BA-6D963BED8E39}" destId="{9DDB7C3F-042A-472A-929A-95A4237CBBD6}" srcOrd="1" destOrd="0" presId="urn:microsoft.com/office/officeart/2005/8/layout/chevron2"/>
  </dgm:cxnLst>
  <dgm:bg/>
  <dgm:whole/>
</dgm:dataModel>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310AB3F-9F22-4D04-8092-6DD70404ACBF}" type="datetimeFigureOut">
              <a:rPr lang="ru-RU" smtClean="0"/>
              <a:pPr/>
              <a:t>16.01.2024</a:t>
            </a:fld>
            <a:endParaRPr lang="ru-RU"/>
          </a:p>
        </p:txBody>
      </p:sp>
      <p:sp>
        <p:nvSpPr>
          <p:cNvPr id="4" name="Образ слайда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E6B3E6C-FCD2-4C98-BF93-C898901E1B07}" type="slidenum">
              <a:rPr lang="ru-RU" smtClean="0"/>
              <a:pPr/>
              <a:t>‹#›</a:t>
            </a:fld>
            <a:endParaRPr lang="ru-RU"/>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4" name="Google Shape;114;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EE9EACE-C8E0-4F8B-BC40-3B080C4F5DCF}" type="slidenum">
              <a:rPr lang="ru-RU" smtClean="0"/>
              <a:pPr/>
              <a:t>42</a:t>
            </a:fld>
            <a:endParaRPr lang="ru-RU"/>
          </a:p>
        </p:txBody>
      </p:sp>
    </p:spTree>
    <p:extLst>
      <p:ext uri="{BB962C8B-B14F-4D97-AF65-F5344CB8AC3E}">
        <p14:creationId xmlns="" xmlns:p14="http://schemas.microsoft.com/office/powerpoint/2010/main" val="40442229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35ed75ccf_0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3" name="Google Shape;383;g35ed75ccf_0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8" name="Google Shape;138;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6D6BE809-2B33-4E7C-B68E-1C6C048929E5}" type="slidenum">
              <a:rPr lang="ru-RU" smtClean="0"/>
              <a:pPr/>
              <a:t>14</a:t>
            </a:fld>
            <a:endParaRPr lang="ru-RU"/>
          </a:p>
        </p:txBody>
      </p:sp>
    </p:spTree>
    <p:extLst>
      <p:ext uri="{BB962C8B-B14F-4D97-AF65-F5344CB8AC3E}">
        <p14:creationId xmlns:p14="http://schemas.microsoft.com/office/powerpoint/2010/main" xmlns="" val="3506516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8" name="Google Shape;138;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8" name="Google Shape;138;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8" name="Google Shape;138;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8" name="Google Shape;138;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8" name="Google Shape;138;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1/16/2024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1/16/2024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1/16/2024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25.jpeg"/><Relationship Id="rId2" Type="http://schemas.openxmlformats.org/officeDocument/2006/relationships/image" Target="../media/image20.jpeg"/><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1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5.jpeg"/><Relationship Id="rId7" Type="http://schemas.openxmlformats.org/officeDocument/2006/relationships/image" Target="../media/image38.pn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37.jpeg"/><Relationship Id="rId5" Type="http://schemas.openxmlformats.org/officeDocument/2006/relationships/image" Target="../media/image33.jpeg"/><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7.xml"/><Relationship Id="rId4" Type="http://schemas.openxmlformats.org/officeDocument/2006/relationships/image" Target="../media/image39.jpeg"/></Relationships>
</file>

<file path=ppt/slides/_rels/slide1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44.png"/><Relationship Id="rId7" Type="http://schemas.openxmlformats.org/officeDocument/2006/relationships/image" Target="../media/image48.jpeg"/><Relationship Id="rId2" Type="http://schemas.openxmlformats.org/officeDocument/2006/relationships/image" Target="../media/image43.jpeg"/><Relationship Id="rId1" Type="http://schemas.openxmlformats.org/officeDocument/2006/relationships/slideLayout" Target="../slideLayouts/slideLayout7.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2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7.xml"/><Relationship Id="rId6" Type="http://schemas.openxmlformats.org/officeDocument/2006/relationships/image" Target="../media/image50.jpeg"/><Relationship Id="rId5" Type="http://schemas.openxmlformats.org/officeDocument/2006/relationships/image" Target="../media/image54.jpeg"/><Relationship Id="rId4" Type="http://schemas.openxmlformats.org/officeDocument/2006/relationships/image" Target="../media/image53.jpeg"/></Relationships>
</file>

<file path=ppt/slides/_rels/slide2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57.png"/><Relationship Id="rId4" Type="http://schemas.openxmlformats.org/officeDocument/2006/relationships/image" Target="../media/image56.jpeg"/></Relationships>
</file>

<file path=ppt/slides/_rels/slide24.xml.rels><?xml version="1.0" encoding="UTF-8" standalone="yes"?>
<Relationships xmlns="http://schemas.openxmlformats.org/package/2006/relationships"><Relationship Id="rId3" Type="http://schemas.openxmlformats.org/officeDocument/2006/relationships/image" Target="../media/image59.jpeg"/><Relationship Id="rId7" Type="http://schemas.openxmlformats.org/officeDocument/2006/relationships/image" Target="../media/image63.jpeg"/><Relationship Id="rId2" Type="http://schemas.openxmlformats.org/officeDocument/2006/relationships/image" Target="../media/image58.jpeg"/><Relationship Id="rId1" Type="http://schemas.openxmlformats.org/officeDocument/2006/relationships/slideLayout" Target="../slideLayouts/slideLayout7.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60.jpeg"/></Relationships>
</file>

<file path=ppt/slides/_rels/slide25.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7.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67.jpeg"/></Relationships>
</file>

<file path=ppt/slides/_rels/slide27.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7.xml"/><Relationship Id="rId6" Type="http://schemas.openxmlformats.org/officeDocument/2006/relationships/image" Target="../media/image74.jpeg"/><Relationship Id="rId5" Type="http://schemas.openxmlformats.org/officeDocument/2006/relationships/image" Target="../media/image73.png"/><Relationship Id="rId4" Type="http://schemas.openxmlformats.org/officeDocument/2006/relationships/image" Target="../media/image72.jpeg"/></Relationships>
</file>

<file path=ppt/slides/_rels/slide28.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77.jpeg"/><Relationship Id="rId7" Type="http://schemas.openxmlformats.org/officeDocument/2006/relationships/image" Target="../media/image81.jpeg"/><Relationship Id="rId2" Type="http://schemas.openxmlformats.org/officeDocument/2006/relationships/image" Target="../media/image76.png"/><Relationship Id="rId1" Type="http://schemas.openxmlformats.org/officeDocument/2006/relationships/slideLayout" Target="../slideLayouts/slideLayout7.xml"/><Relationship Id="rId6" Type="http://schemas.openxmlformats.org/officeDocument/2006/relationships/image" Target="../media/image80.jpeg"/><Relationship Id="rId5" Type="http://schemas.openxmlformats.org/officeDocument/2006/relationships/image" Target="../media/image79.jpeg"/><Relationship Id="rId4" Type="http://schemas.openxmlformats.org/officeDocument/2006/relationships/image" Target="../media/image78.jpeg"/></Relationships>
</file>

<file path=ppt/slides/_rels/slide33.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7.xml"/><Relationship Id="rId6" Type="http://schemas.openxmlformats.org/officeDocument/2006/relationships/image" Target="../media/image33.jpeg"/><Relationship Id="rId5" Type="http://schemas.openxmlformats.org/officeDocument/2006/relationships/image" Target="../media/image86.jpeg"/><Relationship Id="rId4" Type="http://schemas.openxmlformats.org/officeDocument/2006/relationships/image" Target="../media/image85.png"/></Relationships>
</file>

<file path=ppt/slides/_rels/slide34.xml.rels><?xml version="1.0" encoding="UTF-8" standalone="yes"?>
<Relationships xmlns="http://schemas.openxmlformats.org/package/2006/relationships"><Relationship Id="rId8" Type="http://schemas.openxmlformats.org/officeDocument/2006/relationships/hyperlink" Target="https://www.instagram.com/reel/Cz6EI47rE44/?utm_source=ig_web_copy_link&amp;igshid=ODhhZWM5NmIwOQ==" TargetMode="External"/><Relationship Id="rId13" Type="http://schemas.openxmlformats.org/officeDocument/2006/relationships/hyperlink" Target="https://www.instagram.com/reel/Cz-XXjCsGCh/?utm_source=ig_web_copy_link&amp;igshid=ODhhZWM5NmIwOQ==" TargetMode="External"/><Relationship Id="rId3" Type="http://schemas.openxmlformats.org/officeDocument/2006/relationships/image" Target="../media/image88.png"/><Relationship Id="rId7" Type="http://schemas.openxmlformats.org/officeDocument/2006/relationships/hyperlink" Target="https://www.instagram.com/reel/C0I0ucsspIm/?utm_source=ig_web_copy_link&amp;igshid=ODhhZWM5NmIwOQ==" TargetMode="External"/><Relationship Id="rId12" Type="http://schemas.openxmlformats.org/officeDocument/2006/relationships/hyperlink" Target="https://www.instagram.com/reel/Cz-XFwXr_x6/?utm_source=ig_web_copy_link&amp;igshid=ODhhZWM5NmIwOQ==" TargetMode="External"/><Relationship Id="rId2" Type="http://schemas.openxmlformats.org/officeDocument/2006/relationships/image" Target="../media/image87.png"/><Relationship Id="rId1" Type="http://schemas.openxmlformats.org/officeDocument/2006/relationships/slideLayout" Target="../slideLayouts/slideLayout7.xml"/><Relationship Id="rId6" Type="http://schemas.openxmlformats.org/officeDocument/2006/relationships/hyperlink" Target="https://www.instagram.com/reel/Czsdl92u_Ny/?utm_source=ig_web_copy_link&amp;igshid=ODhhZWM5NmIwOQ==" TargetMode="External"/><Relationship Id="rId11" Type="http://schemas.openxmlformats.org/officeDocument/2006/relationships/hyperlink" Target="https://www.instagram.com/reel/Cz76AKoLwOV/?utm_source=ig_web_copy_link&amp;igshid=ODhhZWM5NmIwOQ==" TargetMode="External"/><Relationship Id="rId5" Type="http://schemas.openxmlformats.org/officeDocument/2006/relationships/hyperlink" Target="https://www.instagram.com/reel/CzsjyI6ufVc/?utm_source=ig_web_copy_link&amp;igshid=ODhhZWM5NmIwOQ==" TargetMode="External"/><Relationship Id="rId15" Type="http://schemas.openxmlformats.org/officeDocument/2006/relationships/hyperlink" Target="https://www.instagram.com/reel/C0sru4CruUY/?utm_source=ig_web_copy_link&amp;igshid=ODhhZWM5NmIwOQ==" TargetMode="External"/><Relationship Id="rId10" Type="http://schemas.openxmlformats.org/officeDocument/2006/relationships/hyperlink" Target="https://www.instagram.com/reel/Cz75zUSMzs4/?utm_source=ig_web_copy_link&amp;igshid=ODhhZWM5NmIwOQ==" TargetMode="External"/><Relationship Id="rId4" Type="http://schemas.openxmlformats.org/officeDocument/2006/relationships/image" Target="../media/image89.png"/><Relationship Id="rId9" Type="http://schemas.openxmlformats.org/officeDocument/2006/relationships/hyperlink" Target="https://www.instagram.com/reel/Cz6EV3atmlJ/?utm_source=ig_web_copy_link&amp;igshid=ODhhZWM5NmIwOQ==" TargetMode="External"/><Relationship Id="rId14" Type="http://schemas.openxmlformats.org/officeDocument/2006/relationships/hyperlink" Target="https://www.instagram.com/reel/C0I0euuOpws/?utm_source=ig_web_copy_link&amp;igshid=ODhhZWM5NmIwOQ=="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png"/><Relationship Id="rId1" Type="http://schemas.openxmlformats.org/officeDocument/2006/relationships/slideLayout" Target="../slideLayouts/slideLayout7.xml"/><Relationship Id="rId5" Type="http://schemas.openxmlformats.org/officeDocument/2006/relationships/image" Target="../media/image93.jpeg"/><Relationship Id="rId4" Type="http://schemas.openxmlformats.org/officeDocument/2006/relationships/image" Target="../media/image92.jpe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8" Type="http://schemas.openxmlformats.org/officeDocument/2006/relationships/image" Target="../media/image92.jpeg"/><Relationship Id="rId13" Type="http://schemas.openxmlformats.org/officeDocument/2006/relationships/image" Target="../media/image109.png"/><Relationship Id="rId3" Type="http://schemas.openxmlformats.org/officeDocument/2006/relationships/image" Target="../media/image100.png"/><Relationship Id="rId7" Type="http://schemas.openxmlformats.org/officeDocument/2006/relationships/image" Target="../media/image104.png"/><Relationship Id="rId12" Type="http://schemas.openxmlformats.org/officeDocument/2006/relationships/image" Target="../media/image108.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03.png"/><Relationship Id="rId11" Type="http://schemas.openxmlformats.org/officeDocument/2006/relationships/image" Target="../media/image107.png"/><Relationship Id="rId5" Type="http://schemas.openxmlformats.org/officeDocument/2006/relationships/image" Target="../media/image102.png"/><Relationship Id="rId10" Type="http://schemas.openxmlformats.org/officeDocument/2006/relationships/image" Target="../media/image106.png"/><Relationship Id="rId4" Type="http://schemas.openxmlformats.org/officeDocument/2006/relationships/image" Target="../media/image101.png"/><Relationship Id="rId9" Type="http://schemas.openxmlformats.org/officeDocument/2006/relationships/image" Target="../media/image105.png"/><Relationship Id="rId14" Type="http://schemas.openxmlformats.org/officeDocument/2006/relationships/image" Target="../media/image110.png"/></Relationships>
</file>

<file path=ppt/slides/_rels/slide43.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slideLayout" Target="../slideLayouts/slideLayout1.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 Id="rId9"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19.png"/><Relationship Id="rId2" Type="http://schemas.openxmlformats.org/officeDocument/2006/relationships/image" Target="../media/image14.jpe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6" name="Прямая соединительная линия 15"/>
          <p:cNvCxnSpPr/>
          <p:nvPr/>
        </p:nvCxnSpPr>
        <p:spPr>
          <a:xfrm rot="5400000" flipH="1" flipV="1">
            <a:off x="-4214906" y="5143500"/>
            <a:ext cx="9429816" cy="1588"/>
          </a:xfrm>
          <a:prstGeom prst="line">
            <a:avLst/>
          </a:prstGeom>
          <a:ln w="57150" cmpd="dbl"/>
        </p:spPr>
        <p:style>
          <a:lnRef idx="1">
            <a:schemeClr val="accent1"/>
          </a:lnRef>
          <a:fillRef idx="0">
            <a:schemeClr val="accent1"/>
          </a:fillRef>
          <a:effectRef idx="0">
            <a:schemeClr val="accent1"/>
          </a:effectRef>
          <a:fontRef idx="minor">
            <a:schemeClr val="tx1"/>
          </a:fontRef>
        </p:style>
      </p:cxnSp>
      <p:sp>
        <p:nvSpPr>
          <p:cNvPr id="15" name="Равнобедренный треугольник 14"/>
          <p:cNvSpPr/>
          <p:nvPr/>
        </p:nvSpPr>
        <p:spPr>
          <a:xfrm>
            <a:off x="2786018" y="8358210"/>
            <a:ext cx="2071638" cy="1500134"/>
          </a:xfrm>
          <a:prstGeom prst="triangle">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Заголовок 1"/>
          <p:cNvSpPr>
            <a:spLocks noGrp="1"/>
          </p:cNvSpPr>
          <p:nvPr>
            <p:ph type="ctrTitle"/>
          </p:nvPr>
        </p:nvSpPr>
        <p:spPr>
          <a:xfrm>
            <a:off x="4571968" y="2786046"/>
            <a:ext cx="13244546" cy="4227521"/>
          </a:xfrm>
        </p:spPr>
        <p:txBody>
          <a:bodyPr>
            <a:noAutofit/>
          </a:bodyPr>
          <a:lstStyle/>
          <a:p>
            <a:pPr lvl="0"/>
            <a:r>
              <a:rPr lang="kk-KZ" sz="4800" b="1" i="1" dirty="0" smtClean="0">
                <a:solidFill>
                  <a:schemeClr val="accent1">
                    <a:lumMod val="75000"/>
                  </a:schemeClr>
                </a:solidFill>
                <a:latin typeface="Cambria" pitchFamily="18" charset="0"/>
                <a:ea typeface="Times New Roman" pitchFamily="18" charset="0"/>
                <a:cs typeface="Arial" pitchFamily="34" charset="0"/>
              </a:rPr>
              <a:t>«Теміртау қаласының тілдерді дамыту орталығы» КММ </a:t>
            </a:r>
            <a:r>
              <a:rPr lang="ru-RU" sz="4800" b="1" i="1" dirty="0" smtClean="0">
                <a:solidFill>
                  <a:schemeClr val="accent1">
                    <a:lumMod val="75000"/>
                  </a:schemeClr>
                </a:solidFill>
                <a:latin typeface="Cambria" pitchFamily="18" charset="0"/>
                <a:ea typeface="Times New Roman" pitchFamily="18" charset="0"/>
                <a:cs typeface="Arial" pitchFamily="34" charset="0"/>
              </a:rPr>
              <a:t/>
            </a:r>
            <a:br>
              <a:rPr lang="ru-RU" sz="4800" b="1" i="1" dirty="0" smtClean="0">
                <a:solidFill>
                  <a:schemeClr val="accent1">
                    <a:lumMod val="75000"/>
                  </a:schemeClr>
                </a:solidFill>
                <a:latin typeface="Cambria" pitchFamily="18" charset="0"/>
                <a:ea typeface="Times New Roman" pitchFamily="18" charset="0"/>
                <a:cs typeface="Arial" pitchFamily="34" charset="0"/>
              </a:rPr>
            </a:br>
            <a:r>
              <a:rPr lang="ru-RU" sz="4800" b="1" i="1" dirty="0" err="1" smtClean="0">
                <a:solidFill>
                  <a:schemeClr val="accent1">
                    <a:lumMod val="75000"/>
                  </a:schemeClr>
                </a:solidFill>
                <a:latin typeface="Cambria" pitchFamily="18" charset="0"/>
                <a:ea typeface="Times New Roman" pitchFamily="18" charset="0"/>
                <a:cs typeface="Arial" pitchFamily="34" charset="0"/>
              </a:rPr>
              <a:t>тіл</a:t>
            </a:r>
            <a:r>
              <a:rPr lang="ru-RU" sz="4800" b="1" i="1" dirty="0" smtClean="0">
                <a:solidFill>
                  <a:schemeClr val="accent1">
                    <a:lumMod val="75000"/>
                  </a:schemeClr>
                </a:solidFill>
                <a:latin typeface="Cambria" pitchFamily="18" charset="0"/>
                <a:ea typeface="Times New Roman" pitchFamily="18" charset="0"/>
                <a:cs typeface="Arial" pitchFamily="34" charset="0"/>
              </a:rPr>
              <a:t> </a:t>
            </a:r>
            <a:r>
              <a:rPr lang="ru-RU" sz="4800" b="1" i="1" dirty="0" err="1" smtClean="0">
                <a:solidFill>
                  <a:schemeClr val="accent1">
                    <a:lumMod val="75000"/>
                  </a:schemeClr>
                </a:solidFill>
                <a:latin typeface="Cambria" pitchFamily="18" charset="0"/>
                <a:ea typeface="Times New Roman" pitchFamily="18" charset="0"/>
                <a:cs typeface="Arial" pitchFamily="34" charset="0"/>
              </a:rPr>
              <a:t>саясатын</a:t>
            </a:r>
            <a:r>
              <a:rPr lang="ru-RU" sz="4800" b="1" i="1" dirty="0" smtClean="0">
                <a:solidFill>
                  <a:schemeClr val="accent1">
                    <a:lumMod val="75000"/>
                  </a:schemeClr>
                </a:solidFill>
                <a:latin typeface="Cambria" pitchFamily="18" charset="0"/>
                <a:ea typeface="Times New Roman" pitchFamily="18" charset="0"/>
                <a:cs typeface="Arial" pitchFamily="34" charset="0"/>
              </a:rPr>
              <a:t> </a:t>
            </a:r>
            <a:r>
              <a:rPr lang="kk-KZ" sz="4800" b="1" i="1" dirty="0" smtClean="0">
                <a:solidFill>
                  <a:schemeClr val="accent1">
                    <a:lumMod val="75000"/>
                  </a:schemeClr>
                </a:solidFill>
                <a:latin typeface="Cambria" pitchFamily="18" charset="0"/>
                <a:ea typeface="Times New Roman" pitchFamily="18" charset="0"/>
                <a:cs typeface="Arial" pitchFamily="34" charset="0"/>
              </a:rPr>
              <a:t>жүзеге асыру жөніндегі </a:t>
            </a:r>
            <a:br>
              <a:rPr lang="kk-KZ" sz="4800" b="1" i="1" dirty="0" smtClean="0">
                <a:solidFill>
                  <a:schemeClr val="accent1">
                    <a:lumMod val="75000"/>
                  </a:schemeClr>
                </a:solidFill>
                <a:latin typeface="Cambria" pitchFamily="18" charset="0"/>
                <a:ea typeface="Times New Roman" pitchFamily="18" charset="0"/>
                <a:cs typeface="Arial" pitchFamily="34" charset="0"/>
              </a:rPr>
            </a:br>
            <a:r>
              <a:rPr lang="kk-KZ" sz="4800" b="1" i="1" dirty="0" smtClean="0">
                <a:solidFill>
                  <a:schemeClr val="accent1">
                    <a:lumMod val="75000"/>
                  </a:schemeClr>
                </a:solidFill>
                <a:latin typeface="Cambria" pitchFamily="18" charset="0"/>
                <a:ea typeface="Times New Roman" pitchFamily="18" charset="0"/>
                <a:cs typeface="Arial" pitchFamily="34" charset="0"/>
              </a:rPr>
              <a:t>2023 жылдың есебі</a:t>
            </a:r>
            <a:r>
              <a:rPr lang="ru-RU" sz="4800" dirty="0" smtClean="0">
                <a:solidFill>
                  <a:srgbClr val="002060"/>
                </a:solidFill>
                <a:latin typeface="Cambria" pitchFamily="18" charset="0"/>
                <a:cs typeface="Arial" pitchFamily="34" charset="0"/>
              </a:rPr>
              <a:t/>
            </a:r>
            <a:br>
              <a:rPr lang="ru-RU" sz="4800" dirty="0" smtClean="0">
                <a:solidFill>
                  <a:srgbClr val="002060"/>
                </a:solidFill>
                <a:latin typeface="Cambria" pitchFamily="18" charset="0"/>
                <a:cs typeface="Arial" pitchFamily="34" charset="0"/>
              </a:rPr>
            </a:br>
            <a:endParaRPr lang="ru-RU" sz="4800" dirty="0">
              <a:latin typeface="Cambria" pitchFamily="18" charset="0"/>
            </a:endParaRPr>
          </a:p>
        </p:txBody>
      </p:sp>
      <p:pic>
        <p:nvPicPr>
          <p:cNvPr id="1026" name="Picture 2" descr="D:\рабочий стол\орталық туралы АҚПАРАТ\эмблема центра круглый.png"/>
          <p:cNvPicPr>
            <a:picLocks noChangeAspect="1" noChangeArrowheads="1"/>
          </p:cNvPicPr>
          <p:nvPr/>
        </p:nvPicPr>
        <p:blipFill>
          <a:blip r:embed="rId2" cstate="print"/>
          <a:srcRect/>
          <a:stretch>
            <a:fillRect/>
          </a:stretch>
        </p:blipFill>
        <p:spPr bwMode="auto">
          <a:xfrm>
            <a:off x="1785886" y="3000360"/>
            <a:ext cx="3308331" cy="3308331"/>
          </a:xfrm>
          <a:prstGeom prst="rect">
            <a:avLst/>
          </a:prstGeom>
          <a:noFill/>
        </p:spPr>
      </p:pic>
      <p:cxnSp>
        <p:nvCxnSpPr>
          <p:cNvPr id="7" name="Прямая соединительная линия 6"/>
          <p:cNvCxnSpPr/>
          <p:nvPr/>
        </p:nvCxnSpPr>
        <p:spPr>
          <a:xfrm>
            <a:off x="500002" y="428592"/>
            <a:ext cx="17359434" cy="1588"/>
          </a:xfrm>
          <a:prstGeom prst="line">
            <a:avLst/>
          </a:prstGeom>
          <a:ln w="57150" cmpd="dbl"/>
        </p:spPr>
        <p:style>
          <a:lnRef idx="1">
            <a:schemeClr val="accent1"/>
          </a:lnRef>
          <a:fillRef idx="0">
            <a:schemeClr val="accent1"/>
          </a:fillRef>
          <a:effectRef idx="0">
            <a:schemeClr val="accent1"/>
          </a:effectRef>
          <a:fontRef idx="minor">
            <a:schemeClr val="tx1"/>
          </a:fontRef>
        </p:style>
      </p:cxnSp>
      <p:cxnSp>
        <p:nvCxnSpPr>
          <p:cNvPr id="8" name="Прямая соединительная линия 7"/>
          <p:cNvCxnSpPr/>
          <p:nvPr/>
        </p:nvCxnSpPr>
        <p:spPr>
          <a:xfrm rot="5400000" flipH="1" flipV="1">
            <a:off x="13072296" y="5143500"/>
            <a:ext cx="9430610" cy="794"/>
          </a:xfrm>
          <a:prstGeom prst="line">
            <a:avLst/>
          </a:prstGeom>
          <a:ln w="57150" cmpd="dbl"/>
        </p:spPr>
        <p:style>
          <a:lnRef idx="1">
            <a:schemeClr val="accent1"/>
          </a:lnRef>
          <a:fillRef idx="0">
            <a:schemeClr val="accent1"/>
          </a:fillRef>
          <a:effectRef idx="0">
            <a:schemeClr val="accent1"/>
          </a:effectRef>
          <a:fontRef idx="minor">
            <a:schemeClr val="tx1"/>
          </a:fontRef>
        </p:style>
      </p:cxnSp>
      <p:cxnSp>
        <p:nvCxnSpPr>
          <p:cNvPr id="11" name="Прямая соединительная линия 10"/>
          <p:cNvCxnSpPr/>
          <p:nvPr/>
        </p:nvCxnSpPr>
        <p:spPr>
          <a:xfrm>
            <a:off x="500002" y="9858408"/>
            <a:ext cx="17287996" cy="1588"/>
          </a:xfrm>
          <a:prstGeom prst="line">
            <a:avLst/>
          </a:prstGeom>
          <a:ln w="57150" cmpd="dbl"/>
        </p:spPr>
        <p:style>
          <a:lnRef idx="1">
            <a:schemeClr val="accent1"/>
          </a:lnRef>
          <a:fillRef idx="0">
            <a:schemeClr val="accent1"/>
          </a:fillRef>
          <a:effectRef idx="0">
            <a:schemeClr val="accent1"/>
          </a:effectRef>
          <a:fontRef idx="minor">
            <a:schemeClr val="tx1"/>
          </a:fontRef>
        </p:style>
      </p:cxnSp>
      <p:sp>
        <p:nvSpPr>
          <p:cNvPr id="12" name="Равнобедренный треугольник 11"/>
          <p:cNvSpPr/>
          <p:nvPr/>
        </p:nvSpPr>
        <p:spPr>
          <a:xfrm rot="5400000">
            <a:off x="-285752" y="2428856"/>
            <a:ext cx="2071638" cy="1500134"/>
          </a:xfrm>
          <a:prstGeom prst="triangle">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Равнобедренный треугольник 12"/>
          <p:cNvSpPr/>
          <p:nvPr/>
        </p:nvSpPr>
        <p:spPr>
          <a:xfrm rot="5400000">
            <a:off x="-250001" y="1035783"/>
            <a:ext cx="2714580" cy="2214578"/>
          </a:xfrm>
          <a:prstGeom prst="triangle">
            <a:avLst/>
          </a:prstGeom>
          <a:solidFill>
            <a:schemeClr val="tx2">
              <a:lumMod val="40000"/>
              <a:lumOff val="60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4" name="Равнобедренный треугольник 13"/>
          <p:cNvSpPr/>
          <p:nvPr/>
        </p:nvSpPr>
        <p:spPr>
          <a:xfrm>
            <a:off x="1571572" y="7643830"/>
            <a:ext cx="2714580" cy="2214578"/>
          </a:xfrm>
          <a:prstGeom prst="triangle">
            <a:avLst/>
          </a:prstGeom>
          <a:solidFill>
            <a:schemeClr val="tx2">
              <a:lumMod val="40000"/>
              <a:lumOff val="60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1" name="Subtitle 6"/>
          <p:cNvSpPr>
            <a:spLocks noGrp="1"/>
          </p:cNvSpPr>
          <p:nvPr>
            <p:ph type="subTitle" idx="1"/>
          </p:nvPr>
        </p:nvSpPr>
        <p:spPr>
          <a:xfrm>
            <a:off x="4143340" y="9331435"/>
            <a:ext cx="5734050" cy="955565"/>
          </a:xfrm>
        </p:spPr>
        <p:txBody>
          <a:bodyPr>
            <a:normAutofit/>
          </a:bodyPr>
          <a:lstStyle/>
          <a:p>
            <a:r>
              <a:rPr lang="kk-KZ" sz="2800" b="1" dirty="0" smtClean="0">
                <a:solidFill>
                  <a:schemeClr val="accent1">
                    <a:lumMod val="75000"/>
                  </a:schemeClr>
                </a:solidFill>
                <a:latin typeface="Cambria" pitchFamily="18" charset="0"/>
              </a:rPr>
              <a:t>Теміртау,2023</a:t>
            </a:r>
            <a:endParaRPr lang="en-US" sz="2800" b="1" dirty="0">
              <a:solidFill>
                <a:schemeClr val="accent1">
                  <a:lumMod val="75000"/>
                </a:schemeClr>
              </a:solidFill>
              <a:latin typeface="Cambria" pitchFamily="18"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2"/>
          <p:cNvSpPr txBox="1"/>
          <p:nvPr/>
        </p:nvSpPr>
        <p:spPr>
          <a:xfrm>
            <a:off x="1876394" y="7703151"/>
            <a:ext cx="3086099" cy="3303090"/>
          </a:xfrm>
          <a:prstGeom prst="rect">
            <a:avLst/>
          </a:prstGeom>
        </p:spPr>
        <p:txBody>
          <a:bodyPr lIns="50800" tIns="50800" rIns="50800" bIns="50800" rtlCol="0" anchor="ctr"/>
          <a:lstStyle/>
          <a:p>
            <a:pPr algn="ctr">
              <a:lnSpc>
                <a:spcPts val="3080"/>
              </a:lnSpc>
            </a:pPr>
            <a:endParaRPr/>
          </a:p>
        </p:txBody>
      </p:sp>
      <p:sp>
        <p:nvSpPr>
          <p:cNvPr id="18" name="TextBox 18"/>
          <p:cNvSpPr txBox="1"/>
          <p:nvPr/>
        </p:nvSpPr>
        <p:spPr>
          <a:xfrm>
            <a:off x="13524456" y="7703151"/>
            <a:ext cx="3086099" cy="3303090"/>
          </a:xfrm>
          <a:prstGeom prst="rect">
            <a:avLst/>
          </a:prstGeom>
        </p:spPr>
        <p:txBody>
          <a:bodyPr lIns="50800" tIns="50800" rIns="50800" bIns="50800" rtlCol="0" anchor="ctr"/>
          <a:lstStyle/>
          <a:p>
            <a:pPr algn="ctr">
              <a:lnSpc>
                <a:spcPts val="3080"/>
              </a:lnSpc>
            </a:pPr>
            <a:endParaRPr/>
          </a:p>
        </p:txBody>
      </p:sp>
      <p:sp>
        <p:nvSpPr>
          <p:cNvPr id="19" name="TextBox 19"/>
          <p:cNvSpPr txBox="1"/>
          <p:nvPr/>
        </p:nvSpPr>
        <p:spPr>
          <a:xfrm>
            <a:off x="1295128" y="0"/>
            <a:ext cx="15687752" cy="2708434"/>
          </a:xfrm>
          <a:prstGeom prst="rect">
            <a:avLst/>
          </a:prstGeom>
        </p:spPr>
        <p:txBody>
          <a:bodyPr wrap="square" lIns="0" tIns="0" rIns="0" bIns="0" rtlCol="0" anchor="t">
            <a:spAutoFit/>
          </a:bodyPr>
          <a:lstStyle/>
          <a:p>
            <a:pPr algn="ctr"/>
            <a:r>
              <a:rPr lang="kk-KZ" sz="8000" b="1" i="1" dirty="0" smtClean="0"/>
              <a:t> </a:t>
            </a:r>
            <a:r>
              <a:rPr lang="kk-KZ" sz="6600" b="1" dirty="0" smtClean="0">
                <a:solidFill>
                  <a:schemeClr val="accent5">
                    <a:lumMod val="75000"/>
                  </a:schemeClr>
                </a:solidFill>
              </a:rPr>
              <a:t>Деңгейлеп және </a:t>
            </a:r>
            <a:r>
              <a:rPr lang="kk-KZ" sz="4800" b="1" dirty="0" smtClean="0">
                <a:solidFill>
                  <a:schemeClr val="accent5">
                    <a:lumMod val="75000"/>
                  </a:schemeClr>
                </a:solidFill>
              </a:rPr>
              <a:t>ҚЫСҚАМЕРЗІМДІК  ОҚЫТУ КУРСЫ бағдарламасы негізінде әдістемелік құралдар құрастырылды </a:t>
            </a:r>
            <a:endParaRPr lang="en-US" sz="7999" u="none" strike="noStrike" dirty="0">
              <a:solidFill>
                <a:schemeClr val="accent5">
                  <a:lumMod val="75000"/>
                </a:schemeClr>
              </a:solidFill>
              <a:latin typeface="Poppins Medium"/>
            </a:endParaRPr>
          </a:p>
        </p:txBody>
      </p:sp>
      <p:sp>
        <p:nvSpPr>
          <p:cNvPr id="20" name="TextBox 20"/>
          <p:cNvSpPr txBox="1"/>
          <p:nvPr/>
        </p:nvSpPr>
        <p:spPr>
          <a:xfrm>
            <a:off x="2105105" y="8611298"/>
            <a:ext cx="2429727" cy="478790"/>
          </a:xfrm>
          <a:prstGeom prst="rect">
            <a:avLst/>
          </a:prstGeom>
        </p:spPr>
        <p:txBody>
          <a:bodyPr lIns="0" tIns="0" rIns="0" bIns="0" rtlCol="0" anchor="t">
            <a:spAutoFit/>
          </a:bodyPr>
          <a:lstStyle/>
          <a:p>
            <a:pPr marL="0" lvl="0" indent="0" algn="ctr">
              <a:lnSpc>
                <a:spcPts val="3640"/>
              </a:lnSpc>
              <a:spcBef>
                <a:spcPct val="0"/>
              </a:spcBef>
            </a:pPr>
            <a:r>
              <a:rPr lang="en-US" sz="2800" u="none" strike="noStrike">
                <a:solidFill>
                  <a:srgbClr val="FFFFFF"/>
                </a:solidFill>
                <a:latin typeface="Poppins Medium"/>
              </a:rPr>
              <a:t> NAME</a:t>
            </a:r>
          </a:p>
        </p:txBody>
      </p:sp>
      <p:sp>
        <p:nvSpPr>
          <p:cNvPr id="23" name="TextBox 23"/>
          <p:cNvSpPr txBox="1"/>
          <p:nvPr/>
        </p:nvSpPr>
        <p:spPr>
          <a:xfrm>
            <a:off x="2105105" y="9142808"/>
            <a:ext cx="2429727" cy="391795"/>
          </a:xfrm>
          <a:prstGeom prst="rect">
            <a:avLst/>
          </a:prstGeom>
        </p:spPr>
        <p:txBody>
          <a:bodyPr lIns="0" tIns="0" rIns="0" bIns="0" rtlCol="0" anchor="t">
            <a:spAutoFit/>
          </a:bodyPr>
          <a:lstStyle/>
          <a:p>
            <a:pPr marL="0" lvl="1" indent="0" algn="ctr">
              <a:lnSpc>
                <a:spcPts val="3080"/>
              </a:lnSpc>
              <a:spcBef>
                <a:spcPct val="0"/>
              </a:spcBef>
            </a:pPr>
            <a:r>
              <a:rPr lang="en-US" sz="2200" u="none" strike="noStrike">
                <a:solidFill>
                  <a:srgbClr val="FFFFFF"/>
                </a:solidFill>
                <a:latin typeface="Poppins"/>
              </a:rPr>
              <a:t>Title or Position</a:t>
            </a:r>
          </a:p>
        </p:txBody>
      </p:sp>
      <p:pic>
        <p:nvPicPr>
          <p:cNvPr id="26" name="Рисунок 25" descr="D:\рабочий стол\Қысқамерзімді курс\Отчет\фото\WhatsApp Image 2023-04-24 at 16.01.54.jpeg"/>
          <p:cNvPicPr/>
          <p:nvPr/>
        </p:nvPicPr>
        <p:blipFill>
          <a:blip r:embed="rId2" cstate="print"/>
          <a:srcRect l="14690" t="15535" r="12218" b="12794"/>
          <a:stretch>
            <a:fillRect/>
          </a:stretch>
        </p:blipFill>
        <p:spPr bwMode="auto">
          <a:xfrm>
            <a:off x="785754" y="2714608"/>
            <a:ext cx="4857784" cy="6929486"/>
          </a:xfrm>
          <a:prstGeom prst="rect">
            <a:avLst/>
          </a:prstGeom>
          <a:noFill/>
          <a:ln w="9525">
            <a:noFill/>
            <a:miter lim="800000"/>
            <a:headEnd/>
            <a:tailEnd/>
          </a:ln>
        </p:spPr>
      </p:pic>
      <p:pic>
        <p:nvPicPr>
          <p:cNvPr id="27" name="Рисунок 26" descr="D:\рабочий стол\Қысқамерзімді курс\Отчет\фото\WhatsApp Image 2023-04-24 at 16.01.57.jpeg"/>
          <p:cNvPicPr/>
          <p:nvPr/>
        </p:nvPicPr>
        <p:blipFill>
          <a:blip r:embed="rId3" cstate="print"/>
          <a:srcRect l="3478"/>
          <a:stretch>
            <a:fillRect/>
          </a:stretch>
        </p:blipFill>
        <p:spPr bwMode="auto">
          <a:xfrm rot="5400000">
            <a:off x="2489748" y="5939836"/>
            <a:ext cx="3521498" cy="4500594"/>
          </a:xfrm>
          <a:prstGeom prst="rect">
            <a:avLst/>
          </a:prstGeom>
          <a:noFill/>
          <a:ln w="9525">
            <a:noFill/>
            <a:miter lim="800000"/>
            <a:headEnd/>
            <a:tailEnd/>
          </a:ln>
        </p:spPr>
      </p:pic>
      <p:pic>
        <p:nvPicPr>
          <p:cNvPr id="28" name="Рисунок 27" descr="C:\Users\User\Downloads\WhatsApp Image 2022-01-21 at 11.53.57.jpeg"/>
          <p:cNvPicPr/>
          <p:nvPr/>
        </p:nvPicPr>
        <p:blipFill>
          <a:blip r:embed="rId4" cstate="print"/>
          <a:srcRect t="45257"/>
          <a:stretch>
            <a:fillRect/>
          </a:stretch>
        </p:blipFill>
        <p:spPr bwMode="auto">
          <a:xfrm rot="16200000">
            <a:off x="5822133" y="3536147"/>
            <a:ext cx="6786612" cy="5000658"/>
          </a:xfrm>
          <a:prstGeom prst="rect">
            <a:avLst/>
          </a:prstGeom>
          <a:noFill/>
        </p:spPr>
      </p:pic>
      <p:pic>
        <p:nvPicPr>
          <p:cNvPr id="29" name="Рисунок 28" descr="C:\Users\User\Desktop\123.jpeg"/>
          <p:cNvPicPr/>
          <p:nvPr/>
        </p:nvPicPr>
        <p:blipFill>
          <a:blip r:embed="rId5" cstate="print"/>
          <a:srcRect t="2083"/>
          <a:stretch>
            <a:fillRect/>
          </a:stretch>
        </p:blipFill>
        <p:spPr bwMode="auto">
          <a:xfrm>
            <a:off x="7500926" y="6500822"/>
            <a:ext cx="4754762" cy="338570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0" name="Рисунок 29"/>
          <p:cNvPicPr>
            <a:picLocks noChangeAspect="1"/>
          </p:cNvPicPr>
          <p:nvPr/>
        </p:nvPicPr>
        <p:blipFill rotWithShape="1">
          <a:blip r:embed="rId6" cstate="print">
            <a:extLst>
              <a:ext uri="{28A0092B-C50C-407E-A947-70E740481C1C}">
                <a14:useLocalDpi xmlns:a14="http://schemas.microsoft.com/office/drawing/2010/main" xmlns="" val="0"/>
              </a:ext>
            </a:extLst>
          </a:blip>
          <a:srcRect l="7162" t="4061" r="8827" b="6382"/>
          <a:stretch/>
        </p:blipFill>
        <p:spPr>
          <a:xfrm rot="16200000">
            <a:off x="13111217" y="1890664"/>
            <a:ext cx="3571900" cy="5076913"/>
          </a:xfrm>
          <a:prstGeom prst="rect">
            <a:avLst/>
          </a:prstGeom>
        </p:spPr>
      </p:pic>
      <p:pic>
        <p:nvPicPr>
          <p:cNvPr id="31" name="Рисунок 30"/>
          <p:cNvPicPr>
            <a:picLocks noChangeAspect="1"/>
          </p:cNvPicPr>
          <p:nvPr/>
        </p:nvPicPr>
        <p:blipFill rotWithShape="1">
          <a:blip r:embed="rId7" cstate="print">
            <a:extLst>
              <a:ext uri="{28A0092B-C50C-407E-A947-70E740481C1C}">
                <a14:useLocalDpi xmlns:a14="http://schemas.microsoft.com/office/drawing/2010/main" xmlns="" val="0"/>
              </a:ext>
            </a:extLst>
          </a:blip>
          <a:srcRect l="3639" t="1091" r="3824" b="1692"/>
          <a:stretch/>
        </p:blipFill>
        <p:spPr>
          <a:xfrm rot="16200000">
            <a:off x="13345866" y="5727981"/>
            <a:ext cx="3500462" cy="4903269"/>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C:\Users\Priemnaya\Downloads\WhatsApp Image 2023-12-11 at 15.06.52.jpeg"/>
          <p:cNvPicPr/>
          <p:nvPr/>
        </p:nvPicPr>
        <p:blipFill>
          <a:blip r:embed="rId2"/>
          <a:srcRect l="13624" t="11494" r="20805" b="4533"/>
          <a:stretch>
            <a:fillRect/>
          </a:stretch>
        </p:blipFill>
        <p:spPr bwMode="auto">
          <a:xfrm>
            <a:off x="7072235" y="2428856"/>
            <a:ext cx="11215765" cy="7500990"/>
          </a:xfrm>
          <a:prstGeom prst="rect">
            <a:avLst/>
          </a:prstGeom>
          <a:noFill/>
          <a:ln w="9525">
            <a:noFill/>
            <a:miter lim="800000"/>
            <a:headEnd/>
            <a:tailEnd/>
          </a:ln>
        </p:spPr>
      </p:pic>
      <p:pic>
        <p:nvPicPr>
          <p:cNvPr id="3" name="Рисунок 2" descr="C:\Users\Priemnaya\Downloads\WhatsApp Image 2023-12-11 at 15.06.53.jpeg"/>
          <p:cNvPicPr/>
          <p:nvPr/>
        </p:nvPicPr>
        <p:blipFill>
          <a:blip r:embed="rId3"/>
          <a:srcRect l="15401" t="9483" r="22447" b="4577"/>
          <a:stretch>
            <a:fillRect/>
          </a:stretch>
        </p:blipFill>
        <p:spPr bwMode="auto">
          <a:xfrm>
            <a:off x="0" y="214278"/>
            <a:ext cx="11358642" cy="7286675"/>
          </a:xfrm>
          <a:prstGeom prst="rect">
            <a:avLst/>
          </a:prstGeom>
          <a:noFill/>
          <a:ln w="9525">
            <a:noFill/>
            <a:miter lim="800000"/>
            <a:headEnd/>
            <a:tailEnd/>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85886" y="214278"/>
            <a:ext cx="15587663" cy="1452561"/>
          </a:xfrm>
        </p:spPr>
        <p:txBody>
          <a:bodyPr>
            <a:normAutofit/>
          </a:bodyPr>
          <a:lstStyle/>
          <a:p>
            <a:pPr algn="ctr"/>
            <a:r>
              <a:rPr lang="kk-KZ" sz="3600" b="1" dirty="0" smtClean="0">
                <a:solidFill>
                  <a:schemeClr val="accent1">
                    <a:lumMod val="75000"/>
                  </a:schemeClr>
                </a:solidFill>
                <a:latin typeface="Cambria" panose="02040503050406030204" pitchFamily="18" charset="0"/>
                <a:ea typeface="Cambria" panose="02040503050406030204" pitchFamily="18" charset="0"/>
                <a:cs typeface="Times New Roman" pitchFamily="18" charset="0"/>
              </a:rPr>
              <a:t>2023 ЖЫЛЫ ҰЙЫМДАСТЫРЫЛҒАН  ІС – ШАРАЛАР</a:t>
            </a:r>
            <a:endParaRPr lang="ru-RU" sz="3600" b="1" dirty="0">
              <a:solidFill>
                <a:schemeClr val="accent1">
                  <a:lumMod val="75000"/>
                </a:schemeClr>
              </a:solidFill>
              <a:latin typeface="Cambria" panose="02040503050406030204" pitchFamily="18" charset="0"/>
              <a:ea typeface="Cambria" panose="02040503050406030204" pitchFamily="18" charset="0"/>
              <a:cs typeface="Times New Roman" pitchFamily="18" charset="0"/>
            </a:endParaRPr>
          </a:p>
        </p:txBody>
      </p:sp>
      <p:sp>
        <p:nvSpPr>
          <p:cNvPr id="3" name="Содержимое 2"/>
          <p:cNvSpPr>
            <a:spLocks noGrp="1"/>
          </p:cNvSpPr>
          <p:nvPr>
            <p:ph idx="1"/>
          </p:nvPr>
        </p:nvSpPr>
        <p:spPr>
          <a:xfrm>
            <a:off x="367395" y="2000250"/>
            <a:ext cx="17669754" cy="8098610"/>
          </a:xfrm>
        </p:spPr>
        <p:txBody>
          <a:bodyPr>
            <a:normAutofit/>
          </a:bodyPr>
          <a:lstStyle/>
          <a:p>
            <a:pPr marL="0" indent="0" algn="ctr">
              <a:buNone/>
            </a:pPr>
            <a:endParaRPr lang="ru-RU" sz="3600" b="1" dirty="0" smtClean="0">
              <a:solidFill>
                <a:srgbClr val="C00000"/>
              </a:solidFill>
              <a:latin typeface="Cambria" panose="02040503050406030204" pitchFamily="18" charset="0"/>
              <a:ea typeface="Cambria" panose="02040503050406030204" pitchFamily="18" charset="0"/>
              <a:cs typeface="Times New Roman" pitchFamily="18" charset="0"/>
            </a:endParaRPr>
          </a:p>
          <a:p>
            <a:pPr marL="0" indent="0">
              <a:buNone/>
            </a:pPr>
            <a:endParaRPr lang="ru-RU" dirty="0">
              <a:solidFill>
                <a:srgbClr val="7030A0"/>
              </a:solidFill>
            </a:endParaRPr>
          </a:p>
        </p:txBody>
      </p:sp>
      <p:graphicFrame>
        <p:nvGraphicFramePr>
          <p:cNvPr id="4" name="Таблица 3"/>
          <p:cNvGraphicFramePr>
            <a:graphicFrameLocks noGrp="1"/>
          </p:cNvGraphicFramePr>
          <p:nvPr>
            <p:extLst>
              <p:ext uri="{D42A27DB-BD31-4B8C-83A1-F6EECF244321}">
                <p14:modId xmlns="" xmlns:p14="http://schemas.microsoft.com/office/powerpoint/2010/main" val="903893645"/>
              </p:ext>
            </p:extLst>
          </p:nvPr>
        </p:nvGraphicFramePr>
        <p:xfrm>
          <a:off x="3196424" y="4336439"/>
          <a:ext cx="11695547" cy="5522595"/>
        </p:xfrm>
        <a:graphic>
          <a:graphicData uri="http://schemas.openxmlformats.org/drawingml/2006/table">
            <a:tbl>
              <a:tblPr firstRow="1" firstCol="1" lastRow="1" bandRow="1" bandCol="1">
                <a:tableStyleId>{5C22544A-7EE6-4342-B048-85BDC9FD1C3A}</a:tableStyleId>
              </a:tblPr>
              <a:tblGrid>
                <a:gridCol w="772173"/>
                <a:gridCol w="8476593"/>
                <a:gridCol w="2446781"/>
              </a:tblGrid>
              <a:tr h="790575">
                <a:tc>
                  <a:txBody>
                    <a:bodyPr/>
                    <a:lstStyle/>
                    <a:p>
                      <a:pPr algn="ctr">
                        <a:lnSpc>
                          <a:spcPct val="115000"/>
                        </a:lnSpc>
                        <a:spcAft>
                          <a:spcPts val="0"/>
                        </a:spcAft>
                      </a:pPr>
                      <a:r>
                        <a:rPr lang="kk-KZ" sz="2700" dirty="0">
                          <a:effectLst/>
                          <a:latin typeface="Cambria" panose="02040503050406030204" pitchFamily="18" charset="0"/>
                          <a:ea typeface="Cambria" panose="02040503050406030204" pitchFamily="18" charset="0"/>
                        </a:rPr>
                        <a:t>№</a:t>
                      </a:r>
                      <a:endParaRPr lang="ru-RU" sz="2700" dirty="0">
                        <a:effectLst/>
                        <a:latin typeface="Cambria" panose="02040503050406030204" pitchFamily="18" charset="0"/>
                        <a:ea typeface="Cambria" panose="02040503050406030204" pitchFamily="18" charset="0"/>
                        <a:cs typeface="Times New Roman"/>
                      </a:endParaRPr>
                    </a:p>
                  </a:txBody>
                  <a:tcPr marL="102870" marR="102870" marT="0" marB="0"/>
                </a:tc>
                <a:tc>
                  <a:txBody>
                    <a:bodyPr/>
                    <a:lstStyle/>
                    <a:p>
                      <a:pPr marL="457200" algn="ctr">
                        <a:lnSpc>
                          <a:spcPct val="115000"/>
                        </a:lnSpc>
                        <a:spcAft>
                          <a:spcPts val="0"/>
                        </a:spcAft>
                      </a:pPr>
                      <a:r>
                        <a:rPr lang="kk-KZ" sz="2700" dirty="0">
                          <a:effectLst/>
                          <a:latin typeface="Cambria" panose="02040503050406030204" pitchFamily="18" charset="0"/>
                          <a:ea typeface="Cambria" panose="02040503050406030204" pitchFamily="18" charset="0"/>
                        </a:rPr>
                        <a:t>Іс - шаралар атауы</a:t>
                      </a:r>
                      <a:endParaRPr lang="ru-RU" sz="2700" dirty="0">
                        <a:effectLst/>
                        <a:latin typeface="Cambria" panose="02040503050406030204" pitchFamily="18" charset="0"/>
                        <a:ea typeface="Cambria" panose="02040503050406030204" pitchFamily="18" charset="0"/>
                        <a:cs typeface="Times New Roman"/>
                      </a:endParaRPr>
                    </a:p>
                  </a:txBody>
                  <a:tcPr marL="102870" marR="102870" marT="0" marB="0"/>
                </a:tc>
                <a:tc>
                  <a:txBody>
                    <a:bodyPr/>
                    <a:lstStyle/>
                    <a:p>
                      <a:pPr algn="ctr">
                        <a:lnSpc>
                          <a:spcPct val="115000"/>
                        </a:lnSpc>
                        <a:spcAft>
                          <a:spcPts val="0"/>
                        </a:spcAft>
                      </a:pPr>
                      <a:r>
                        <a:rPr lang="kk-KZ" sz="2700">
                          <a:effectLst/>
                          <a:latin typeface="Cambria" panose="02040503050406030204" pitchFamily="18" charset="0"/>
                          <a:ea typeface="Cambria" panose="02040503050406030204" pitchFamily="18" charset="0"/>
                        </a:rPr>
                        <a:t>мерзімі</a:t>
                      </a:r>
                      <a:endParaRPr lang="ru-RU" sz="2700">
                        <a:effectLst/>
                        <a:latin typeface="Cambria" panose="02040503050406030204" pitchFamily="18" charset="0"/>
                        <a:ea typeface="Cambria" panose="02040503050406030204" pitchFamily="18" charset="0"/>
                        <a:cs typeface="Times New Roman"/>
                      </a:endParaRPr>
                    </a:p>
                  </a:txBody>
                  <a:tcPr marL="102870" marR="102870" marT="0" marB="0"/>
                </a:tc>
              </a:tr>
              <a:tr h="946404">
                <a:tc>
                  <a:txBody>
                    <a:bodyPr/>
                    <a:lstStyle/>
                    <a:p>
                      <a:pPr algn="ctr">
                        <a:lnSpc>
                          <a:spcPct val="115000"/>
                        </a:lnSpc>
                        <a:spcAft>
                          <a:spcPts val="0"/>
                        </a:spcAft>
                      </a:pPr>
                      <a:r>
                        <a:rPr lang="kk-KZ" sz="2700">
                          <a:effectLst/>
                          <a:latin typeface="Cambria" panose="02040503050406030204" pitchFamily="18" charset="0"/>
                          <a:ea typeface="Cambria" panose="02040503050406030204" pitchFamily="18" charset="0"/>
                        </a:rPr>
                        <a:t>1</a:t>
                      </a:r>
                      <a:endParaRPr lang="ru-RU" sz="2700">
                        <a:effectLst/>
                        <a:latin typeface="Cambria" panose="02040503050406030204" pitchFamily="18" charset="0"/>
                        <a:ea typeface="Cambria" panose="02040503050406030204" pitchFamily="18" charset="0"/>
                        <a:cs typeface="Times New Roman"/>
                      </a:endParaRPr>
                    </a:p>
                  </a:txBody>
                  <a:tcPr marL="102870" marR="102870" marT="0" marB="0"/>
                </a:tc>
                <a:tc>
                  <a:txBody>
                    <a:bodyPr/>
                    <a:lstStyle/>
                    <a:p>
                      <a:pPr>
                        <a:lnSpc>
                          <a:spcPct val="115000"/>
                        </a:lnSpc>
                        <a:spcAft>
                          <a:spcPts val="0"/>
                        </a:spcAft>
                      </a:pPr>
                      <a:r>
                        <a:rPr lang="kk-KZ" sz="2700" b="1" dirty="0">
                          <a:effectLst/>
                          <a:latin typeface="Cambria" panose="02040503050406030204" pitchFamily="18" charset="0"/>
                          <a:ea typeface="Cambria" panose="02040503050406030204" pitchFamily="18" charset="0"/>
                        </a:rPr>
                        <a:t>«Оңай тіл» жобасы – жаңашыл үдеріс нәтижесі</a:t>
                      </a:r>
                      <a:r>
                        <a:rPr lang="kk-KZ" sz="2700" b="1" dirty="0" smtClean="0">
                          <a:effectLst/>
                          <a:latin typeface="Cambria" panose="02040503050406030204" pitchFamily="18" charset="0"/>
                          <a:ea typeface="Cambria" panose="02040503050406030204" pitchFamily="18" charset="0"/>
                        </a:rPr>
                        <a:t>»</a:t>
                      </a:r>
                      <a:r>
                        <a:rPr lang="kk-KZ" sz="2700" b="1" baseline="0" dirty="0" smtClean="0">
                          <a:effectLst/>
                          <a:latin typeface="Cambria" panose="02040503050406030204" pitchFamily="18" charset="0"/>
                          <a:ea typeface="Cambria" panose="02040503050406030204" pitchFamily="18" charset="0"/>
                        </a:rPr>
                        <a:t> әдістемелік шеберхана</a:t>
                      </a:r>
                      <a:endParaRPr lang="ru-RU" sz="2700" b="1" dirty="0">
                        <a:effectLst/>
                        <a:latin typeface="Cambria" panose="02040503050406030204" pitchFamily="18" charset="0"/>
                        <a:ea typeface="Cambria" panose="02040503050406030204" pitchFamily="18" charset="0"/>
                        <a:cs typeface="Times New Roman"/>
                      </a:endParaRPr>
                    </a:p>
                  </a:txBody>
                  <a:tcPr marL="102870" marR="102870" marT="0" marB="0"/>
                </a:tc>
                <a:tc>
                  <a:txBody>
                    <a:bodyPr/>
                    <a:lstStyle/>
                    <a:p>
                      <a:pPr algn="ctr">
                        <a:lnSpc>
                          <a:spcPct val="115000"/>
                        </a:lnSpc>
                        <a:spcAft>
                          <a:spcPts val="0"/>
                        </a:spcAft>
                      </a:pPr>
                      <a:r>
                        <a:rPr lang="kk-KZ" sz="2700" b="1">
                          <a:effectLst/>
                          <a:latin typeface="Cambria" panose="02040503050406030204" pitchFamily="18" charset="0"/>
                          <a:ea typeface="Cambria" panose="02040503050406030204" pitchFamily="18" charset="0"/>
                        </a:rPr>
                        <a:t>мамыр 2023</a:t>
                      </a:r>
                      <a:endParaRPr lang="ru-RU" sz="2700" b="1">
                        <a:effectLst/>
                        <a:latin typeface="Cambria" panose="02040503050406030204" pitchFamily="18" charset="0"/>
                        <a:ea typeface="Cambria" panose="02040503050406030204" pitchFamily="18" charset="0"/>
                        <a:cs typeface="Times New Roman"/>
                      </a:endParaRPr>
                    </a:p>
                  </a:txBody>
                  <a:tcPr marL="102870" marR="102870" marT="0" marB="0"/>
                </a:tc>
              </a:tr>
              <a:tr h="946404">
                <a:tc>
                  <a:txBody>
                    <a:bodyPr/>
                    <a:lstStyle/>
                    <a:p>
                      <a:pPr algn="ctr">
                        <a:lnSpc>
                          <a:spcPct val="115000"/>
                        </a:lnSpc>
                        <a:spcAft>
                          <a:spcPts val="0"/>
                        </a:spcAft>
                      </a:pPr>
                      <a:r>
                        <a:rPr lang="kk-KZ" sz="2700">
                          <a:effectLst/>
                          <a:latin typeface="Cambria" panose="02040503050406030204" pitchFamily="18" charset="0"/>
                          <a:ea typeface="Cambria" panose="02040503050406030204" pitchFamily="18" charset="0"/>
                        </a:rPr>
                        <a:t>2</a:t>
                      </a:r>
                      <a:endParaRPr lang="ru-RU" sz="2700">
                        <a:effectLst/>
                        <a:latin typeface="Cambria" panose="02040503050406030204" pitchFamily="18" charset="0"/>
                        <a:ea typeface="Cambria" panose="02040503050406030204" pitchFamily="18" charset="0"/>
                        <a:cs typeface="Times New Roman"/>
                      </a:endParaRPr>
                    </a:p>
                  </a:txBody>
                  <a:tcPr marL="102870" marR="102870" marT="0" marB="0"/>
                </a:tc>
                <a:tc>
                  <a:txBody>
                    <a:bodyPr/>
                    <a:lstStyle/>
                    <a:p>
                      <a:pPr>
                        <a:lnSpc>
                          <a:spcPct val="115000"/>
                        </a:lnSpc>
                        <a:spcAft>
                          <a:spcPts val="0"/>
                        </a:spcAft>
                      </a:pPr>
                      <a:r>
                        <a:rPr lang="kk-KZ" sz="2700" b="1" dirty="0">
                          <a:effectLst/>
                          <a:latin typeface="Cambria" panose="02040503050406030204" pitchFamily="18" charset="0"/>
                          <a:ea typeface="Cambria" panose="02040503050406030204" pitchFamily="18" charset="0"/>
                        </a:rPr>
                        <a:t> «Қазақ» газетіне 110 жыл» </a:t>
                      </a:r>
                      <a:r>
                        <a:rPr lang="kk-KZ" sz="2700" b="1" dirty="0" smtClean="0">
                          <a:effectLst/>
                          <a:latin typeface="Cambria" panose="02040503050406030204" pitchFamily="18" charset="0"/>
                          <a:ea typeface="Cambria" panose="02040503050406030204" pitchFamily="18" charset="0"/>
                        </a:rPr>
                        <a:t>дөңгелек үстел</a:t>
                      </a:r>
                      <a:endParaRPr lang="ru-RU" sz="2700" b="1" dirty="0">
                        <a:effectLst/>
                        <a:latin typeface="Cambria" panose="02040503050406030204" pitchFamily="18" charset="0"/>
                        <a:ea typeface="Cambria" panose="02040503050406030204" pitchFamily="18" charset="0"/>
                        <a:cs typeface="Times New Roman"/>
                      </a:endParaRPr>
                    </a:p>
                  </a:txBody>
                  <a:tcPr marL="102870" marR="102870" marT="0" marB="0">
                    <a:solidFill>
                      <a:schemeClr val="accent1">
                        <a:lumMod val="40000"/>
                        <a:lumOff val="60000"/>
                      </a:schemeClr>
                    </a:solidFill>
                  </a:tcPr>
                </a:tc>
                <a:tc>
                  <a:txBody>
                    <a:bodyPr/>
                    <a:lstStyle/>
                    <a:p>
                      <a:pPr algn="ctr">
                        <a:lnSpc>
                          <a:spcPct val="115000"/>
                        </a:lnSpc>
                        <a:spcAft>
                          <a:spcPts val="0"/>
                        </a:spcAft>
                      </a:pPr>
                      <a:r>
                        <a:rPr lang="kk-KZ" sz="2700" b="1" dirty="0" smtClean="0">
                          <a:effectLst/>
                          <a:latin typeface="Cambria" panose="02040503050406030204" pitchFamily="18" charset="0"/>
                          <a:ea typeface="Cambria" panose="02040503050406030204" pitchFamily="18" charset="0"/>
                        </a:rPr>
                        <a:t>қыркүйек</a:t>
                      </a:r>
                    </a:p>
                    <a:p>
                      <a:pPr algn="ctr">
                        <a:lnSpc>
                          <a:spcPct val="115000"/>
                        </a:lnSpc>
                        <a:spcAft>
                          <a:spcPts val="0"/>
                        </a:spcAft>
                      </a:pPr>
                      <a:r>
                        <a:rPr lang="kk-KZ" sz="2700" b="1" dirty="0" smtClean="0">
                          <a:effectLst/>
                          <a:latin typeface="Cambria" panose="02040503050406030204" pitchFamily="18" charset="0"/>
                          <a:ea typeface="Cambria" panose="02040503050406030204" pitchFamily="18" charset="0"/>
                        </a:rPr>
                        <a:t> </a:t>
                      </a:r>
                      <a:r>
                        <a:rPr lang="kk-KZ" sz="2700" b="1" dirty="0">
                          <a:effectLst/>
                          <a:latin typeface="Cambria" panose="02040503050406030204" pitchFamily="18" charset="0"/>
                          <a:ea typeface="Cambria" panose="02040503050406030204" pitchFamily="18" charset="0"/>
                        </a:rPr>
                        <a:t>2023</a:t>
                      </a:r>
                      <a:endParaRPr lang="ru-RU" sz="2700" b="1" dirty="0">
                        <a:effectLst/>
                        <a:latin typeface="Cambria" panose="02040503050406030204" pitchFamily="18" charset="0"/>
                        <a:ea typeface="Cambria" panose="02040503050406030204" pitchFamily="18" charset="0"/>
                        <a:cs typeface="Times New Roman"/>
                      </a:endParaRPr>
                    </a:p>
                  </a:txBody>
                  <a:tcPr marL="102870" marR="102870" marT="0" marB="0">
                    <a:solidFill>
                      <a:schemeClr val="accent1">
                        <a:lumMod val="40000"/>
                        <a:lumOff val="60000"/>
                      </a:schemeClr>
                    </a:solidFill>
                  </a:tcPr>
                </a:tc>
              </a:tr>
              <a:tr h="946404">
                <a:tc>
                  <a:txBody>
                    <a:bodyPr/>
                    <a:lstStyle/>
                    <a:p>
                      <a:pPr algn="ctr">
                        <a:lnSpc>
                          <a:spcPct val="115000"/>
                        </a:lnSpc>
                        <a:spcAft>
                          <a:spcPts val="0"/>
                        </a:spcAft>
                      </a:pPr>
                      <a:r>
                        <a:rPr lang="kk-KZ" sz="2700">
                          <a:effectLst/>
                          <a:latin typeface="Cambria" panose="02040503050406030204" pitchFamily="18" charset="0"/>
                          <a:ea typeface="Cambria" panose="02040503050406030204" pitchFamily="18" charset="0"/>
                        </a:rPr>
                        <a:t>3</a:t>
                      </a:r>
                      <a:endParaRPr lang="ru-RU" sz="2700">
                        <a:effectLst/>
                        <a:latin typeface="Cambria" panose="02040503050406030204" pitchFamily="18" charset="0"/>
                        <a:ea typeface="Cambria" panose="02040503050406030204" pitchFamily="18" charset="0"/>
                        <a:cs typeface="Times New Roman"/>
                      </a:endParaRPr>
                    </a:p>
                  </a:txBody>
                  <a:tcPr marL="102870" marR="102870" marT="0" marB="0"/>
                </a:tc>
                <a:tc>
                  <a:txBody>
                    <a:bodyPr/>
                    <a:lstStyle/>
                    <a:p>
                      <a:pPr marL="36195" marR="36195" algn="just">
                        <a:lnSpc>
                          <a:spcPct val="115000"/>
                        </a:lnSpc>
                        <a:spcAft>
                          <a:spcPts val="0"/>
                        </a:spcAft>
                      </a:pPr>
                      <a:r>
                        <a:rPr lang="kk-KZ" sz="2700" b="1">
                          <a:effectLst/>
                          <a:latin typeface="Cambria" panose="02040503050406030204" pitchFamily="18" charset="0"/>
                          <a:ea typeface="Cambria" panose="02040503050406030204" pitchFamily="18" charset="0"/>
                        </a:rPr>
                        <a:t>«Көкте – бұлт, жерде – желмін гулеген» Мағжан оқулары</a:t>
                      </a:r>
                      <a:endParaRPr lang="ru-RU" sz="2700" b="1">
                        <a:effectLst/>
                        <a:latin typeface="Cambria" panose="02040503050406030204" pitchFamily="18" charset="0"/>
                        <a:ea typeface="Cambria" panose="02040503050406030204" pitchFamily="18" charset="0"/>
                        <a:cs typeface="Times New Roman"/>
                      </a:endParaRPr>
                    </a:p>
                  </a:txBody>
                  <a:tcPr marL="102870" marR="102870" marT="0" marB="0"/>
                </a:tc>
                <a:tc>
                  <a:txBody>
                    <a:bodyPr/>
                    <a:lstStyle/>
                    <a:p>
                      <a:pPr algn="ctr">
                        <a:lnSpc>
                          <a:spcPct val="115000"/>
                        </a:lnSpc>
                        <a:spcAft>
                          <a:spcPts val="0"/>
                        </a:spcAft>
                      </a:pPr>
                      <a:r>
                        <a:rPr lang="kk-KZ" sz="2700" b="1" dirty="0">
                          <a:effectLst/>
                          <a:latin typeface="Cambria" panose="02040503050406030204" pitchFamily="18" charset="0"/>
                          <a:ea typeface="Cambria" panose="02040503050406030204" pitchFamily="18" charset="0"/>
                        </a:rPr>
                        <a:t>қазан 2023</a:t>
                      </a:r>
                      <a:endParaRPr lang="ru-RU" sz="2700" b="1" dirty="0">
                        <a:effectLst/>
                        <a:latin typeface="Cambria" panose="02040503050406030204" pitchFamily="18" charset="0"/>
                        <a:ea typeface="Cambria" panose="02040503050406030204" pitchFamily="18" charset="0"/>
                        <a:cs typeface="Times New Roman"/>
                      </a:endParaRPr>
                    </a:p>
                  </a:txBody>
                  <a:tcPr marL="102870" marR="102870" marT="0" marB="0"/>
                </a:tc>
              </a:tr>
              <a:tr h="1419606">
                <a:tc>
                  <a:txBody>
                    <a:bodyPr/>
                    <a:lstStyle/>
                    <a:p>
                      <a:pPr algn="ctr">
                        <a:lnSpc>
                          <a:spcPct val="115000"/>
                        </a:lnSpc>
                        <a:spcAft>
                          <a:spcPts val="0"/>
                        </a:spcAft>
                      </a:pPr>
                      <a:r>
                        <a:rPr lang="kk-KZ" sz="2700" dirty="0" smtClean="0">
                          <a:effectLst/>
                          <a:latin typeface="Cambria" panose="02040503050406030204" pitchFamily="18" charset="0"/>
                          <a:ea typeface="Cambria" panose="02040503050406030204" pitchFamily="18" charset="0"/>
                          <a:cs typeface="Times New Roman"/>
                        </a:rPr>
                        <a:t>4</a:t>
                      </a:r>
                      <a:endParaRPr lang="ru-RU" sz="2700" dirty="0">
                        <a:effectLst/>
                        <a:latin typeface="Cambria" panose="02040503050406030204" pitchFamily="18" charset="0"/>
                        <a:ea typeface="Cambria" panose="02040503050406030204" pitchFamily="18" charset="0"/>
                        <a:cs typeface="Times New Roman"/>
                      </a:endParaRPr>
                    </a:p>
                  </a:txBody>
                  <a:tcPr marL="102870" marR="102870" marT="0" marB="0"/>
                </a:tc>
                <a:tc>
                  <a:txBody>
                    <a:bodyPr/>
                    <a:lstStyle/>
                    <a:p>
                      <a:pPr>
                        <a:lnSpc>
                          <a:spcPct val="115000"/>
                        </a:lnSpc>
                        <a:spcAft>
                          <a:spcPts val="0"/>
                        </a:spcAft>
                      </a:pPr>
                      <a:r>
                        <a:rPr lang="kk-KZ" sz="2700" b="1" dirty="0" smtClean="0">
                          <a:effectLst/>
                          <a:latin typeface="Cambria" panose="02040503050406030204" pitchFamily="18" charset="0"/>
                          <a:ea typeface="Cambria" panose="02040503050406030204" pitchFamily="18" charset="0"/>
                        </a:rPr>
                        <a:t>«Мен мемлекеттік тілде қызмет көрсетемін»</a:t>
                      </a:r>
                      <a:r>
                        <a:rPr lang="kk-KZ" sz="2700" b="1" baseline="0" dirty="0" smtClean="0">
                          <a:effectLst/>
                          <a:latin typeface="Cambria" panose="02040503050406030204" pitchFamily="18" charset="0"/>
                          <a:ea typeface="Cambria" panose="02040503050406030204" pitchFamily="18" charset="0"/>
                        </a:rPr>
                        <a:t> шағын және орта бизнес өкілдері арасында сайыс</a:t>
                      </a:r>
                      <a:endParaRPr lang="ru-RU" sz="2700" b="1" dirty="0">
                        <a:effectLst/>
                        <a:latin typeface="Cambria" panose="02040503050406030204" pitchFamily="18" charset="0"/>
                        <a:ea typeface="Cambria" panose="02040503050406030204" pitchFamily="18" charset="0"/>
                        <a:cs typeface="Times New Roman"/>
                      </a:endParaRPr>
                    </a:p>
                  </a:txBody>
                  <a:tcPr marL="102870" marR="102870" marT="0" marB="0"/>
                </a:tc>
                <a:tc>
                  <a:txBody>
                    <a:bodyPr/>
                    <a:lstStyle/>
                    <a:p>
                      <a:pPr algn="ctr">
                        <a:lnSpc>
                          <a:spcPct val="115000"/>
                        </a:lnSpc>
                        <a:spcAft>
                          <a:spcPts val="0"/>
                        </a:spcAft>
                      </a:pPr>
                      <a:r>
                        <a:rPr lang="kk-KZ" sz="2700" b="1" dirty="0" smtClean="0">
                          <a:effectLst/>
                          <a:latin typeface="Cambria" panose="02040503050406030204" pitchFamily="18" charset="0"/>
                          <a:ea typeface="Cambria" panose="02040503050406030204" pitchFamily="18" charset="0"/>
                        </a:rPr>
                        <a:t>қыркүйек </a:t>
                      </a:r>
                      <a:r>
                        <a:rPr lang="kk-KZ" sz="2700" b="1" dirty="0">
                          <a:effectLst/>
                          <a:latin typeface="Cambria" panose="02040503050406030204" pitchFamily="18" charset="0"/>
                          <a:ea typeface="Cambria" panose="02040503050406030204" pitchFamily="18" charset="0"/>
                        </a:rPr>
                        <a:t>2023</a:t>
                      </a:r>
                      <a:endParaRPr lang="ru-RU" sz="2700" b="1" dirty="0">
                        <a:effectLst/>
                        <a:latin typeface="Cambria" panose="02040503050406030204" pitchFamily="18" charset="0"/>
                        <a:ea typeface="Cambria" panose="02040503050406030204" pitchFamily="18" charset="0"/>
                        <a:cs typeface="Times New Roman"/>
                      </a:endParaRPr>
                    </a:p>
                  </a:txBody>
                  <a:tcPr marL="102870" marR="102870" marT="0" marB="0"/>
                </a:tc>
              </a:tr>
              <a:tr h="473202">
                <a:tc>
                  <a:txBody>
                    <a:bodyPr/>
                    <a:lstStyle/>
                    <a:p>
                      <a:pPr algn="ctr">
                        <a:lnSpc>
                          <a:spcPct val="115000"/>
                        </a:lnSpc>
                        <a:spcAft>
                          <a:spcPts val="0"/>
                        </a:spcAft>
                      </a:pPr>
                      <a:r>
                        <a:rPr lang="kk-KZ" sz="2700" dirty="0" smtClean="0">
                          <a:effectLst/>
                          <a:latin typeface="Cambria" panose="02040503050406030204" pitchFamily="18" charset="0"/>
                          <a:ea typeface="Cambria" panose="02040503050406030204" pitchFamily="18" charset="0"/>
                        </a:rPr>
                        <a:t>5</a:t>
                      </a:r>
                      <a:r>
                        <a:rPr lang="kk-KZ" sz="2700" dirty="0">
                          <a:effectLst/>
                          <a:latin typeface="Cambria" panose="02040503050406030204" pitchFamily="18" charset="0"/>
                          <a:ea typeface="Cambria" panose="02040503050406030204" pitchFamily="18" charset="0"/>
                        </a:rPr>
                        <a:t> </a:t>
                      </a:r>
                      <a:endParaRPr lang="ru-RU" sz="2700" dirty="0">
                        <a:effectLst/>
                        <a:latin typeface="Cambria" panose="02040503050406030204" pitchFamily="18" charset="0"/>
                        <a:ea typeface="Cambria" panose="02040503050406030204" pitchFamily="18" charset="0"/>
                        <a:cs typeface="Times New Roman"/>
                      </a:endParaRPr>
                    </a:p>
                  </a:txBody>
                  <a:tcPr marL="102870" marR="102870" marT="0" marB="0"/>
                </a:tc>
                <a:tc>
                  <a:txBody>
                    <a:bodyPr/>
                    <a:lstStyle/>
                    <a:p>
                      <a:pPr>
                        <a:lnSpc>
                          <a:spcPct val="115000"/>
                        </a:lnSpc>
                        <a:spcAft>
                          <a:spcPts val="0"/>
                        </a:spcAft>
                      </a:pPr>
                      <a:r>
                        <a:rPr lang="kk-KZ" sz="2700" dirty="0" smtClean="0">
                          <a:solidFill>
                            <a:schemeClr val="tx1"/>
                          </a:solidFill>
                          <a:effectLst/>
                          <a:latin typeface="Cambria" panose="02040503050406030204" pitchFamily="18" charset="0"/>
                          <a:ea typeface="Cambria" panose="02040503050406030204" pitchFamily="18" charset="0"/>
                          <a:cs typeface="Times New Roman"/>
                        </a:rPr>
                        <a:t>“Тіл-қазына” зияткерлік ойыны</a:t>
                      </a:r>
                      <a:endParaRPr lang="ru-RU" sz="2700" dirty="0">
                        <a:solidFill>
                          <a:schemeClr val="tx1"/>
                        </a:solidFill>
                        <a:effectLst/>
                        <a:latin typeface="Cambria" panose="02040503050406030204" pitchFamily="18" charset="0"/>
                        <a:ea typeface="Cambria" panose="02040503050406030204" pitchFamily="18" charset="0"/>
                        <a:cs typeface="Times New Roman"/>
                      </a:endParaRPr>
                    </a:p>
                  </a:txBody>
                  <a:tcPr marL="102870" marR="102870" marT="0" marB="0"/>
                </a:tc>
                <a:tc>
                  <a:txBody>
                    <a:bodyPr/>
                    <a:lstStyle/>
                    <a:p>
                      <a:pPr algn="ctr">
                        <a:lnSpc>
                          <a:spcPct val="115000"/>
                        </a:lnSpc>
                        <a:spcAft>
                          <a:spcPts val="0"/>
                        </a:spcAft>
                      </a:pPr>
                      <a:r>
                        <a:rPr lang="kk-KZ" sz="2700" dirty="0">
                          <a:solidFill>
                            <a:schemeClr val="tx1"/>
                          </a:solidFill>
                          <a:effectLst/>
                          <a:latin typeface="Cambria" panose="02040503050406030204" pitchFamily="18" charset="0"/>
                          <a:ea typeface="Cambria" panose="02040503050406030204" pitchFamily="18" charset="0"/>
                        </a:rPr>
                        <a:t> </a:t>
                      </a:r>
                      <a:r>
                        <a:rPr lang="kk-KZ" sz="2700" dirty="0" smtClean="0">
                          <a:solidFill>
                            <a:schemeClr val="tx1"/>
                          </a:solidFill>
                          <a:effectLst/>
                          <a:latin typeface="Cambria" panose="02040503050406030204" pitchFamily="18" charset="0"/>
                          <a:ea typeface="Cambria" panose="02040503050406030204" pitchFamily="18" charset="0"/>
                        </a:rPr>
                        <a:t>қазан, 2023</a:t>
                      </a:r>
                      <a:endParaRPr lang="ru-RU" sz="2700" dirty="0">
                        <a:solidFill>
                          <a:schemeClr val="tx1"/>
                        </a:solidFill>
                        <a:effectLst/>
                        <a:latin typeface="Cambria" panose="02040503050406030204" pitchFamily="18" charset="0"/>
                        <a:ea typeface="Cambria" panose="02040503050406030204" pitchFamily="18" charset="0"/>
                        <a:cs typeface="Times New Roman"/>
                      </a:endParaRPr>
                    </a:p>
                  </a:txBody>
                  <a:tcPr marL="102870" marR="102870" marT="0" marB="0"/>
                </a:tc>
              </a:tr>
            </a:tbl>
          </a:graphicData>
        </a:graphic>
      </p:graphicFrame>
      <p:graphicFrame>
        <p:nvGraphicFramePr>
          <p:cNvPr id="5" name="Таблица 4"/>
          <p:cNvGraphicFramePr>
            <a:graphicFrameLocks noGrp="1"/>
          </p:cNvGraphicFramePr>
          <p:nvPr>
            <p:extLst>
              <p:ext uri="{D42A27DB-BD31-4B8C-83A1-F6EECF244321}">
                <p14:modId xmlns="" xmlns:p14="http://schemas.microsoft.com/office/powerpoint/2010/main" val="3069367091"/>
              </p:ext>
            </p:extLst>
          </p:nvPr>
        </p:nvGraphicFramePr>
        <p:xfrm>
          <a:off x="3317632" y="1603012"/>
          <a:ext cx="11682009" cy="2165759"/>
        </p:xfrm>
        <a:graphic>
          <a:graphicData uri="http://schemas.openxmlformats.org/drawingml/2006/table">
            <a:tbl>
              <a:tblPr firstRow="1" firstCol="1" lastRow="1" bandRow="1" bandCol="1">
                <a:tableStyleId>{69012ECD-51FC-41F1-AA8D-1B2483CD663E}</a:tableStyleId>
              </a:tblPr>
              <a:tblGrid>
                <a:gridCol w="724049"/>
                <a:gridCol w="8692358"/>
                <a:gridCol w="2265602"/>
              </a:tblGrid>
              <a:tr h="1071252">
                <a:tc>
                  <a:txBody>
                    <a:bodyPr/>
                    <a:lstStyle/>
                    <a:p>
                      <a:pPr algn="ctr">
                        <a:lnSpc>
                          <a:spcPct val="115000"/>
                        </a:lnSpc>
                        <a:spcAft>
                          <a:spcPts val="0"/>
                        </a:spcAft>
                      </a:pPr>
                      <a:r>
                        <a:rPr lang="kk-KZ" sz="3600" dirty="0">
                          <a:effectLst/>
                        </a:rPr>
                        <a:t>№</a:t>
                      </a:r>
                      <a:endParaRPr lang="ru-RU" sz="3600" dirty="0">
                        <a:effectLst/>
                        <a:latin typeface="Cambria" panose="02040503050406030204" pitchFamily="18" charset="0"/>
                        <a:ea typeface="Cambria" panose="02040503050406030204" pitchFamily="18" charset="0"/>
                        <a:cs typeface="Times New Roman"/>
                      </a:endParaRPr>
                    </a:p>
                  </a:txBody>
                  <a:tcPr marL="102870" marR="102870" marT="0" marB="0"/>
                </a:tc>
                <a:tc>
                  <a:txBody>
                    <a:bodyPr/>
                    <a:lstStyle/>
                    <a:p>
                      <a:pPr marL="457200" algn="ctr">
                        <a:lnSpc>
                          <a:spcPct val="115000"/>
                        </a:lnSpc>
                        <a:spcAft>
                          <a:spcPts val="0"/>
                        </a:spcAft>
                      </a:pPr>
                      <a:r>
                        <a:rPr lang="kk-KZ" sz="2700" dirty="0" smtClean="0">
                          <a:effectLst/>
                          <a:latin typeface="Cambria" panose="02040503050406030204" pitchFamily="18" charset="0"/>
                          <a:ea typeface="Cambria" panose="02040503050406030204" pitchFamily="18" charset="0"/>
                        </a:rPr>
                        <a:t>Мемлекеттік әлеуметтік тапсырыс аясында өтілетін іс </a:t>
                      </a:r>
                      <a:r>
                        <a:rPr lang="kk-KZ" sz="2700" dirty="0">
                          <a:effectLst/>
                          <a:latin typeface="Cambria" panose="02040503050406030204" pitchFamily="18" charset="0"/>
                          <a:ea typeface="Cambria" panose="02040503050406030204" pitchFamily="18" charset="0"/>
                        </a:rPr>
                        <a:t>- </a:t>
                      </a:r>
                      <a:r>
                        <a:rPr lang="kk-KZ" sz="2700" dirty="0" smtClean="0">
                          <a:effectLst/>
                          <a:latin typeface="Cambria" panose="02040503050406030204" pitchFamily="18" charset="0"/>
                          <a:ea typeface="Cambria" panose="02040503050406030204" pitchFamily="18" charset="0"/>
                        </a:rPr>
                        <a:t>шара </a:t>
                      </a:r>
                      <a:r>
                        <a:rPr lang="kk-KZ" sz="2700" dirty="0">
                          <a:effectLst/>
                          <a:latin typeface="Cambria" panose="02040503050406030204" pitchFamily="18" charset="0"/>
                          <a:ea typeface="Cambria" panose="02040503050406030204" pitchFamily="18" charset="0"/>
                        </a:rPr>
                        <a:t>атауы</a:t>
                      </a:r>
                      <a:endParaRPr lang="ru-RU" sz="2700" dirty="0">
                        <a:effectLst/>
                        <a:latin typeface="Cambria" panose="02040503050406030204" pitchFamily="18" charset="0"/>
                        <a:ea typeface="Cambria" panose="02040503050406030204" pitchFamily="18" charset="0"/>
                        <a:cs typeface="Times New Roman"/>
                      </a:endParaRPr>
                    </a:p>
                  </a:txBody>
                  <a:tcPr marL="102870" marR="102870" marT="0" marB="0"/>
                </a:tc>
                <a:tc>
                  <a:txBody>
                    <a:bodyPr/>
                    <a:lstStyle/>
                    <a:p>
                      <a:pPr algn="ctr">
                        <a:lnSpc>
                          <a:spcPct val="115000"/>
                        </a:lnSpc>
                        <a:spcAft>
                          <a:spcPts val="0"/>
                        </a:spcAft>
                      </a:pPr>
                      <a:r>
                        <a:rPr lang="kk-KZ" sz="2700" dirty="0">
                          <a:effectLst/>
                          <a:latin typeface="Cambria" panose="02040503050406030204" pitchFamily="18" charset="0"/>
                          <a:ea typeface="Cambria" panose="02040503050406030204" pitchFamily="18" charset="0"/>
                        </a:rPr>
                        <a:t>мерзімі</a:t>
                      </a:r>
                      <a:endParaRPr lang="ru-RU" sz="2700" dirty="0">
                        <a:effectLst/>
                        <a:latin typeface="Cambria" panose="02040503050406030204" pitchFamily="18" charset="0"/>
                        <a:ea typeface="Cambria" panose="02040503050406030204" pitchFamily="18" charset="0"/>
                        <a:cs typeface="Times New Roman"/>
                      </a:endParaRPr>
                    </a:p>
                  </a:txBody>
                  <a:tcPr marL="102870" marR="102870" marT="0" marB="0"/>
                </a:tc>
              </a:tr>
              <a:tr h="1094507">
                <a:tc>
                  <a:txBody>
                    <a:bodyPr/>
                    <a:lstStyle/>
                    <a:p>
                      <a:pPr algn="ctr">
                        <a:lnSpc>
                          <a:spcPct val="115000"/>
                        </a:lnSpc>
                        <a:spcAft>
                          <a:spcPts val="0"/>
                        </a:spcAft>
                      </a:pPr>
                      <a:r>
                        <a:rPr lang="kk-KZ" sz="2700" dirty="0">
                          <a:effectLst/>
                          <a:latin typeface="Cambria" panose="02040503050406030204" pitchFamily="18" charset="0"/>
                          <a:ea typeface="Cambria" panose="02040503050406030204" pitchFamily="18" charset="0"/>
                        </a:rPr>
                        <a:t>1</a:t>
                      </a:r>
                      <a:endParaRPr lang="ru-RU" sz="2700" dirty="0">
                        <a:effectLst/>
                        <a:latin typeface="Cambria" panose="02040503050406030204" pitchFamily="18" charset="0"/>
                        <a:ea typeface="Cambria" panose="02040503050406030204" pitchFamily="18" charset="0"/>
                        <a:cs typeface="Times New Roman"/>
                      </a:endParaRPr>
                    </a:p>
                  </a:txBody>
                  <a:tcPr marL="102870" marR="10287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kk-KZ" sz="2700" b="1" dirty="0" smtClean="0">
                          <a:effectLst/>
                          <a:latin typeface="Cambria" panose="02040503050406030204" pitchFamily="18" charset="0"/>
                          <a:ea typeface="Cambria" panose="02040503050406030204" pitchFamily="18" charset="0"/>
                        </a:rPr>
                        <a:t>«Оңай тіл» қазақ тілі кабинеттері жобасы </a:t>
                      </a:r>
                      <a:endParaRPr lang="ru-RU" sz="2700" b="1" dirty="0" smtClean="0">
                        <a:effectLst/>
                        <a:latin typeface="Cambria" panose="02040503050406030204" pitchFamily="18" charset="0"/>
                        <a:ea typeface="Cambria" panose="02040503050406030204" pitchFamily="18" charset="0"/>
                        <a:cs typeface="Times New Roman"/>
                      </a:endParaRPr>
                    </a:p>
                    <a:p>
                      <a:endParaRPr lang="ru-RU" sz="2700" dirty="0"/>
                    </a:p>
                  </a:txBody>
                  <a:tcPr marL="102870" marR="102870" marT="0" marB="0"/>
                </a:tc>
                <a:tc>
                  <a:txBody>
                    <a:bodyPr/>
                    <a:lstStyle/>
                    <a:p>
                      <a:r>
                        <a:rPr lang="kk-KZ" sz="2700" dirty="0" smtClean="0">
                          <a:latin typeface="Cambria" panose="02040503050406030204" pitchFamily="18" charset="0"/>
                          <a:ea typeface="Cambria" panose="02040503050406030204" pitchFamily="18" charset="0"/>
                        </a:rPr>
                        <a:t>ақпан - желтоқсан</a:t>
                      </a:r>
                      <a:endParaRPr lang="ru-RU" sz="2700" dirty="0">
                        <a:latin typeface="Cambria" panose="02040503050406030204" pitchFamily="18" charset="0"/>
                        <a:ea typeface="Cambria" panose="02040503050406030204" pitchFamily="18" charset="0"/>
                      </a:endParaRPr>
                    </a:p>
                  </a:txBody>
                  <a:tcPr marL="102870" marR="102870" marT="0" marB="0"/>
                </a:tc>
              </a:tr>
            </a:tbl>
          </a:graphicData>
        </a:graphic>
      </p:graphicFrame>
    </p:spTree>
    <p:extLst>
      <p:ext uri="{BB962C8B-B14F-4D97-AF65-F5344CB8AC3E}">
        <p14:creationId xmlns="" xmlns:p14="http://schemas.microsoft.com/office/powerpoint/2010/main" val="10968561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pic>
        <p:nvPicPr>
          <p:cNvPr id="10" name="Picture 5" descr="C:\Users\Priemnaya\Downloads\WhatsApp Image 2023-04-17 at 18.48.20.jpeg"/>
          <p:cNvPicPr>
            <a:picLocks noChangeAspect="1" noChangeArrowheads="1"/>
          </p:cNvPicPr>
          <p:nvPr/>
        </p:nvPicPr>
        <p:blipFill>
          <a:blip r:embed="rId3">
            <a:lum bright="4000" contrast="-85000"/>
          </a:blip>
          <a:srcRect t="32075"/>
          <a:stretch>
            <a:fillRect/>
          </a:stretch>
        </p:blipFill>
        <p:spPr bwMode="auto">
          <a:xfrm>
            <a:off x="0" y="0"/>
            <a:ext cx="18288000" cy="10376160"/>
          </a:xfrm>
          <a:prstGeom prst="rect">
            <a:avLst/>
          </a:prstGeom>
          <a:noFill/>
        </p:spPr>
      </p:pic>
      <p:grpSp>
        <p:nvGrpSpPr>
          <p:cNvPr id="2" name="Google Shape;141;p16"/>
          <p:cNvGrpSpPr/>
          <p:nvPr/>
        </p:nvGrpSpPr>
        <p:grpSpPr>
          <a:xfrm>
            <a:off x="1151150" y="7716146"/>
            <a:ext cx="1544574" cy="1327368"/>
            <a:chOff x="37988" y="0"/>
            <a:chExt cx="812800" cy="698500"/>
          </a:xfrm>
        </p:grpSpPr>
        <p:sp>
          <p:nvSpPr>
            <p:cNvPr id="142" name="Google Shape;142;p16"/>
            <p:cNvSpPr/>
            <p:nvPr/>
          </p:nvSpPr>
          <p:spPr>
            <a:xfrm>
              <a:off x="37988" y="0"/>
              <a:ext cx="812800" cy="698500"/>
            </a:xfrm>
            <a:custGeom>
              <a:avLst/>
              <a:gdLst/>
              <a:ahLst/>
              <a:cxnLst/>
              <a:rect l="l" t="t" r="r" b="b"/>
              <a:pathLst>
                <a:path w="812800" h="698500" extrusionOk="0">
                  <a:moveTo>
                    <a:pt x="812800" y="349250"/>
                  </a:moveTo>
                  <a:lnTo>
                    <a:pt x="609600" y="698500"/>
                  </a:lnTo>
                  <a:lnTo>
                    <a:pt x="203200" y="698500"/>
                  </a:lnTo>
                  <a:lnTo>
                    <a:pt x="0" y="349250"/>
                  </a:lnTo>
                  <a:lnTo>
                    <a:pt x="203200" y="0"/>
                  </a:lnTo>
                  <a:lnTo>
                    <a:pt x="609600" y="0"/>
                  </a:lnTo>
                  <a:lnTo>
                    <a:pt x="812800" y="349250"/>
                  </a:lnTo>
                  <a:close/>
                </a:path>
              </a:pathLst>
            </a:custGeom>
            <a:solidFill>
              <a:srgbClr val="000000">
                <a:alpha val="0"/>
              </a:srgbClr>
            </a:solidFill>
            <a:ln w="47625" cap="flat" cmpd="sng">
              <a:solidFill>
                <a:srgbClr val="002060"/>
              </a:solidFill>
              <a:prstDash val="solid"/>
              <a:round/>
              <a:headEnd type="none" w="sm" len="sm"/>
              <a:tailEnd type="none" w="sm" len="sm"/>
            </a:ln>
          </p:spPr>
        </p:sp>
        <p:sp>
          <p:nvSpPr>
            <p:cNvPr id="143" name="Google Shape;143;p16"/>
            <p:cNvSpPr txBox="1"/>
            <p:nvPr/>
          </p:nvSpPr>
          <p:spPr>
            <a:xfrm>
              <a:off x="114300" y="0"/>
              <a:ext cx="5842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20000"/>
                </a:lnSpc>
                <a:spcBef>
                  <a:spcPts val="0"/>
                </a:spcBef>
                <a:spcAft>
                  <a:spcPts val="0"/>
                </a:spcAft>
                <a:buNone/>
              </a:pPr>
              <a:endParaRPr sz="1600">
                <a:solidFill>
                  <a:srgbClr val="002060"/>
                </a:solidFill>
              </a:endParaRPr>
            </a:p>
          </p:txBody>
        </p:sp>
      </p:grpSp>
      <p:sp>
        <p:nvSpPr>
          <p:cNvPr id="144" name="Google Shape;144;p16"/>
          <p:cNvSpPr txBox="1"/>
          <p:nvPr/>
        </p:nvSpPr>
        <p:spPr>
          <a:xfrm>
            <a:off x="2786018" y="7358078"/>
            <a:ext cx="14981445" cy="984885"/>
          </a:xfrm>
          <a:prstGeom prst="rect">
            <a:avLst/>
          </a:prstGeom>
          <a:noFill/>
          <a:ln>
            <a:noFill/>
          </a:ln>
        </p:spPr>
        <p:txBody>
          <a:bodyPr spcFirstLastPara="1" wrap="square" lIns="0" tIns="0" rIns="0" bIns="0" anchor="t" anchorCtr="0">
            <a:spAutoFit/>
          </a:bodyPr>
          <a:lstStyle/>
          <a:p>
            <a:r>
              <a:rPr lang="kk-KZ" sz="3200" b="1" dirty="0" smtClean="0"/>
              <a:t>“Оңай тіл” жобасы аясында қысқамерзімді қазақ тілі курсы тыңдаушылары арасында</a:t>
            </a:r>
            <a:r>
              <a:rPr lang="ru-RU" sz="3200" b="1" dirty="0" smtClean="0"/>
              <a:t> </a:t>
            </a:r>
            <a:r>
              <a:rPr lang="kk-KZ" sz="3200" b="1" dirty="0" smtClean="0"/>
              <a:t>«Наурыз-думан» шарасы</a:t>
            </a:r>
            <a:endParaRPr lang="ru-RU" sz="3200" dirty="0"/>
          </a:p>
        </p:txBody>
      </p:sp>
      <p:sp>
        <p:nvSpPr>
          <p:cNvPr id="145" name="Google Shape;145;p16"/>
          <p:cNvSpPr txBox="1"/>
          <p:nvPr/>
        </p:nvSpPr>
        <p:spPr>
          <a:xfrm>
            <a:off x="2854709" y="8548203"/>
            <a:ext cx="14865731" cy="492443"/>
          </a:xfrm>
          <a:prstGeom prst="rect">
            <a:avLst/>
          </a:prstGeom>
          <a:noFill/>
          <a:ln>
            <a:noFill/>
          </a:ln>
        </p:spPr>
        <p:txBody>
          <a:bodyPr spcFirstLastPara="1" wrap="square" lIns="0" tIns="0" rIns="0" bIns="0" anchor="t" anchorCtr="0">
            <a:spAutoFit/>
          </a:bodyPr>
          <a:lstStyle/>
          <a:p>
            <a:pPr lvl="0"/>
            <a:r>
              <a:rPr lang="kk-KZ" sz="3200" dirty="0" smtClean="0"/>
              <a:t>2023 жыл, наурыз</a:t>
            </a:r>
            <a:endParaRPr lang="ru-RU" sz="3200" dirty="0" smtClean="0"/>
          </a:p>
        </p:txBody>
      </p:sp>
      <p:cxnSp>
        <p:nvCxnSpPr>
          <p:cNvPr id="146" name="Google Shape;146;p16"/>
          <p:cNvCxnSpPr/>
          <p:nvPr/>
        </p:nvCxnSpPr>
        <p:spPr>
          <a:xfrm rot="5580">
            <a:off x="2806574" y="8405361"/>
            <a:ext cx="15481436" cy="0"/>
          </a:xfrm>
          <a:prstGeom prst="straightConnector1">
            <a:avLst/>
          </a:prstGeom>
          <a:noFill/>
          <a:ln w="38100" cap="flat" cmpd="sng">
            <a:solidFill>
              <a:srgbClr val="002060"/>
            </a:solidFill>
            <a:prstDash val="solid"/>
            <a:round/>
            <a:headEnd type="none" w="sm" len="sm"/>
            <a:tailEnd type="none" w="sm" len="sm"/>
          </a:ln>
        </p:spPr>
      </p:cxnSp>
      <p:sp>
        <p:nvSpPr>
          <p:cNvPr id="12" name="TextBox 11"/>
          <p:cNvSpPr txBox="1"/>
          <p:nvPr/>
        </p:nvSpPr>
        <p:spPr>
          <a:xfrm>
            <a:off x="1714448" y="8072458"/>
            <a:ext cx="418704" cy="646331"/>
          </a:xfrm>
          <a:prstGeom prst="rect">
            <a:avLst/>
          </a:prstGeom>
          <a:noFill/>
        </p:spPr>
        <p:txBody>
          <a:bodyPr wrap="none" rtlCol="0">
            <a:spAutoFit/>
          </a:bodyPr>
          <a:lstStyle/>
          <a:p>
            <a:r>
              <a:rPr lang="kk-KZ" sz="3600" b="1" dirty="0" smtClean="0">
                <a:solidFill>
                  <a:schemeClr val="bg1"/>
                </a:solidFill>
              </a:rPr>
              <a:t>1</a:t>
            </a:r>
            <a:endParaRPr lang="ru-RU" sz="3600" b="1"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144"/>
                                        </p:tgtEl>
                                        <p:attrNameLst>
                                          <p:attrName>style.visibility</p:attrName>
                                        </p:attrNameLst>
                                      </p:cBhvr>
                                      <p:to>
                                        <p:strVal val="visible"/>
                                      </p:to>
                                    </p:set>
                                    <p:animEffect transition="in" filter="fade">
                                      <p:cBhvr>
                                        <p:cTn id="10" dur="500"/>
                                        <p:tgtEl>
                                          <p:spTgt spid="144"/>
                                        </p:tgtEl>
                                      </p:cBhvr>
                                    </p:animEffect>
                                  </p:childTnLst>
                                </p:cTn>
                              </p:par>
                              <p:par>
                                <p:cTn id="11" presetID="10" presetClass="entr" presetSubtype="0" fill="hold" nodeType="withEffect">
                                  <p:stCondLst>
                                    <p:cond delay="0"/>
                                  </p:stCondLst>
                                  <p:childTnLst>
                                    <p:set>
                                      <p:cBhvr>
                                        <p:cTn id="12" dur="1" fill="hold">
                                          <p:stCondLst>
                                            <p:cond delay="0"/>
                                          </p:stCondLst>
                                        </p:cTn>
                                        <p:tgtEl>
                                          <p:spTgt spid="146"/>
                                        </p:tgtEl>
                                        <p:attrNameLst>
                                          <p:attrName>style.visibility</p:attrName>
                                        </p:attrNameLst>
                                      </p:cBhvr>
                                      <p:to>
                                        <p:strVal val="visible"/>
                                      </p:to>
                                    </p:set>
                                    <p:animEffect transition="in" filter="fade">
                                      <p:cBhvr>
                                        <p:cTn id="13" dur="500"/>
                                        <p:tgtEl>
                                          <p:spTgt spid="146"/>
                                        </p:tgtEl>
                                      </p:cBhvr>
                                    </p:animEffect>
                                  </p:childTnLst>
                                </p:cTn>
                              </p:par>
                              <p:par>
                                <p:cTn id="14" presetID="10" presetClass="entr" presetSubtype="0" fill="hold" nodeType="withEffect">
                                  <p:stCondLst>
                                    <p:cond delay="0"/>
                                  </p:stCondLst>
                                  <p:childTnLst>
                                    <p:set>
                                      <p:cBhvr>
                                        <p:cTn id="15" dur="1" fill="hold">
                                          <p:stCondLst>
                                            <p:cond delay="0"/>
                                          </p:stCondLst>
                                        </p:cTn>
                                        <p:tgtEl>
                                          <p:spTgt spid="145"/>
                                        </p:tgtEl>
                                        <p:attrNameLst>
                                          <p:attrName>style.visibility</p:attrName>
                                        </p:attrNameLst>
                                      </p:cBhvr>
                                      <p:to>
                                        <p:strVal val="visible"/>
                                      </p:to>
                                    </p:set>
                                    <p:animEffect transition="in" filter="fade">
                                      <p:cBhvr>
                                        <p:cTn id="16" dur="500"/>
                                        <p:tgtEl>
                                          <p:spTgt spid="1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descr="C:\Users\Priemnaya\Downloads\WhatsApp Image 2023-04-17 at 18.48.20.jpeg"/>
          <p:cNvPicPr>
            <a:picLocks noChangeAspect="1" noChangeArrowheads="1"/>
          </p:cNvPicPr>
          <p:nvPr/>
        </p:nvPicPr>
        <p:blipFill>
          <a:blip r:embed="rId3"/>
          <a:srcRect t="32075"/>
          <a:stretch>
            <a:fillRect/>
          </a:stretch>
        </p:blipFill>
        <p:spPr bwMode="auto">
          <a:xfrm>
            <a:off x="5072034" y="1357286"/>
            <a:ext cx="8265626" cy="4689712"/>
          </a:xfrm>
          <a:prstGeom prst="rect">
            <a:avLst/>
          </a:prstGeom>
          <a:noFill/>
        </p:spPr>
      </p:pic>
      <p:sp>
        <p:nvSpPr>
          <p:cNvPr id="9" name="Прямоугольник 8"/>
          <p:cNvSpPr/>
          <p:nvPr/>
        </p:nvSpPr>
        <p:spPr>
          <a:xfrm>
            <a:off x="1500134" y="214278"/>
            <a:ext cx="15502046" cy="1092607"/>
          </a:xfrm>
          <a:prstGeom prst="rect">
            <a:avLst/>
          </a:prstGeom>
          <a:solidFill>
            <a:schemeClr val="bg1"/>
          </a:solidFill>
        </p:spPr>
        <p:txBody>
          <a:bodyPr wrap="square">
            <a:spAutoFit/>
          </a:bodyPr>
          <a:lstStyle/>
          <a:p>
            <a:pPr lvl="0" algn="ctr">
              <a:lnSpc>
                <a:spcPts val="7839"/>
              </a:lnSpc>
              <a:spcBef>
                <a:spcPct val="0"/>
              </a:spcBef>
            </a:pPr>
            <a:r>
              <a:rPr lang="kk-KZ" sz="3600" b="1" dirty="0" smtClean="0">
                <a:solidFill>
                  <a:srgbClr val="4BACC6">
                    <a:lumMod val="50000"/>
                  </a:srgbClr>
                </a:solidFill>
                <a:latin typeface="Poppins Medium"/>
              </a:rPr>
              <a:t>  </a:t>
            </a:r>
            <a:r>
              <a:rPr lang="kk-KZ" sz="3600" b="1" dirty="0" smtClean="0">
                <a:solidFill>
                  <a:srgbClr val="4BACC6">
                    <a:lumMod val="50000"/>
                  </a:srgbClr>
                </a:solidFill>
                <a:latin typeface="Cambria" pitchFamily="18" charset="0"/>
              </a:rPr>
              <a:t>“Оңай тіл” жобасы аясында  “</a:t>
            </a:r>
            <a:r>
              <a:rPr lang="kk-KZ" sz="3600" b="1" dirty="0">
                <a:solidFill>
                  <a:srgbClr val="4BACC6">
                    <a:lumMod val="50000"/>
                  </a:srgbClr>
                </a:solidFill>
                <a:latin typeface="Cambria" pitchFamily="18" charset="0"/>
              </a:rPr>
              <a:t>Наурыз-думан” шарасы</a:t>
            </a:r>
            <a:endParaRPr lang="en-US" sz="3600" b="1" dirty="0">
              <a:solidFill>
                <a:srgbClr val="4BACC6">
                  <a:lumMod val="50000"/>
                </a:srgbClr>
              </a:solidFill>
              <a:latin typeface="Cambria" pitchFamily="18" charset="0"/>
            </a:endParaRPr>
          </a:p>
        </p:txBody>
      </p:sp>
      <p:pic>
        <p:nvPicPr>
          <p:cNvPr id="1027" name="Picture 3"/>
          <p:cNvPicPr>
            <a:picLocks noChangeAspect="1" noChangeArrowheads="1"/>
          </p:cNvPicPr>
          <p:nvPr/>
        </p:nvPicPr>
        <p:blipFill>
          <a:blip r:embed="rId4"/>
          <a:srcRect l="16406" t="4166" r="16015" b="15278"/>
          <a:stretch>
            <a:fillRect/>
          </a:stretch>
        </p:blipFill>
        <p:spPr bwMode="auto">
          <a:xfrm rot="5400000">
            <a:off x="12671713" y="2401605"/>
            <a:ext cx="6339199" cy="4250561"/>
          </a:xfrm>
          <a:prstGeom prst="rect">
            <a:avLst/>
          </a:prstGeom>
          <a:noFill/>
          <a:ln w="9525">
            <a:noFill/>
            <a:miter lim="800000"/>
            <a:headEnd/>
            <a:tailEnd/>
          </a:ln>
          <a:effectLst/>
        </p:spPr>
      </p:pic>
      <p:pic>
        <p:nvPicPr>
          <p:cNvPr id="1028" name="Picture 4"/>
          <p:cNvPicPr>
            <a:picLocks noChangeAspect="1" noChangeArrowheads="1"/>
          </p:cNvPicPr>
          <p:nvPr/>
        </p:nvPicPr>
        <p:blipFill>
          <a:blip r:embed="rId5"/>
          <a:srcRect l="15625" t="4861" r="16406" b="10416"/>
          <a:stretch>
            <a:fillRect/>
          </a:stretch>
        </p:blipFill>
        <p:spPr bwMode="auto">
          <a:xfrm rot="5400000">
            <a:off x="-657881" y="2300855"/>
            <a:ext cx="6314652" cy="4427514"/>
          </a:xfrm>
          <a:prstGeom prst="rect">
            <a:avLst/>
          </a:prstGeom>
          <a:noFill/>
          <a:ln w="9525">
            <a:noFill/>
            <a:miter lim="800000"/>
            <a:headEnd/>
            <a:tailEnd/>
          </a:ln>
          <a:effectLst/>
        </p:spPr>
      </p:pic>
      <p:pic>
        <p:nvPicPr>
          <p:cNvPr id="1029" name="Picture 5"/>
          <p:cNvPicPr>
            <a:picLocks noChangeAspect="1" noChangeArrowheads="1"/>
          </p:cNvPicPr>
          <p:nvPr/>
        </p:nvPicPr>
        <p:blipFill>
          <a:blip r:embed="rId6"/>
          <a:srcRect l="25000" r="14453" b="8333"/>
          <a:stretch>
            <a:fillRect/>
          </a:stretch>
        </p:blipFill>
        <p:spPr bwMode="auto">
          <a:xfrm rot="5400000">
            <a:off x="5406893" y="6442755"/>
            <a:ext cx="4152328" cy="3536162"/>
          </a:xfrm>
          <a:prstGeom prst="rect">
            <a:avLst/>
          </a:prstGeom>
          <a:noFill/>
          <a:ln w="9525">
            <a:noFill/>
            <a:miter lim="800000"/>
            <a:headEnd/>
            <a:tailEnd/>
          </a:ln>
          <a:effectLst/>
        </p:spPr>
      </p:pic>
      <p:pic>
        <p:nvPicPr>
          <p:cNvPr id="1030" name="Picture 6"/>
          <p:cNvPicPr>
            <a:picLocks noChangeAspect="1" noChangeArrowheads="1"/>
          </p:cNvPicPr>
          <p:nvPr/>
        </p:nvPicPr>
        <p:blipFill>
          <a:blip r:embed="rId7"/>
          <a:srcRect l="29658" t="25516" r="16797" b="5555"/>
          <a:stretch>
            <a:fillRect/>
          </a:stretch>
        </p:blipFill>
        <p:spPr bwMode="auto">
          <a:xfrm rot="5400000">
            <a:off x="9072480" y="6715019"/>
            <a:ext cx="4143567" cy="300039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pic>
        <p:nvPicPr>
          <p:cNvPr id="9" name="Рисунок 8" descr="D:\рабочий стол\Қысқамерзімді курс\Отчет\фото\мамыр\WhatsApp Image 2023-05-22 at 11.13.05.jpeg"/>
          <p:cNvPicPr/>
          <p:nvPr/>
        </p:nvPicPr>
        <p:blipFill>
          <a:blip r:embed="rId3">
            <a:lum bright="34000" contrast="-70000"/>
          </a:blip>
          <a:srcRect/>
          <a:stretch>
            <a:fillRect/>
          </a:stretch>
        </p:blipFill>
        <p:spPr bwMode="auto">
          <a:xfrm>
            <a:off x="0" y="0"/>
            <a:ext cx="18288000" cy="10287000"/>
          </a:xfrm>
          <a:prstGeom prst="rect">
            <a:avLst/>
          </a:prstGeom>
          <a:noFill/>
          <a:ln w="9525">
            <a:noFill/>
            <a:miter lim="800000"/>
            <a:headEnd/>
            <a:tailEnd/>
          </a:ln>
        </p:spPr>
      </p:pic>
      <p:grpSp>
        <p:nvGrpSpPr>
          <p:cNvPr id="2" name="Google Shape;141;p16"/>
          <p:cNvGrpSpPr/>
          <p:nvPr/>
        </p:nvGrpSpPr>
        <p:grpSpPr>
          <a:xfrm>
            <a:off x="1151150" y="7716146"/>
            <a:ext cx="1544574" cy="1327368"/>
            <a:chOff x="37988" y="0"/>
            <a:chExt cx="812800" cy="698500"/>
          </a:xfrm>
        </p:grpSpPr>
        <p:sp>
          <p:nvSpPr>
            <p:cNvPr id="142" name="Google Shape;142;p16"/>
            <p:cNvSpPr/>
            <p:nvPr/>
          </p:nvSpPr>
          <p:spPr>
            <a:xfrm>
              <a:off x="37988" y="0"/>
              <a:ext cx="812800" cy="698500"/>
            </a:xfrm>
            <a:custGeom>
              <a:avLst/>
              <a:gdLst/>
              <a:ahLst/>
              <a:cxnLst/>
              <a:rect l="l" t="t" r="r" b="b"/>
              <a:pathLst>
                <a:path w="812800" h="698500" extrusionOk="0">
                  <a:moveTo>
                    <a:pt x="812800" y="349250"/>
                  </a:moveTo>
                  <a:lnTo>
                    <a:pt x="609600" y="698500"/>
                  </a:lnTo>
                  <a:lnTo>
                    <a:pt x="203200" y="698500"/>
                  </a:lnTo>
                  <a:lnTo>
                    <a:pt x="0" y="349250"/>
                  </a:lnTo>
                  <a:lnTo>
                    <a:pt x="203200" y="0"/>
                  </a:lnTo>
                  <a:lnTo>
                    <a:pt x="609600" y="0"/>
                  </a:lnTo>
                  <a:lnTo>
                    <a:pt x="812800" y="349250"/>
                  </a:lnTo>
                  <a:close/>
                </a:path>
              </a:pathLst>
            </a:custGeom>
            <a:solidFill>
              <a:srgbClr val="000000">
                <a:alpha val="0"/>
              </a:srgbClr>
            </a:solidFill>
            <a:ln w="47625" cap="flat" cmpd="sng">
              <a:solidFill>
                <a:srgbClr val="002060"/>
              </a:solidFill>
              <a:prstDash val="solid"/>
              <a:round/>
              <a:headEnd type="none" w="sm" len="sm"/>
              <a:tailEnd type="none" w="sm" len="sm"/>
            </a:ln>
          </p:spPr>
        </p:sp>
        <p:sp>
          <p:nvSpPr>
            <p:cNvPr id="143" name="Google Shape;143;p16"/>
            <p:cNvSpPr txBox="1"/>
            <p:nvPr/>
          </p:nvSpPr>
          <p:spPr>
            <a:xfrm>
              <a:off x="114300" y="0"/>
              <a:ext cx="5842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20000"/>
                </a:lnSpc>
                <a:spcBef>
                  <a:spcPts val="0"/>
                </a:spcBef>
                <a:spcAft>
                  <a:spcPts val="0"/>
                </a:spcAft>
                <a:buNone/>
              </a:pPr>
              <a:endParaRPr sz="1600">
                <a:solidFill>
                  <a:srgbClr val="002060"/>
                </a:solidFill>
              </a:endParaRPr>
            </a:p>
          </p:txBody>
        </p:sp>
      </p:grpSp>
      <p:sp>
        <p:nvSpPr>
          <p:cNvPr id="144" name="Google Shape;144;p16"/>
          <p:cNvSpPr txBox="1"/>
          <p:nvPr/>
        </p:nvSpPr>
        <p:spPr>
          <a:xfrm>
            <a:off x="2786018" y="7715268"/>
            <a:ext cx="14981445" cy="492443"/>
          </a:xfrm>
          <a:prstGeom prst="rect">
            <a:avLst/>
          </a:prstGeom>
          <a:noFill/>
          <a:ln>
            <a:noFill/>
          </a:ln>
        </p:spPr>
        <p:txBody>
          <a:bodyPr spcFirstLastPara="1" wrap="square" lIns="0" tIns="0" rIns="0" bIns="0" anchor="t" anchorCtr="0">
            <a:spAutoFit/>
          </a:bodyPr>
          <a:lstStyle/>
          <a:p>
            <a:r>
              <a:rPr lang="kk-KZ" sz="3200" b="1" dirty="0" smtClean="0"/>
              <a:t>“Оңай тіл” жобасы аясында шеберлік сынып</a:t>
            </a:r>
            <a:endParaRPr lang="ru-RU" sz="3200" dirty="0"/>
          </a:p>
        </p:txBody>
      </p:sp>
      <p:sp>
        <p:nvSpPr>
          <p:cNvPr id="145" name="Google Shape;145;p16"/>
          <p:cNvSpPr txBox="1"/>
          <p:nvPr/>
        </p:nvSpPr>
        <p:spPr>
          <a:xfrm>
            <a:off x="2854709" y="8548203"/>
            <a:ext cx="14865731" cy="492443"/>
          </a:xfrm>
          <a:prstGeom prst="rect">
            <a:avLst/>
          </a:prstGeom>
          <a:noFill/>
          <a:ln>
            <a:noFill/>
          </a:ln>
        </p:spPr>
        <p:txBody>
          <a:bodyPr spcFirstLastPara="1" wrap="square" lIns="0" tIns="0" rIns="0" bIns="0" anchor="t" anchorCtr="0">
            <a:spAutoFit/>
          </a:bodyPr>
          <a:lstStyle/>
          <a:p>
            <a:pPr lvl="0"/>
            <a:r>
              <a:rPr lang="kk-KZ" sz="3200" dirty="0" smtClean="0"/>
              <a:t>2023 жыл, мамыр</a:t>
            </a:r>
            <a:endParaRPr lang="ru-RU" sz="3200" dirty="0" smtClean="0"/>
          </a:p>
        </p:txBody>
      </p:sp>
      <p:cxnSp>
        <p:nvCxnSpPr>
          <p:cNvPr id="146" name="Google Shape;146;p16"/>
          <p:cNvCxnSpPr/>
          <p:nvPr/>
        </p:nvCxnSpPr>
        <p:spPr>
          <a:xfrm rot="5580">
            <a:off x="2806574" y="8405361"/>
            <a:ext cx="15481436" cy="0"/>
          </a:xfrm>
          <a:prstGeom prst="straightConnector1">
            <a:avLst/>
          </a:prstGeom>
          <a:noFill/>
          <a:ln w="38100" cap="flat" cmpd="sng">
            <a:solidFill>
              <a:srgbClr val="002060"/>
            </a:solidFill>
            <a:prstDash val="solid"/>
            <a:round/>
            <a:headEnd type="none" w="sm" len="sm"/>
            <a:tailEnd type="none" w="sm" len="sm"/>
          </a:ln>
        </p:spPr>
      </p:cxnSp>
      <p:sp>
        <p:nvSpPr>
          <p:cNvPr id="11" name="TextBox 10"/>
          <p:cNvSpPr txBox="1"/>
          <p:nvPr/>
        </p:nvSpPr>
        <p:spPr>
          <a:xfrm>
            <a:off x="1714448" y="8072458"/>
            <a:ext cx="418704" cy="646331"/>
          </a:xfrm>
          <a:prstGeom prst="rect">
            <a:avLst/>
          </a:prstGeom>
          <a:noFill/>
        </p:spPr>
        <p:txBody>
          <a:bodyPr wrap="none" rtlCol="0">
            <a:spAutoFit/>
          </a:bodyPr>
          <a:lstStyle/>
          <a:p>
            <a:r>
              <a:rPr lang="kk-KZ" sz="3600" b="1" dirty="0" smtClean="0">
                <a:solidFill>
                  <a:schemeClr val="bg1"/>
                </a:solidFill>
              </a:rPr>
              <a:t>2</a:t>
            </a:r>
            <a:endParaRPr lang="ru-RU" sz="3600" b="1"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144"/>
                                        </p:tgtEl>
                                        <p:attrNameLst>
                                          <p:attrName>style.visibility</p:attrName>
                                        </p:attrNameLst>
                                      </p:cBhvr>
                                      <p:to>
                                        <p:strVal val="visible"/>
                                      </p:to>
                                    </p:set>
                                    <p:animEffect transition="in" filter="fade">
                                      <p:cBhvr>
                                        <p:cTn id="10" dur="500"/>
                                        <p:tgtEl>
                                          <p:spTgt spid="144"/>
                                        </p:tgtEl>
                                      </p:cBhvr>
                                    </p:animEffect>
                                  </p:childTnLst>
                                </p:cTn>
                              </p:par>
                              <p:par>
                                <p:cTn id="11" presetID="10" presetClass="entr" presetSubtype="0" fill="hold" nodeType="withEffect">
                                  <p:stCondLst>
                                    <p:cond delay="0"/>
                                  </p:stCondLst>
                                  <p:childTnLst>
                                    <p:set>
                                      <p:cBhvr>
                                        <p:cTn id="12" dur="1" fill="hold">
                                          <p:stCondLst>
                                            <p:cond delay="0"/>
                                          </p:stCondLst>
                                        </p:cTn>
                                        <p:tgtEl>
                                          <p:spTgt spid="146"/>
                                        </p:tgtEl>
                                        <p:attrNameLst>
                                          <p:attrName>style.visibility</p:attrName>
                                        </p:attrNameLst>
                                      </p:cBhvr>
                                      <p:to>
                                        <p:strVal val="visible"/>
                                      </p:to>
                                    </p:set>
                                    <p:animEffect transition="in" filter="fade">
                                      <p:cBhvr>
                                        <p:cTn id="13" dur="500"/>
                                        <p:tgtEl>
                                          <p:spTgt spid="146"/>
                                        </p:tgtEl>
                                      </p:cBhvr>
                                    </p:animEffect>
                                  </p:childTnLst>
                                </p:cTn>
                              </p:par>
                              <p:par>
                                <p:cTn id="14" presetID="10" presetClass="entr" presetSubtype="0" fill="hold" nodeType="withEffect">
                                  <p:stCondLst>
                                    <p:cond delay="0"/>
                                  </p:stCondLst>
                                  <p:childTnLst>
                                    <p:set>
                                      <p:cBhvr>
                                        <p:cTn id="15" dur="1" fill="hold">
                                          <p:stCondLst>
                                            <p:cond delay="0"/>
                                          </p:stCondLst>
                                        </p:cTn>
                                        <p:tgtEl>
                                          <p:spTgt spid="145"/>
                                        </p:tgtEl>
                                        <p:attrNameLst>
                                          <p:attrName>style.visibility</p:attrName>
                                        </p:attrNameLst>
                                      </p:cBhvr>
                                      <p:to>
                                        <p:strVal val="visible"/>
                                      </p:to>
                                    </p:set>
                                    <p:animEffect transition="in" filter="fade">
                                      <p:cBhvr>
                                        <p:cTn id="16" dur="500"/>
                                        <p:tgtEl>
                                          <p:spTgt spid="1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p:nvPr/>
        </p:nvPicPr>
        <p:blipFill>
          <a:blip r:embed="rId2"/>
          <a:srcRect l="31168" t="7732" r="15621" b="45361"/>
          <a:stretch>
            <a:fillRect/>
          </a:stretch>
        </p:blipFill>
        <p:spPr bwMode="auto">
          <a:xfrm>
            <a:off x="285688" y="5000624"/>
            <a:ext cx="7000924" cy="3519489"/>
          </a:xfrm>
          <a:prstGeom prst="rect">
            <a:avLst/>
          </a:prstGeom>
          <a:noFill/>
          <a:ln w="9525">
            <a:noFill/>
            <a:miter lim="800000"/>
            <a:headEnd/>
            <a:tailEnd/>
          </a:ln>
        </p:spPr>
      </p:pic>
      <p:pic>
        <p:nvPicPr>
          <p:cNvPr id="16386" name="Picture 2" descr="D:\рабочий стол\Қысқамерзімді курс\Отчет\фото\май\WhatsApp Image 2023-05-22 at 11.13.02.jpeg"/>
          <p:cNvPicPr>
            <a:picLocks noChangeAspect="1" noChangeArrowheads="1"/>
          </p:cNvPicPr>
          <p:nvPr/>
        </p:nvPicPr>
        <p:blipFill>
          <a:blip r:embed="rId3"/>
          <a:srcRect/>
          <a:stretch>
            <a:fillRect/>
          </a:stretch>
        </p:blipFill>
        <p:spPr bwMode="auto">
          <a:xfrm>
            <a:off x="6357918" y="6072194"/>
            <a:ext cx="7005648" cy="3945222"/>
          </a:xfrm>
          <a:prstGeom prst="rect">
            <a:avLst/>
          </a:prstGeom>
          <a:noFill/>
        </p:spPr>
      </p:pic>
      <p:pic>
        <p:nvPicPr>
          <p:cNvPr id="3" name="Рисунок 2"/>
          <p:cNvPicPr/>
          <p:nvPr/>
        </p:nvPicPr>
        <p:blipFill>
          <a:blip r:embed="rId4"/>
          <a:srcRect l="32498" t="6959" r="15948" b="43814"/>
          <a:stretch>
            <a:fillRect/>
          </a:stretch>
        </p:blipFill>
        <p:spPr bwMode="auto">
          <a:xfrm>
            <a:off x="642878" y="1142972"/>
            <a:ext cx="6572296" cy="3571864"/>
          </a:xfrm>
          <a:prstGeom prst="rect">
            <a:avLst/>
          </a:prstGeom>
          <a:noFill/>
          <a:ln w="9525">
            <a:noFill/>
            <a:miter lim="800000"/>
            <a:headEnd/>
            <a:tailEnd/>
          </a:ln>
        </p:spPr>
      </p:pic>
      <p:pic>
        <p:nvPicPr>
          <p:cNvPr id="5" name="Рисунок 4" descr="D:\рабочий стол\Қысқамерзімді курс\Отчет\фото\мамыр\WhatsApp Image 2023-05-22 at 11.13.05.jpeg"/>
          <p:cNvPicPr/>
          <p:nvPr/>
        </p:nvPicPr>
        <p:blipFill>
          <a:blip r:embed="rId5"/>
          <a:srcRect/>
          <a:stretch>
            <a:fillRect/>
          </a:stretch>
        </p:blipFill>
        <p:spPr bwMode="auto">
          <a:xfrm>
            <a:off x="6500794" y="285716"/>
            <a:ext cx="7000924" cy="3929090"/>
          </a:xfrm>
          <a:prstGeom prst="rect">
            <a:avLst/>
          </a:prstGeom>
          <a:noFill/>
          <a:ln w="9525">
            <a:noFill/>
            <a:miter lim="800000"/>
            <a:headEnd/>
            <a:tailEnd/>
          </a:ln>
        </p:spPr>
      </p:pic>
      <p:pic>
        <p:nvPicPr>
          <p:cNvPr id="2" name="Рисунок 1" descr="D:\рабочий стол\Қысқамерзімді курс\Отчет\фото\мамыр\WhatsApp Image 2023-05-18 at 14.31.59 (1).jpeg"/>
          <p:cNvPicPr/>
          <p:nvPr/>
        </p:nvPicPr>
        <p:blipFill>
          <a:blip r:embed="rId6"/>
          <a:srcRect/>
          <a:stretch>
            <a:fillRect/>
          </a:stretch>
        </p:blipFill>
        <p:spPr bwMode="auto">
          <a:xfrm>
            <a:off x="11358578" y="2214542"/>
            <a:ext cx="6929422" cy="4933952"/>
          </a:xfrm>
          <a:prstGeom prst="rect">
            <a:avLst/>
          </a:prstGeom>
          <a:ln>
            <a:noFill/>
          </a:ln>
          <a:effectLst>
            <a:softEdge rad="112500"/>
          </a:effectLst>
        </p:spPr>
      </p:pic>
      <p:pic>
        <p:nvPicPr>
          <p:cNvPr id="7" name="Рисунок 6"/>
          <p:cNvPicPr>
            <a:picLocks noChangeAspect="1"/>
          </p:cNvPicPr>
          <p:nvPr/>
        </p:nvPicPr>
        <p:blipFill>
          <a:blip r:embed="rId7"/>
          <a:stretch>
            <a:fillRect/>
          </a:stretch>
        </p:blipFill>
        <p:spPr>
          <a:xfrm>
            <a:off x="857192" y="285716"/>
            <a:ext cx="9505057" cy="1042319"/>
          </a:xfrm>
          <a:prstGeom prst="rect">
            <a:avLst/>
          </a:prstGeom>
          <a:solidFill>
            <a:schemeClr val="bg1"/>
          </a:solidFill>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pic>
        <p:nvPicPr>
          <p:cNvPr id="10" name="Picture 3" descr="C:\Users\Priemnaya\Downloads\photo_5465237617080651539_x.jpg"/>
          <p:cNvPicPr>
            <a:picLocks noChangeAspect="1" noChangeArrowheads="1"/>
          </p:cNvPicPr>
          <p:nvPr/>
        </p:nvPicPr>
        <p:blipFill>
          <a:blip r:embed="rId3"/>
          <a:srcRect/>
          <a:stretch>
            <a:fillRect/>
          </a:stretch>
        </p:blipFill>
        <p:spPr bwMode="auto">
          <a:xfrm>
            <a:off x="3357522" y="285716"/>
            <a:ext cx="12001520" cy="7200861"/>
          </a:xfrm>
          <a:prstGeom prst="rect">
            <a:avLst/>
          </a:prstGeom>
          <a:ln>
            <a:noFill/>
          </a:ln>
          <a:effectLst>
            <a:outerShdw blurRad="292100" dist="139700" dir="2700000" algn="tl" rotWithShape="0">
              <a:srgbClr val="333333">
                <a:alpha val="65000"/>
              </a:srgbClr>
            </a:outerShdw>
          </a:effectLst>
        </p:spPr>
      </p:pic>
      <p:grpSp>
        <p:nvGrpSpPr>
          <p:cNvPr id="2" name="Google Shape;141;p16"/>
          <p:cNvGrpSpPr/>
          <p:nvPr/>
        </p:nvGrpSpPr>
        <p:grpSpPr>
          <a:xfrm>
            <a:off x="1151150" y="7716146"/>
            <a:ext cx="1544574" cy="1327368"/>
            <a:chOff x="37988" y="0"/>
            <a:chExt cx="812800" cy="698500"/>
          </a:xfrm>
        </p:grpSpPr>
        <p:sp>
          <p:nvSpPr>
            <p:cNvPr id="142" name="Google Shape;142;p16"/>
            <p:cNvSpPr/>
            <p:nvPr/>
          </p:nvSpPr>
          <p:spPr>
            <a:xfrm>
              <a:off x="37988" y="0"/>
              <a:ext cx="812800" cy="698500"/>
            </a:xfrm>
            <a:custGeom>
              <a:avLst/>
              <a:gdLst/>
              <a:ahLst/>
              <a:cxnLst/>
              <a:rect l="l" t="t" r="r" b="b"/>
              <a:pathLst>
                <a:path w="812800" h="698500" extrusionOk="0">
                  <a:moveTo>
                    <a:pt x="812800" y="349250"/>
                  </a:moveTo>
                  <a:lnTo>
                    <a:pt x="609600" y="698500"/>
                  </a:lnTo>
                  <a:lnTo>
                    <a:pt x="203200" y="698500"/>
                  </a:lnTo>
                  <a:lnTo>
                    <a:pt x="0" y="349250"/>
                  </a:lnTo>
                  <a:lnTo>
                    <a:pt x="203200" y="0"/>
                  </a:lnTo>
                  <a:lnTo>
                    <a:pt x="609600" y="0"/>
                  </a:lnTo>
                  <a:lnTo>
                    <a:pt x="812800" y="349250"/>
                  </a:lnTo>
                  <a:close/>
                </a:path>
              </a:pathLst>
            </a:custGeom>
            <a:solidFill>
              <a:srgbClr val="000000">
                <a:alpha val="0"/>
              </a:srgbClr>
            </a:solidFill>
            <a:ln w="47625" cap="flat" cmpd="sng">
              <a:solidFill>
                <a:srgbClr val="002060"/>
              </a:solidFill>
              <a:prstDash val="solid"/>
              <a:round/>
              <a:headEnd type="none" w="sm" len="sm"/>
              <a:tailEnd type="none" w="sm" len="sm"/>
            </a:ln>
          </p:spPr>
        </p:sp>
        <p:sp>
          <p:nvSpPr>
            <p:cNvPr id="143" name="Google Shape;143;p16"/>
            <p:cNvSpPr txBox="1"/>
            <p:nvPr/>
          </p:nvSpPr>
          <p:spPr>
            <a:xfrm>
              <a:off x="114300" y="0"/>
              <a:ext cx="5842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20000"/>
                </a:lnSpc>
                <a:spcBef>
                  <a:spcPts val="0"/>
                </a:spcBef>
                <a:spcAft>
                  <a:spcPts val="0"/>
                </a:spcAft>
                <a:buNone/>
              </a:pPr>
              <a:endParaRPr sz="1600">
                <a:solidFill>
                  <a:srgbClr val="002060"/>
                </a:solidFill>
              </a:endParaRPr>
            </a:p>
          </p:txBody>
        </p:sp>
      </p:grpSp>
      <p:sp>
        <p:nvSpPr>
          <p:cNvPr id="144" name="Google Shape;144;p16"/>
          <p:cNvSpPr txBox="1"/>
          <p:nvPr/>
        </p:nvSpPr>
        <p:spPr>
          <a:xfrm>
            <a:off x="2786018" y="7715268"/>
            <a:ext cx="14981445" cy="492443"/>
          </a:xfrm>
          <a:prstGeom prst="rect">
            <a:avLst/>
          </a:prstGeom>
          <a:noFill/>
          <a:ln>
            <a:noFill/>
          </a:ln>
        </p:spPr>
        <p:txBody>
          <a:bodyPr spcFirstLastPara="1" wrap="square" lIns="0" tIns="0" rIns="0" bIns="0" anchor="t" anchorCtr="0">
            <a:spAutoFit/>
          </a:bodyPr>
          <a:lstStyle/>
          <a:p>
            <a:r>
              <a:rPr lang="kk-KZ" sz="3200" b="1" dirty="0" smtClean="0"/>
              <a:t>“Үздік әдістеме” сайысы</a:t>
            </a:r>
            <a:endParaRPr lang="ru-RU" sz="3200" dirty="0"/>
          </a:p>
        </p:txBody>
      </p:sp>
      <p:sp>
        <p:nvSpPr>
          <p:cNvPr id="145" name="Google Shape;145;p16"/>
          <p:cNvSpPr txBox="1"/>
          <p:nvPr/>
        </p:nvSpPr>
        <p:spPr>
          <a:xfrm>
            <a:off x="2854709" y="8548203"/>
            <a:ext cx="14865731" cy="492443"/>
          </a:xfrm>
          <a:prstGeom prst="rect">
            <a:avLst/>
          </a:prstGeom>
          <a:noFill/>
          <a:ln>
            <a:noFill/>
          </a:ln>
        </p:spPr>
        <p:txBody>
          <a:bodyPr spcFirstLastPara="1" wrap="square" lIns="0" tIns="0" rIns="0" bIns="0" anchor="t" anchorCtr="0">
            <a:spAutoFit/>
          </a:bodyPr>
          <a:lstStyle/>
          <a:p>
            <a:pPr lvl="0"/>
            <a:r>
              <a:rPr lang="kk-KZ" sz="3200" dirty="0" smtClean="0"/>
              <a:t>2023 жыл, маусым</a:t>
            </a:r>
            <a:endParaRPr lang="ru-RU" sz="3200" dirty="0" smtClean="0"/>
          </a:p>
        </p:txBody>
      </p:sp>
      <p:cxnSp>
        <p:nvCxnSpPr>
          <p:cNvPr id="146" name="Google Shape;146;p16"/>
          <p:cNvCxnSpPr/>
          <p:nvPr/>
        </p:nvCxnSpPr>
        <p:spPr>
          <a:xfrm rot="5580">
            <a:off x="2806574" y="8405361"/>
            <a:ext cx="15481436" cy="0"/>
          </a:xfrm>
          <a:prstGeom prst="straightConnector1">
            <a:avLst/>
          </a:prstGeom>
          <a:noFill/>
          <a:ln w="38100" cap="flat" cmpd="sng">
            <a:solidFill>
              <a:srgbClr val="002060"/>
            </a:solidFill>
            <a:prstDash val="solid"/>
            <a:round/>
            <a:headEnd type="none" w="sm" len="sm"/>
            <a:tailEnd type="none" w="sm" len="sm"/>
          </a:ln>
        </p:spPr>
      </p:cxnSp>
      <p:sp>
        <p:nvSpPr>
          <p:cNvPr id="11" name="TextBox 10"/>
          <p:cNvSpPr txBox="1"/>
          <p:nvPr/>
        </p:nvSpPr>
        <p:spPr>
          <a:xfrm>
            <a:off x="1714448" y="8072458"/>
            <a:ext cx="418704" cy="646331"/>
          </a:xfrm>
          <a:prstGeom prst="rect">
            <a:avLst/>
          </a:prstGeom>
          <a:noFill/>
        </p:spPr>
        <p:txBody>
          <a:bodyPr wrap="none" rtlCol="0">
            <a:spAutoFit/>
          </a:bodyPr>
          <a:lstStyle/>
          <a:p>
            <a:r>
              <a:rPr lang="kk-KZ" sz="3600" b="1" dirty="0" smtClean="0">
                <a:solidFill>
                  <a:srgbClr val="002060"/>
                </a:solidFill>
              </a:rPr>
              <a:t>3</a:t>
            </a:r>
            <a:endParaRPr lang="ru-RU" sz="3600" b="1" dirty="0">
              <a:solidFill>
                <a:srgbClr val="00206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144"/>
                                        </p:tgtEl>
                                        <p:attrNameLst>
                                          <p:attrName>style.visibility</p:attrName>
                                        </p:attrNameLst>
                                      </p:cBhvr>
                                      <p:to>
                                        <p:strVal val="visible"/>
                                      </p:to>
                                    </p:set>
                                    <p:animEffect transition="in" filter="fade">
                                      <p:cBhvr>
                                        <p:cTn id="10" dur="500"/>
                                        <p:tgtEl>
                                          <p:spTgt spid="144"/>
                                        </p:tgtEl>
                                      </p:cBhvr>
                                    </p:animEffect>
                                  </p:childTnLst>
                                </p:cTn>
                              </p:par>
                              <p:par>
                                <p:cTn id="11" presetID="10" presetClass="entr" presetSubtype="0" fill="hold" nodeType="withEffect">
                                  <p:stCondLst>
                                    <p:cond delay="0"/>
                                  </p:stCondLst>
                                  <p:childTnLst>
                                    <p:set>
                                      <p:cBhvr>
                                        <p:cTn id="12" dur="1" fill="hold">
                                          <p:stCondLst>
                                            <p:cond delay="0"/>
                                          </p:stCondLst>
                                        </p:cTn>
                                        <p:tgtEl>
                                          <p:spTgt spid="146"/>
                                        </p:tgtEl>
                                        <p:attrNameLst>
                                          <p:attrName>style.visibility</p:attrName>
                                        </p:attrNameLst>
                                      </p:cBhvr>
                                      <p:to>
                                        <p:strVal val="visible"/>
                                      </p:to>
                                    </p:set>
                                    <p:animEffect transition="in" filter="fade">
                                      <p:cBhvr>
                                        <p:cTn id="13" dur="500"/>
                                        <p:tgtEl>
                                          <p:spTgt spid="146"/>
                                        </p:tgtEl>
                                      </p:cBhvr>
                                    </p:animEffect>
                                  </p:childTnLst>
                                </p:cTn>
                              </p:par>
                              <p:par>
                                <p:cTn id="14" presetID="10" presetClass="entr" presetSubtype="0" fill="hold" nodeType="withEffect">
                                  <p:stCondLst>
                                    <p:cond delay="0"/>
                                  </p:stCondLst>
                                  <p:childTnLst>
                                    <p:set>
                                      <p:cBhvr>
                                        <p:cTn id="15" dur="1" fill="hold">
                                          <p:stCondLst>
                                            <p:cond delay="0"/>
                                          </p:stCondLst>
                                        </p:cTn>
                                        <p:tgtEl>
                                          <p:spTgt spid="145"/>
                                        </p:tgtEl>
                                        <p:attrNameLst>
                                          <p:attrName>style.visibility</p:attrName>
                                        </p:attrNameLst>
                                      </p:cBhvr>
                                      <p:to>
                                        <p:strVal val="visible"/>
                                      </p:to>
                                    </p:set>
                                    <p:animEffect transition="in" filter="fade">
                                      <p:cBhvr>
                                        <p:cTn id="16" dur="500"/>
                                        <p:tgtEl>
                                          <p:spTgt spid="1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74BFEF"/>
        </a:solidFill>
        <a:effectLst/>
      </p:bgPr>
    </p:bg>
    <p:spTree>
      <p:nvGrpSpPr>
        <p:cNvPr id="1" name=""/>
        <p:cNvGrpSpPr/>
        <p:nvPr/>
      </p:nvGrpSpPr>
      <p:grpSpPr>
        <a:xfrm>
          <a:off x="0" y="0"/>
          <a:ext cx="0" cy="0"/>
          <a:chOff x="0" y="0"/>
          <a:chExt cx="0" cy="0"/>
        </a:xfrm>
      </p:grpSpPr>
      <p:grpSp>
        <p:nvGrpSpPr>
          <p:cNvPr id="2" name="Group 2"/>
          <p:cNvGrpSpPr/>
          <p:nvPr/>
        </p:nvGrpSpPr>
        <p:grpSpPr>
          <a:xfrm>
            <a:off x="214250" y="285716"/>
            <a:ext cx="17859500" cy="9787006"/>
            <a:chOff x="0" y="0"/>
            <a:chExt cx="4468163" cy="1532510"/>
          </a:xfrm>
        </p:grpSpPr>
        <p:sp>
          <p:nvSpPr>
            <p:cNvPr id="3" name="Freeform 3"/>
            <p:cNvSpPr/>
            <p:nvPr/>
          </p:nvSpPr>
          <p:spPr>
            <a:xfrm>
              <a:off x="0" y="0"/>
              <a:ext cx="4468163" cy="1532510"/>
            </a:xfrm>
            <a:custGeom>
              <a:avLst/>
              <a:gdLst/>
              <a:ahLst/>
              <a:cxnLst/>
              <a:rect l="l" t="t" r="r" b="b"/>
              <a:pathLst>
                <a:path w="4468163" h="1532510">
                  <a:moveTo>
                    <a:pt x="23274" y="0"/>
                  </a:moveTo>
                  <a:lnTo>
                    <a:pt x="4444890" y="0"/>
                  </a:lnTo>
                  <a:cubicBezTo>
                    <a:pt x="4451062" y="0"/>
                    <a:pt x="4456982" y="2452"/>
                    <a:pt x="4461347" y="6817"/>
                  </a:cubicBezTo>
                  <a:cubicBezTo>
                    <a:pt x="4465711" y="11181"/>
                    <a:pt x="4468163" y="17101"/>
                    <a:pt x="4468163" y="23274"/>
                  </a:cubicBezTo>
                  <a:lnTo>
                    <a:pt x="4468163" y="1509237"/>
                  </a:lnTo>
                  <a:cubicBezTo>
                    <a:pt x="4468163" y="1522090"/>
                    <a:pt x="4457743" y="1532510"/>
                    <a:pt x="4444890" y="1532510"/>
                  </a:cubicBezTo>
                  <a:lnTo>
                    <a:pt x="23274" y="1532510"/>
                  </a:lnTo>
                  <a:cubicBezTo>
                    <a:pt x="10420" y="1532510"/>
                    <a:pt x="0" y="1522090"/>
                    <a:pt x="0" y="1509237"/>
                  </a:cubicBezTo>
                  <a:lnTo>
                    <a:pt x="0" y="23274"/>
                  </a:lnTo>
                  <a:cubicBezTo>
                    <a:pt x="0" y="10420"/>
                    <a:pt x="10420" y="0"/>
                    <a:pt x="23274" y="0"/>
                  </a:cubicBezTo>
                  <a:close/>
                </a:path>
              </a:pathLst>
            </a:custGeom>
            <a:solidFill>
              <a:srgbClr val="FFFFFF"/>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3120"/>
                </a:lnSpc>
              </a:pPr>
              <a:endParaRPr/>
            </a:p>
          </p:txBody>
        </p:sp>
      </p:grpSp>
      <p:pic>
        <p:nvPicPr>
          <p:cNvPr id="1028" name="Picture 4" descr="C:\Users\Priemnaya\Downloads\photo_5465237617080651538_x.jpg"/>
          <p:cNvPicPr>
            <a:picLocks noChangeAspect="1" noChangeArrowheads="1"/>
          </p:cNvPicPr>
          <p:nvPr/>
        </p:nvPicPr>
        <p:blipFill>
          <a:blip r:embed="rId2"/>
          <a:srcRect/>
          <a:stretch>
            <a:fillRect/>
          </a:stretch>
        </p:blipFill>
        <p:spPr bwMode="auto">
          <a:xfrm>
            <a:off x="12001520" y="3357550"/>
            <a:ext cx="5854690" cy="329326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29" name="Picture 5"/>
          <p:cNvPicPr>
            <a:picLocks noChangeAspect="1" noChangeArrowheads="1"/>
          </p:cNvPicPr>
          <p:nvPr/>
        </p:nvPicPr>
        <p:blipFill>
          <a:blip r:embed="rId3"/>
          <a:srcRect l="4687" t="5555" r="5859" b="11111"/>
          <a:stretch>
            <a:fillRect/>
          </a:stretch>
        </p:blipFill>
        <p:spPr bwMode="auto">
          <a:xfrm>
            <a:off x="500002" y="3214674"/>
            <a:ext cx="6543721" cy="342902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23" name="Group 23"/>
          <p:cNvGrpSpPr/>
          <p:nvPr/>
        </p:nvGrpSpPr>
        <p:grpSpPr>
          <a:xfrm>
            <a:off x="642878" y="6572260"/>
            <a:ext cx="8072494" cy="2374037"/>
            <a:chOff x="0" y="-19050"/>
            <a:chExt cx="10075481" cy="3165383"/>
          </a:xfrm>
        </p:grpSpPr>
        <p:sp>
          <p:nvSpPr>
            <p:cNvPr id="24" name="TextBox 24"/>
            <p:cNvSpPr txBox="1"/>
            <p:nvPr/>
          </p:nvSpPr>
          <p:spPr>
            <a:xfrm>
              <a:off x="0" y="1026094"/>
              <a:ext cx="10075481" cy="2120239"/>
            </a:xfrm>
            <a:prstGeom prst="rect">
              <a:avLst/>
            </a:prstGeom>
          </p:spPr>
          <p:txBody>
            <a:bodyPr wrap="square" lIns="0" tIns="0" rIns="0" bIns="0" rtlCol="0" anchor="t">
              <a:spAutoFit/>
            </a:bodyPr>
            <a:lstStyle/>
            <a:p>
              <a:pPr algn="ctr">
                <a:lnSpc>
                  <a:spcPts val="3120"/>
                </a:lnSpc>
              </a:pPr>
              <a:r>
                <a:rPr lang="kk-KZ" sz="3600" dirty="0" smtClean="0"/>
                <a:t>Қазақ тілін үйретудің тиімді әдістемесін ұсына алатын және өзіндік идеясы бар, жаңашыл, креативті мамандарды анықтау, қолдау мақсатында</a:t>
              </a:r>
              <a:endParaRPr lang="en-US" sz="3600" u="none" dirty="0">
                <a:solidFill>
                  <a:srgbClr val="000000"/>
                </a:solidFill>
                <a:latin typeface="Kollektif"/>
              </a:endParaRPr>
            </a:p>
          </p:txBody>
        </p:sp>
        <p:sp>
          <p:nvSpPr>
            <p:cNvPr id="25" name="TextBox 25"/>
            <p:cNvSpPr txBox="1"/>
            <p:nvPr/>
          </p:nvSpPr>
          <p:spPr>
            <a:xfrm>
              <a:off x="0" y="-19050"/>
              <a:ext cx="6508939" cy="730250"/>
            </a:xfrm>
            <a:prstGeom prst="rect">
              <a:avLst/>
            </a:prstGeom>
          </p:spPr>
          <p:txBody>
            <a:bodyPr lIns="0" tIns="0" rIns="0" bIns="0" rtlCol="0" anchor="t">
              <a:spAutoFit/>
            </a:bodyPr>
            <a:lstStyle/>
            <a:p>
              <a:pPr marL="0" lvl="0" indent="0" algn="ctr">
                <a:lnSpc>
                  <a:spcPts val="4200"/>
                </a:lnSpc>
                <a:spcBef>
                  <a:spcPct val="0"/>
                </a:spcBef>
              </a:pPr>
              <a:endParaRPr lang="en-US" sz="3500" u="none" spc="-70" dirty="0">
                <a:solidFill>
                  <a:srgbClr val="6DA2ED"/>
                </a:solidFill>
                <a:latin typeface="Lilita One"/>
              </a:endParaRPr>
            </a:p>
          </p:txBody>
        </p:sp>
      </p:grpSp>
      <p:grpSp>
        <p:nvGrpSpPr>
          <p:cNvPr id="32" name="Group 18"/>
          <p:cNvGrpSpPr/>
          <p:nvPr/>
        </p:nvGrpSpPr>
        <p:grpSpPr>
          <a:xfrm>
            <a:off x="9286876" y="6143632"/>
            <a:ext cx="8572560" cy="3130732"/>
            <a:chOff x="-2815135" y="-19050"/>
            <a:chExt cx="9383784" cy="4174310"/>
          </a:xfrm>
        </p:grpSpPr>
        <p:sp>
          <p:nvSpPr>
            <p:cNvPr id="33" name="TextBox 19"/>
            <p:cNvSpPr txBox="1"/>
            <p:nvPr/>
          </p:nvSpPr>
          <p:spPr>
            <a:xfrm>
              <a:off x="-2815135" y="1504961"/>
              <a:ext cx="9070991" cy="2650299"/>
            </a:xfrm>
            <a:prstGeom prst="rect">
              <a:avLst/>
            </a:prstGeom>
          </p:spPr>
          <p:txBody>
            <a:bodyPr wrap="square" lIns="0" tIns="0" rIns="0" bIns="0" rtlCol="0" anchor="t">
              <a:spAutoFit/>
            </a:bodyPr>
            <a:lstStyle/>
            <a:p>
              <a:pPr algn="ctr">
                <a:lnSpc>
                  <a:spcPts val="3120"/>
                </a:lnSpc>
                <a:spcBef>
                  <a:spcPct val="0"/>
                </a:spcBef>
              </a:pPr>
              <a:r>
                <a:rPr lang="kk-KZ" sz="3600" dirty="0" smtClean="0"/>
                <a:t>шағын және орта бизнес өкілдеріне, қызмет көрсету салалары қызметкерлеріне мемлекеттік тілді үйрету тәжірибесімен бөліскісі келетін мамандар арасында</a:t>
              </a:r>
              <a:endParaRPr lang="en-US" sz="3600" u="none" dirty="0">
                <a:solidFill>
                  <a:srgbClr val="000000"/>
                </a:solidFill>
                <a:latin typeface="Kollektif"/>
              </a:endParaRPr>
            </a:p>
          </p:txBody>
        </p:sp>
        <p:sp>
          <p:nvSpPr>
            <p:cNvPr id="34" name="TextBox 20"/>
            <p:cNvSpPr txBox="1"/>
            <p:nvPr/>
          </p:nvSpPr>
          <p:spPr>
            <a:xfrm>
              <a:off x="0" y="-19050"/>
              <a:ext cx="6568649" cy="730250"/>
            </a:xfrm>
            <a:prstGeom prst="rect">
              <a:avLst/>
            </a:prstGeom>
          </p:spPr>
          <p:txBody>
            <a:bodyPr lIns="0" tIns="0" rIns="0" bIns="0" rtlCol="0" anchor="t">
              <a:spAutoFit/>
            </a:bodyPr>
            <a:lstStyle/>
            <a:p>
              <a:pPr marL="0" lvl="0" indent="0" algn="ctr">
                <a:lnSpc>
                  <a:spcPts val="4200"/>
                </a:lnSpc>
                <a:spcBef>
                  <a:spcPct val="0"/>
                </a:spcBef>
              </a:pPr>
              <a:endParaRPr lang="en-US" sz="3500" u="none" spc="-70" dirty="0">
                <a:solidFill>
                  <a:srgbClr val="6DA2ED"/>
                </a:solidFill>
                <a:latin typeface="Lilita One"/>
              </a:endParaRPr>
            </a:p>
          </p:txBody>
        </p:sp>
      </p:grpSp>
      <p:grpSp>
        <p:nvGrpSpPr>
          <p:cNvPr id="41" name="Group 21"/>
          <p:cNvGrpSpPr/>
          <p:nvPr/>
        </p:nvGrpSpPr>
        <p:grpSpPr>
          <a:xfrm>
            <a:off x="285688" y="857220"/>
            <a:ext cx="17502310" cy="6036910"/>
            <a:chOff x="-15906860" y="-10497458"/>
            <a:chExt cx="23336411" cy="11208658"/>
          </a:xfrm>
        </p:grpSpPr>
        <p:sp>
          <p:nvSpPr>
            <p:cNvPr id="42" name="TextBox 22"/>
            <p:cNvSpPr txBox="1"/>
            <p:nvPr/>
          </p:nvSpPr>
          <p:spPr>
            <a:xfrm>
              <a:off x="-15906860" y="-10497458"/>
              <a:ext cx="23336411" cy="800023"/>
            </a:xfrm>
            <a:prstGeom prst="rect">
              <a:avLst/>
            </a:prstGeom>
          </p:spPr>
          <p:txBody>
            <a:bodyPr wrap="square" lIns="0" tIns="0" rIns="0" bIns="0" rtlCol="0" anchor="t">
              <a:spAutoFit/>
            </a:bodyPr>
            <a:lstStyle/>
            <a:p>
              <a:pPr algn="ctr"/>
              <a:r>
                <a:rPr lang="kk-KZ" sz="2800" b="1" dirty="0" smtClean="0"/>
                <a:t>2023 жылғы 9 маусымда </a:t>
              </a:r>
              <a:r>
                <a:rPr lang="kk-KZ" sz="2800" b="1" dirty="0" smtClean="0">
                  <a:solidFill>
                    <a:srgbClr val="002060"/>
                  </a:solidFill>
                </a:rPr>
                <a:t>«Оңай тіл» жобасы – жаңашыл үдеріс нәтижесі» </a:t>
              </a:r>
              <a:r>
                <a:rPr lang="kk-KZ" sz="2800" dirty="0" smtClean="0"/>
                <a:t> </a:t>
              </a:r>
              <a:r>
                <a:rPr lang="kk-KZ" sz="2800" b="1" dirty="0" smtClean="0"/>
                <a:t>үздік әдістеме сайысын өткізді</a:t>
              </a:r>
              <a:endParaRPr lang="en-US" sz="2800" b="1" u="none" dirty="0">
                <a:solidFill>
                  <a:srgbClr val="000000"/>
                </a:solidFill>
                <a:latin typeface="Kollektif"/>
              </a:endParaRPr>
            </a:p>
          </p:txBody>
        </p:sp>
        <p:sp>
          <p:nvSpPr>
            <p:cNvPr id="43" name="TextBox 23"/>
            <p:cNvSpPr txBox="1"/>
            <p:nvPr/>
          </p:nvSpPr>
          <p:spPr>
            <a:xfrm>
              <a:off x="0" y="-19050"/>
              <a:ext cx="6334642" cy="730250"/>
            </a:xfrm>
            <a:prstGeom prst="rect">
              <a:avLst/>
            </a:prstGeom>
          </p:spPr>
          <p:txBody>
            <a:bodyPr lIns="0" tIns="0" rIns="0" bIns="0" rtlCol="0" anchor="t">
              <a:spAutoFit/>
            </a:bodyPr>
            <a:lstStyle/>
            <a:p>
              <a:pPr marL="0" lvl="0" indent="0" algn="ctr">
                <a:lnSpc>
                  <a:spcPts val="4200"/>
                </a:lnSpc>
                <a:spcBef>
                  <a:spcPct val="0"/>
                </a:spcBef>
              </a:pPr>
              <a:endParaRPr lang="en-US" sz="3500" u="none" spc="-70" dirty="0">
                <a:solidFill>
                  <a:srgbClr val="6DA2ED"/>
                </a:solidFill>
                <a:latin typeface="Lilita One"/>
              </a:endParaRPr>
            </a:p>
          </p:txBody>
        </p:sp>
      </p:grpSp>
      <p:sp>
        <p:nvSpPr>
          <p:cNvPr id="1026" name="AutoShape 2" descr="blob:https://web.telegram.org/e7e3de63-997a-44c3-8ada-ec44d6103b35"/>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1027" name="Picture 3" descr="C:\Users\Priemnaya\Downloads\photo_5465237617080651539_x.jpg"/>
          <p:cNvPicPr>
            <a:picLocks noChangeAspect="1" noChangeArrowheads="1"/>
          </p:cNvPicPr>
          <p:nvPr/>
        </p:nvPicPr>
        <p:blipFill>
          <a:blip r:embed="rId4"/>
          <a:srcRect/>
          <a:stretch>
            <a:fillRect/>
          </a:stretch>
        </p:blipFill>
        <p:spPr bwMode="auto">
          <a:xfrm>
            <a:off x="5786414" y="1714476"/>
            <a:ext cx="6858048" cy="4114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pic>
        <p:nvPicPr>
          <p:cNvPr id="48130" name="Picture 2" descr="D:\рабочий стол\ОРТАЛЫҚ 2023\ІС-ШАРАЛАР 2023\мен мемлекеттік тілде қызмет көрсетемін сайысы\IMG_5425 (2).jpg"/>
          <p:cNvPicPr>
            <a:picLocks noChangeAspect="1" noChangeArrowheads="1"/>
          </p:cNvPicPr>
          <p:nvPr/>
        </p:nvPicPr>
        <p:blipFill>
          <a:blip r:embed="rId3" cstate="print">
            <a:lum bright="23000" contrast="-70000"/>
          </a:blip>
          <a:srcRect/>
          <a:stretch>
            <a:fillRect/>
          </a:stretch>
        </p:blipFill>
        <p:spPr bwMode="auto">
          <a:xfrm>
            <a:off x="0" y="0"/>
            <a:ext cx="18288000" cy="10287030"/>
          </a:xfrm>
          <a:prstGeom prst="rect">
            <a:avLst/>
          </a:prstGeom>
          <a:noFill/>
        </p:spPr>
      </p:pic>
      <p:grpSp>
        <p:nvGrpSpPr>
          <p:cNvPr id="2" name="Google Shape;141;p16"/>
          <p:cNvGrpSpPr/>
          <p:nvPr/>
        </p:nvGrpSpPr>
        <p:grpSpPr>
          <a:xfrm>
            <a:off x="1151150" y="7716146"/>
            <a:ext cx="1544574" cy="1327368"/>
            <a:chOff x="37988" y="0"/>
            <a:chExt cx="812800" cy="698500"/>
          </a:xfrm>
        </p:grpSpPr>
        <p:sp>
          <p:nvSpPr>
            <p:cNvPr id="142" name="Google Shape;142;p16"/>
            <p:cNvSpPr/>
            <p:nvPr/>
          </p:nvSpPr>
          <p:spPr>
            <a:xfrm>
              <a:off x="37988" y="0"/>
              <a:ext cx="812800" cy="698500"/>
            </a:xfrm>
            <a:custGeom>
              <a:avLst/>
              <a:gdLst/>
              <a:ahLst/>
              <a:cxnLst/>
              <a:rect l="l" t="t" r="r" b="b"/>
              <a:pathLst>
                <a:path w="812800" h="698500" extrusionOk="0">
                  <a:moveTo>
                    <a:pt x="812800" y="349250"/>
                  </a:moveTo>
                  <a:lnTo>
                    <a:pt x="609600" y="698500"/>
                  </a:lnTo>
                  <a:lnTo>
                    <a:pt x="203200" y="698500"/>
                  </a:lnTo>
                  <a:lnTo>
                    <a:pt x="0" y="349250"/>
                  </a:lnTo>
                  <a:lnTo>
                    <a:pt x="203200" y="0"/>
                  </a:lnTo>
                  <a:lnTo>
                    <a:pt x="609600" y="0"/>
                  </a:lnTo>
                  <a:lnTo>
                    <a:pt x="812800" y="349250"/>
                  </a:lnTo>
                  <a:close/>
                </a:path>
              </a:pathLst>
            </a:custGeom>
            <a:solidFill>
              <a:srgbClr val="000000">
                <a:alpha val="0"/>
              </a:srgbClr>
            </a:solidFill>
            <a:ln w="47625" cap="flat" cmpd="sng">
              <a:solidFill>
                <a:srgbClr val="002060"/>
              </a:solidFill>
              <a:prstDash val="solid"/>
              <a:round/>
              <a:headEnd type="none" w="sm" len="sm"/>
              <a:tailEnd type="none" w="sm" len="sm"/>
            </a:ln>
          </p:spPr>
        </p:sp>
        <p:sp>
          <p:nvSpPr>
            <p:cNvPr id="143" name="Google Shape;143;p16"/>
            <p:cNvSpPr txBox="1"/>
            <p:nvPr/>
          </p:nvSpPr>
          <p:spPr>
            <a:xfrm>
              <a:off x="114300" y="0"/>
              <a:ext cx="5842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20000"/>
                </a:lnSpc>
                <a:spcBef>
                  <a:spcPts val="0"/>
                </a:spcBef>
                <a:spcAft>
                  <a:spcPts val="0"/>
                </a:spcAft>
                <a:buNone/>
              </a:pPr>
              <a:endParaRPr sz="1600">
                <a:solidFill>
                  <a:srgbClr val="002060"/>
                </a:solidFill>
              </a:endParaRPr>
            </a:p>
          </p:txBody>
        </p:sp>
      </p:grpSp>
      <p:sp>
        <p:nvSpPr>
          <p:cNvPr id="144" name="Google Shape;144;p16"/>
          <p:cNvSpPr txBox="1"/>
          <p:nvPr/>
        </p:nvSpPr>
        <p:spPr>
          <a:xfrm>
            <a:off x="2786018" y="7715268"/>
            <a:ext cx="14981445" cy="512961"/>
          </a:xfrm>
          <a:prstGeom prst="rect">
            <a:avLst/>
          </a:prstGeom>
          <a:noFill/>
          <a:ln>
            <a:noFill/>
          </a:ln>
        </p:spPr>
        <p:txBody>
          <a:bodyPr spcFirstLastPara="1" wrap="square" lIns="0" tIns="0" rIns="0" bIns="0" anchor="t" anchorCtr="0">
            <a:spAutoFit/>
          </a:bodyPr>
          <a:lstStyle/>
          <a:p>
            <a:pPr lvl="0">
              <a:lnSpc>
                <a:spcPts val="3960"/>
              </a:lnSpc>
              <a:spcBef>
                <a:spcPct val="0"/>
              </a:spcBef>
            </a:pPr>
            <a:r>
              <a:rPr lang="kk-KZ" sz="2400" b="1" dirty="0" smtClean="0"/>
              <a:t>«</a:t>
            </a:r>
            <a:r>
              <a:rPr lang="kk-KZ" sz="3200" b="1" dirty="0" smtClean="0"/>
              <a:t>Мен мемлекеттік тілде қызмет көрсете аламын» сайысы </a:t>
            </a:r>
            <a:endParaRPr lang="en-US" sz="2400" spc="-66" dirty="0">
              <a:latin typeface="Lilita One"/>
            </a:endParaRPr>
          </a:p>
        </p:txBody>
      </p:sp>
      <p:sp>
        <p:nvSpPr>
          <p:cNvPr id="145" name="Google Shape;145;p16"/>
          <p:cNvSpPr txBox="1"/>
          <p:nvPr/>
        </p:nvSpPr>
        <p:spPr>
          <a:xfrm>
            <a:off x="2854709" y="8548203"/>
            <a:ext cx="14865731" cy="492443"/>
          </a:xfrm>
          <a:prstGeom prst="rect">
            <a:avLst/>
          </a:prstGeom>
          <a:noFill/>
          <a:ln>
            <a:noFill/>
          </a:ln>
        </p:spPr>
        <p:txBody>
          <a:bodyPr spcFirstLastPara="1" wrap="square" lIns="0" tIns="0" rIns="0" bIns="0" anchor="t" anchorCtr="0">
            <a:spAutoFit/>
          </a:bodyPr>
          <a:lstStyle/>
          <a:p>
            <a:pPr lvl="0"/>
            <a:r>
              <a:rPr lang="kk-KZ" sz="3200" dirty="0" smtClean="0"/>
              <a:t>2023 жыл, қыркүйек</a:t>
            </a:r>
            <a:endParaRPr lang="ru-RU" sz="3200" dirty="0" smtClean="0"/>
          </a:p>
        </p:txBody>
      </p:sp>
      <p:cxnSp>
        <p:nvCxnSpPr>
          <p:cNvPr id="146" name="Google Shape;146;p16"/>
          <p:cNvCxnSpPr/>
          <p:nvPr/>
        </p:nvCxnSpPr>
        <p:spPr>
          <a:xfrm rot="5580">
            <a:off x="2806574" y="8405361"/>
            <a:ext cx="15481436" cy="0"/>
          </a:xfrm>
          <a:prstGeom prst="straightConnector1">
            <a:avLst/>
          </a:prstGeom>
          <a:noFill/>
          <a:ln w="38100" cap="flat" cmpd="sng">
            <a:solidFill>
              <a:srgbClr val="002060"/>
            </a:solidFill>
            <a:prstDash val="solid"/>
            <a:round/>
            <a:headEnd type="none" w="sm" len="sm"/>
            <a:tailEnd type="none" w="sm" len="sm"/>
          </a:ln>
        </p:spPr>
      </p:cxnSp>
      <p:sp>
        <p:nvSpPr>
          <p:cNvPr id="11" name="TextBox 10"/>
          <p:cNvSpPr txBox="1"/>
          <p:nvPr/>
        </p:nvSpPr>
        <p:spPr>
          <a:xfrm>
            <a:off x="1714448" y="8072458"/>
            <a:ext cx="418704" cy="646331"/>
          </a:xfrm>
          <a:prstGeom prst="rect">
            <a:avLst/>
          </a:prstGeom>
          <a:noFill/>
        </p:spPr>
        <p:txBody>
          <a:bodyPr wrap="none" rtlCol="0">
            <a:spAutoFit/>
          </a:bodyPr>
          <a:lstStyle/>
          <a:p>
            <a:r>
              <a:rPr lang="kk-KZ" sz="3600" b="1" dirty="0" smtClean="0">
                <a:solidFill>
                  <a:schemeClr val="bg1"/>
                </a:solidFill>
              </a:rPr>
              <a:t>4</a:t>
            </a:r>
            <a:endParaRPr lang="ru-RU" sz="3600" b="1"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144"/>
                                        </p:tgtEl>
                                        <p:attrNameLst>
                                          <p:attrName>style.visibility</p:attrName>
                                        </p:attrNameLst>
                                      </p:cBhvr>
                                      <p:to>
                                        <p:strVal val="visible"/>
                                      </p:to>
                                    </p:set>
                                    <p:animEffect transition="in" filter="fade">
                                      <p:cBhvr>
                                        <p:cTn id="10" dur="500"/>
                                        <p:tgtEl>
                                          <p:spTgt spid="144"/>
                                        </p:tgtEl>
                                      </p:cBhvr>
                                    </p:animEffect>
                                  </p:childTnLst>
                                </p:cTn>
                              </p:par>
                              <p:par>
                                <p:cTn id="11" presetID="10" presetClass="entr" presetSubtype="0" fill="hold" nodeType="withEffect">
                                  <p:stCondLst>
                                    <p:cond delay="0"/>
                                  </p:stCondLst>
                                  <p:childTnLst>
                                    <p:set>
                                      <p:cBhvr>
                                        <p:cTn id="12" dur="1" fill="hold">
                                          <p:stCondLst>
                                            <p:cond delay="0"/>
                                          </p:stCondLst>
                                        </p:cTn>
                                        <p:tgtEl>
                                          <p:spTgt spid="146"/>
                                        </p:tgtEl>
                                        <p:attrNameLst>
                                          <p:attrName>style.visibility</p:attrName>
                                        </p:attrNameLst>
                                      </p:cBhvr>
                                      <p:to>
                                        <p:strVal val="visible"/>
                                      </p:to>
                                    </p:set>
                                    <p:animEffect transition="in" filter="fade">
                                      <p:cBhvr>
                                        <p:cTn id="13" dur="500"/>
                                        <p:tgtEl>
                                          <p:spTgt spid="146"/>
                                        </p:tgtEl>
                                      </p:cBhvr>
                                    </p:animEffect>
                                  </p:childTnLst>
                                </p:cTn>
                              </p:par>
                              <p:par>
                                <p:cTn id="14" presetID="10" presetClass="entr" presetSubtype="0" fill="hold" nodeType="withEffect">
                                  <p:stCondLst>
                                    <p:cond delay="0"/>
                                  </p:stCondLst>
                                  <p:childTnLst>
                                    <p:set>
                                      <p:cBhvr>
                                        <p:cTn id="15" dur="1" fill="hold">
                                          <p:stCondLst>
                                            <p:cond delay="0"/>
                                          </p:stCondLst>
                                        </p:cTn>
                                        <p:tgtEl>
                                          <p:spTgt spid="145"/>
                                        </p:tgtEl>
                                        <p:attrNameLst>
                                          <p:attrName>style.visibility</p:attrName>
                                        </p:attrNameLst>
                                      </p:cBhvr>
                                      <p:to>
                                        <p:strVal val="visible"/>
                                      </p:to>
                                    </p:set>
                                    <p:animEffect transition="in" filter="fade">
                                      <p:cBhvr>
                                        <p:cTn id="16" dur="500"/>
                                        <p:tgtEl>
                                          <p:spTgt spid="1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3500398" y="642906"/>
            <a:ext cx="11087120" cy="707886"/>
          </a:xfrm>
          <a:prstGeom prst="rect">
            <a:avLst/>
          </a:prstGeom>
        </p:spPr>
        <p:txBody>
          <a:bodyPr wrap="square">
            <a:spAutoFit/>
          </a:bodyPr>
          <a:lstStyle/>
          <a:p>
            <a:r>
              <a:rPr lang="kk-KZ" sz="4000" b="1" dirty="0">
                <a:solidFill>
                  <a:schemeClr val="accent1">
                    <a:lumMod val="75000"/>
                  </a:schemeClr>
                </a:solidFill>
                <a:latin typeface="Cambria" pitchFamily="18" charset="0"/>
                <a:cs typeface="Times New Roman" pitchFamily="18" charset="0"/>
              </a:rPr>
              <a:t>Орталық жұмысының  негізгі бағыттары</a:t>
            </a:r>
            <a:endParaRPr lang="ru-RU" sz="4000" b="1" dirty="0">
              <a:solidFill>
                <a:schemeClr val="accent1">
                  <a:lumMod val="75000"/>
                </a:schemeClr>
              </a:solidFill>
              <a:latin typeface="Cambria" pitchFamily="18" charset="0"/>
              <a:cs typeface="Times New Roman" pitchFamily="18" charset="0"/>
            </a:endParaRPr>
          </a:p>
        </p:txBody>
      </p:sp>
      <p:graphicFrame>
        <p:nvGraphicFramePr>
          <p:cNvPr id="5" name="Содержимое 3"/>
          <p:cNvGraphicFramePr>
            <a:graphicFrameLocks noGrp="1"/>
          </p:cNvGraphicFramePr>
          <p:nvPr>
            <p:ph idx="1"/>
          </p:nvPr>
        </p:nvGraphicFramePr>
        <p:xfrm>
          <a:off x="714316" y="1643038"/>
          <a:ext cx="16468784" cy="75438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7"/>
          <p:cNvSpPr txBox="1"/>
          <p:nvPr/>
        </p:nvSpPr>
        <p:spPr>
          <a:xfrm>
            <a:off x="357126" y="571468"/>
            <a:ext cx="16687860" cy="529697"/>
          </a:xfrm>
          <a:prstGeom prst="rect">
            <a:avLst/>
          </a:prstGeom>
        </p:spPr>
        <p:txBody>
          <a:bodyPr wrap="square" lIns="0" tIns="0" rIns="0" bIns="0" rtlCol="0" anchor="t">
            <a:spAutoFit/>
          </a:bodyPr>
          <a:lstStyle/>
          <a:p>
            <a:pPr lvl="0">
              <a:lnSpc>
                <a:spcPts val="3960"/>
              </a:lnSpc>
              <a:spcBef>
                <a:spcPct val="0"/>
              </a:spcBef>
            </a:pPr>
            <a:r>
              <a:rPr lang="kk-KZ" sz="3600" b="1" dirty="0" smtClean="0">
                <a:solidFill>
                  <a:srgbClr val="0070C0"/>
                </a:solidFill>
              </a:rPr>
              <a:t>«</a:t>
            </a:r>
            <a:r>
              <a:rPr lang="kk-KZ" sz="4400" b="1" dirty="0" smtClean="0">
                <a:solidFill>
                  <a:srgbClr val="0070C0"/>
                </a:solidFill>
              </a:rPr>
              <a:t>Мен мемлекеттік тілде қызмет көрсете аламын» сайысы </a:t>
            </a:r>
            <a:endParaRPr lang="en-US" sz="3300" u="none" spc="-66" dirty="0">
              <a:solidFill>
                <a:srgbClr val="0070C0"/>
              </a:solidFill>
              <a:latin typeface="Lilita One"/>
            </a:endParaRPr>
          </a:p>
        </p:txBody>
      </p:sp>
      <p:pic>
        <p:nvPicPr>
          <p:cNvPr id="32770" name="Picture 2" descr="https://downloader.disk.yandex.ru/preview/c24a9d00d1f74d3aad6c0c897c5755b31bcc7ffb9583f0841aeb727a85e80275/64fb426e/YuHpTY6ew-4Kc98_SavAAGCi7VRINmlCsM-HVgpdBRF7kVDrR4X8S2FyqY4kaWMP7AoDu1Jg-EFriyw3U6YqOQ%3D%3D?uid=0&amp;filename=IMG_5612%20%282%29.jpg&amp;disposition=inline&amp;hash=&amp;limit=0&amp;content_type=image%2Fjpeg&amp;owner_uid=0&amp;tknv=v2&amp;size=1903x895"/>
          <p:cNvPicPr>
            <a:picLocks noChangeAspect="1" noChangeArrowheads="1"/>
          </p:cNvPicPr>
          <p:nvPr/>
        </p:nvPicPr>
        <p:blipFill>
          <a:blip r:embed="rId2"/>
          <a:srcRect/>
          <a:stretch>
            <a:fillRect/>
          </a:stretch>
        </p:blipFill>
        <p:spPr bwMode="auto">
          <a:xfrm>
            <a:off x="4000464" y="1571600"/>
            <a:ext cx="6252171" cy="4357718"/>
          </a:xfrm>
          <a:prstGeom prst="rect">
            <a:avLst/>
          </a:prstGeom>
          <a:noFill/>
        </p:spPr>
      </p:pic>
      <p:pic>
        <p:nvPicPr>
          <p:cNvPr id="12" name="Рисунок 11"/>
          <p:cNvPicPr>
            <a:picLocks noChangeAspect="1"/>
          </p:cNvPicPr>
          <p:nvPr/>
        </p:nvPicPr>
        <p:blipFill>
          <a:blip r:embed="rId3"/>
          <a:stretch>
            <a:fillRect/>
          </a:stretch>
        </p:blipFill>
        <p:spPr>
          <a:xfrm>
            <a:off x="285688" y="1214410"/>
            <a:ext cx="14287600" cy="116951"/>
          </a:xfrm>
          <a:prstGeom prst="rect">
            <a:avLst/>
          </a:prstGeom>
        </p:spPr>
      </p:pic>
      <p:sp>
        <p:nvSpPr>
          <p:cNvPr id="14" name="TextBox 4"/>
          <p:cNvSpPr txBox="1"/>
          <p:nvPr/>
        </p:nvSpPr>
        <p:spPr>
          <a:xfrm>
            <a:off x="142812" y="1571600"/>
            <a:ext cx="3786214" cy="3447098"/>
          </a:xfrm>
          <a:prstGeom prst="rect">
            <a:avLst/>
          </a:prstGeom>
        </p:spPr>
        <p:txBody>
          <a:bodyPr wrap="square" lIns="0" tIns="0" rIns="0" bIns="0" rtlCol="0" anchor="t">
            <a:spAutoFit/>
          </a:bodyPr>
          <a:lstStyle/>
          <a:p>
            <a:pPr algn="ctr"/>
            <a:r>
              <a:rPr lang="kk-KZ" sz="2800" b="1" dirty="0" smtClean="0">
                <a:solidFill>
                  <a:srgbClr val="0070C0"/>
                </a:solidFill>
              </a:rPr>
              <a:t>Шағын және орта бизнес өкілдері, қоғамдық сала қызметкерлері  арасында өткен </a:t>
            </a:r>
          </a:p>
          <a:p>
            <a:pPr algn="ctr"/>
            <a:r>
              <a:rPr lang="kk-KZ" sz="2800" b="1" dirty="0" smtClean="0">
                <a:solidFill>
                  <a:srgbClr val="0070C0"/>
                </a:solidFill>
              </a:rPr>
              <a:t>сайысқа іріктеуден 5 қатысушы өтіп, жүлделі  орындарға ие болды</a:t>
            </a:r>
            <a:endParaRPr lang="en-US" sz="2800" b="1" u="none" dirty="0">
              <a:solidFill>
                <a:srgbClr val="0070C0"/>
              </a:solidFill>
              <a:latin typeface="Kollektif"/>
            </a:endParaRPr>
          </a:p>
        </p:txBody>
      </p:sp>
      <p:pic>
        <p:nvPicPr>
          <p:cNvPr id="32772" name="Picture 4" descr="https://downloader.disk.yandex.ru/preview/e3bdc11942cfa0f4b945523ab024bdf2b731431f04742a25ece0b993f79c0c8a/64fb426b/cS_SPvQ3oNcj0_7_KuZWdl8WZmuf8v05i0w-thF24xHfbFy4jfRORh-6Gorxejpf-B9qHGkkVThINwNEwCGIzQ%3D%3D?uid=0&amp;filename=IMG_5359%20%282%29.jpg&amp;disposition=inline&amp;hash=&amp;limit=0&amp;content_type=image%2Fjpeg&amp;owner_uid=0&amp;tknv=v2&amp;size=1903x895"/>
          <p:cNvPicPr>
            <a:picLocks noChangeAspect="1" noChangeArrowheads="1"/>
          </p:cNvPicPr>
          <p:nvPr/>
        </p:nvPicPr>
        <p:blipFill>
          <a:blip r:embed="rId4"/>
          <a:srcRect/>
          <a:stretch>
            <a:fillRect/>
          </a:stretch>
        </p:blipFill>
        <p:spPr bwMode="auto">
          <a:xfrm>
            <a:off x="10715636" y="1500162"/>
            <a:ext cx="6476374" cy="4315897"/>
          </a:xfrm>
          <a:prstGeom prst="rect">
            <a:avLst/>
          </a:prstGeom>
          <a:noFill/>
        </p:spPr>
      </p:pic>
      <p:pic>
        <p:nvPicPr>
          <p:cNvPr id="32778" name="Picture 10" descr="https://downloader.disk.yandex.ru/preview/6e312543df80d08081d1fbce98fee243d26a07e00331a37b27058c5a143350a0/64fb426b/NR_vQlEudz5pqi0sJsfgfknA79qZvCzkg20AXKtmC9N8px0tjDOqZO1FFEJYMtigYD3vWkqAIl-e9PIKkaLZsA%3D%3D?uid=0&amp;filename=IMG_5332%20%282%29.jpg&amp;disposition=inline&amp;hash=&amp;limit=0&amp;content_type=image%2Fjpeg&amp;owner_uid=0&amp;tknv=v2&amp;size=1903x895"/>
          <p:cNvPicPr>
            <a:picLocks noChangeAspect="1" noChangeArrowheads="1"/>
          </p:cNvPicPr>
          <p:nvPr/>
        </p:nvPicPr>
        <p:blipFill>
          <a:blip r:embed="rId5"/>
          <a:srcRect r="20312"/>
          <a:stretch>
            <a:fillRect/>
          </a:stretch>
        </p:blipFill>
        <p:spPr bwMode="auto">
          <a:xfrm>
            <a:off x="1928762" y="7000888"/>
            <a:ext cx="3446020" cy="2881799"/>
          </a:xfrm>
          <a:prstGeom prst="rect">
            <a:avLst/>
          </a:prstGeom>
          <a:noFill/>
        </p:spPr>
      </p:pic>
      <p:pic>
        <p:nvPicPr>
          <p:cNvPr id="32780" name="Picture 12" descr="https://downloader.disk.yandex.ru/preview/4e6f13c7ab557d94afd0156abc03ada1afb309b5c083097b644b390c8e5d2842/64fb426b/DA9kUiKd0BD1_fkGO9MEKtVALElm6VVoTYjCNMXUA1hl7c2tHpSAKcl1qOjKQue41JsKKjrkXDhVHLAeu7UqPA%3D%3D?uid=0&amp;filename=IMG_5354%20%282%29.jpg&amp;disposition=inline&amp;hash=&amp;limit=0&amp;content_type=image%2Fjpeg&amp;owner_uid=0&amp;tknv=v2&amp;size=1903x895"/>
          <p:cNvPicPr>
            <a:picLocks noChangeAspect="1" noChangeArrowheads="1"/>
          </p:cNvPicPr>
          <p:nvPr/>
        </p:nvPicPr>
        <p:blipFill>
          <a:blip r:embed="rId6"/>
          <a:srcRect l="10509"/>
          <a:stretch>
            <a:fillRect/>
          </a:stretch>
        </p:blipFill>
        <p:spPr bwMode="auto">
          <a:xfrm>
            <a:off x="5286348" y="5429252"/>
            <a:ext cx="5512003" cy="4104578"/>
          </a:xfrm>
          <a:prstGeom prst="rect">
            <a:avLst/>
          </a:prstGeom>
          <a:noFill/>
        </p:spPr>
      </p:pic>
      <p:pic>
        <p:nvPicPr>
          <p:cNvPr id="32774" name="Picture 6" descr="https://downloader.disk.yandex.ru/preview/9cd848537745b4bb9f6d2324025d99db4a49a5d4ca15172b3d8b663627609c34/64fb426e/xI4E8NG6kwNYSUvS5zesNdNtUbZ45Zhrl6OkIDN74yt1_Boz-l-sGsBrvCSq9O9LVgElRXx8M2QQtbjAfUG82A%3D%3D?uid=0&amp;filename=IMG_5450%20%282%29.jpg&amp;disposition=inline&amp;hash=&amp;limit=0&amp;content_type=image%2Fjpeg&amp;owner_uid=0&amp;tknv=v2&amp;size=1903x895"/>
          <p:cNvPicPr>
            <a:picLocks noChangeAspect="1" noChangeArrowheads="1"/>
          </p:cNvPicPr>
          <p:nvPr/>
        </p:nvPicPr>
        <p:blipFill>
          <a:blip r:embed="rId7" cstate="print"/>
          <a:srcRect/>
          <a:stretch>
            <a:fillRect/>
          </a:stretch>
        </p:blipFill>
        <p:spPr bwMode="auto">
          <a:xfrm>
            <a:off x="357126" y="5357814"/>
            <a:ext cx="3323111" cy="2214542"/>
          </a:xfrm>
          <a:prstGeom prst="rect">
            <a:avLst/>
          </a:prstGeom>
          <a:noFill/>
        </p:spPr>
      </p:pic>
      <p:pic>
        <p:nvPicPr>
          <p:cNvPr id="32781" name="Picture 13" descr="C:\Users\Priemnaya\Downloads\WhatsApp Image 2023-09-08 at 17.12.40 (2).jpeg"/>
          <p:cNvPicPr>
            <a:picLocks noChangeAspect="1" noChangeArrowheads="1"/>
          </p:cNvPicPr>
          <p:nvPr/>
        </p:nvPicPr>
        <p:blipFill>
          <a:blip r:embed="rId8"/>
          <a:srcRect/>
          <a:stretch>
            <a:fillRect/>
          </a:stretch>
        </p:blipFill>
        <p:spPr bwMode="auto">
          <a:xfrm rot="5400000">
            <a:off x="11791907" y="3781477"/>
            <a:ext cx="5348383" cy="7358050"/>
          </a:xfrm>
          <a:prstGeom prst="rect">
            <a:avLst/>
          </a:prstGeom>
          <a:noFill/>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pic>
        <p:nvPicPr>
          <p:cNvPr id="9" name="Picture 3" descr="C:\Users\Priemnaya\Downloads\WhatsApp Image 2023-09-08 at 16.34.59 (2).jpeg"/>
          <p:cNvPicPr>
            <a:picLocks noChangeAspect="1" noChangeArrowheads="1"/>
          </p:cNvPicPr>
          <p:nvPr/>
        </p:nvPicPr>
        <p:blipFill>
          <a:blip r:embed="rId3">
            <a:lum bright="67000" contrast="-84000"/>
          </a:blip>
          <a:srcRect t="22594"/>
          <a:stretch>
            <a:fillRect/>
          </a:stretch>
        </p:blipFill>
        <p:spPr bwMode="auto">
          <a:xfrm>
            <a:off x="0" y="0"/>
            <a:ext cx="18287999" cy="10286999"/>
          </a:xfrm>
          <a:prstGeom prst="rect">
            <a:avLst/>
          </a:prstGeom>
          <a:noFill/>
        </p:spPr>
      </p:pic>
      <p:grpSp>
        <p:nvGrpSpPr>
          <p:cNvPr id="2" name="Google Shape;141;p16"/>
          <p:cNvGrpSpPr/>
          <p:nvPr/>
        </p:nvGrpSpPr>
        <p:grpSpPr>
          <a:xfrm>
            <a:off x="1151150" y="7716146"/>
            <a:ext cx="1544574" cy="1327368"/>
            <a:chOff x="37988" y="0"/>
            <a:chExt cx="812800" cy="698500"/>
          </a:xfrm>
        </p:grpSpPr>
        <p:sp>
          <p:nvSpPr>
            <p:cNvPr id="142" name="Google Shape;142;p16"/>
            <p:cNvSpPr/>
            <p:nvPr/>
          </p:nvSpPr>
          <p:spPr>
            <a:xfrm>
              <a:off x="37988" y="0"/>
              <a:ext cx="812800" cy="698500"/>
            </a:xfrm>
            <a:custGeom>
              <a:avLst/>
              <a:gdLst/>
              <a:ahLst/>
              <a:cxnLst/>
              <a:rect l="l" t="t" r="r" b="b"/>
              <a:pathLst>
                <a:path w="812800" h="698500" extrusionOk="0">
                  <a:moveTo>
                    <a:pt x="812800" y="349250"/>
                  </a:moveTo>
                  <a:lnTo>
                    <a:pt x="609600" y="698500"/>
                  </a:lnTo>
                  <a:lnTo>
                    <a:pt x="203200" y="698500"/>
                  </a:lnTo>
                  <a:lnTo>
                    <a:pt x="0" y="349250"/>
                  </a:lnTo>
                  <a:lnTo>
                    <a:pt x="203200" y="0"/>
                  </a:lnTo>
                  <a:lnTo>
                    <a:pt x="609600" y="0"/>
                  </a:lnTo>
                  <a:lnTo>
                    <a:pt x="812800" y="349250"/>
                  </a:lnTo>
                  <a:close/>
                </a:path>
              </a:pathLst>
            </a:custGeom>
            <a:solidFill>
              <a:srgbClr val="000000">
                <a:alpha val="0"/>
              </a:srgbClr>
            </a:solidFill>
            <a:ln w="47625" cap="flat" cmpd="sng">
              <a:solidFill>
                <a:srgbClr val="002060"/>
              </a:solidFill>
              <a:prstDash val="solid"/>
              <a:round/>
              <a:headEnd type="none" w="sm" len="sm"/>
              <a:tailEnd type="none" w="sm" len="sm"/>
            </a:ln>
          </p:spPr>
        </p:sp>
        <p:sp>
          <p:nvSpPr>
            <p:cNvPr id="143" name="Google Shape;143;p16"/>
            <p:cNvSpPr txBox="1"/>
            <p:nvPr/>
          </p:nvSpPr>
          <p:spPr>
            <a:xfrm>
              <a:off x="114300" y="0"/>
              <a:ext cx="5842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20000"/>
                </a:lnSpc>
                <a:spcBef>
                  <a:spcPts val="0"/>
                </a:spcBef>
                <a:spcAft>
                  <a:spcPts val="0"/>
                </a:spcAft>
                <a:buNone/>
              </a:pPr>
              <a:endParaRPr sz="1600">
                <a:solidFill>
                  <a:srgbClr val="002060"/>
                </a:solidFill>
              </a:endParaRPr>
            </a:p>
          </p:txBody>
        </p:sp>
      </p:grpSp>
      <p:sp>
        <p:nvSpPr>
          <p:cNvPr id="144" name="Google Shape;144;p16"/>
          <p:cNvSpPr txBox="1"/>
          <p:nvPr/>
        </p:nvSpPr>
        <p:spPr>
          <a:xfrm>
            <a:off x="2806553" y="7086867"/>
            <a:ext cx="13027005" cy="1231106"/>
          </a:xfrm>
          <a:prstGeom prst="rect">
            <a:avLst/>
          </a:prstGeom>
          <a:noFill/>
          <a:ln>
            <a:noFill/>
          </a:ln>
        </p:spPr>
        <p:txBody>
          <a:bodyPr spcFirstLastPara="1" wrap="square" lIns="0" tIns="0" rIns="0" bIns="0" anchor="t" anchorCtr="0">
            <a:spAutoFit/>
          </a:bodyPr>
          <a:lstStyle/>
          <a:p>
            <a:r>
              <a:rPr lang="kk-KZ" sz="4000" b="1" dirty="0" smtClean="0"/>
              <a:t>5 қыркүйек - Қазақстан халқы тілдері күніне орай </a:t>
            </a:r>
            <a:endParaRPr lang="ru-RU" sz="4000" dirty="0" smtClean="0"/>
          </a:p>
          <a:p>
            <a:r>
              <a:rPr lang="kk-KZ" sz="4000" b="1" dirty="0" smtClean="0"/>
              <a:t>«Қазақ» газетіне 110 жыл» дөңгелек үстелі</a:t>
            </a:r>
            <a:endParaRPr lang="ru-RU" sz="4000" dirty="0"/>
          </a:p>
        </p:txBody>
      </p:sp>
      <p:sp>
        <p:nvSpPr>
          <p:cNvPr id="145" name="Google Shape;145;p16"/>
          <p:cNvSpPr txBox="1"/>
          <p:nvPr/>
        </p:nvSpPr>
        <p:spPr>
          <a:xfrm>
            <a:off x="2854709" y="8548203"/>
            <a:ext cx="14865731" cy="492443"/>
          </a:xfrm>
          <a:prstGeom prst="rect">
            <a:avLst/>
          </a:prstGeom>
          <a:noFill/>
          <a:ln>
            <a:noFill/>
          </a:ln>
        </p:spPr>
        <p:txBody>
          <a:bodyPr spcFirstLastPara="1" wrap="square" lIns="0" tIns="0" rIns="0" bIns="0" anchor="t" anchorCtr="0">
            <a:spAutoFit/>
          </a:bodyPr>
          <a:lstStyle/>
          <a:p>
            <a:pPr lvl="0"/>
            <a:r>
              <a:rPr lang="kk-KZ" sz="3200" dirty="0" smtClean="0"/>
              <a:t>2023 жыл, 8 қыркүйек</a:t>
            </a:r>
            <a:endParaRPr lang="ru-RU" sz="3200" dirty="0" smtClean="0"/>
          </a:p>
        </p:txBody>
      </p:sp>
      <p:cxnSp>
        <p:nvCxnSpPr>
          <p:cNvPr id="146" name="Google Shape;146;p16"/>
          <p:cNvCxnSpPr/>
          <p:nvPr/>
        </p:nvCxnSpPr>
        <p:spPr>
          <a:xfrm rot="5580">
            <a:off x="2806574" y="8405361"/>
            <a:ext cx="15481436" cy="0"/>
          </a:xfrm>
          <a:prstGeom prst="straightConnector1">
            <a:avLst/>
          </a:prstGeom>
          <a:noFill/>
          <a:ln w="38100" cap="flat" cmpd="sng">
            <a:solidFill>
              <a:srgbClr val="002060"/>
            </a:solidFill>
            <a:prstDash val="solid"/>
            <a:round/>
            <a:headEnd type="none" w="sm" len="sm"/>
            <a:tailEnd type="none" w="sm" len="sm"/>
          </a:ln>
        </p:spPr>
      </p:cxnSp>
      <p:sp>
        <p:nvSpPr>
          <p:cNvPr id="10" name="TextBox 9"/>
          <p:cNvSpPr txBox="1"/>
          <p:nvPr/>
        </p:nvSpPr>
        <p:spPr>
          <a:xfrm>
            <a:off x="1714448" y="8072458"/>
            <a:ext cx="418704" cy="646331"/>
          </a:xfrm>
          <a:prstGeom prst="rect">
            <a:avLst/>
          </a:prstGeom>
          <a:noFill/>
        </p:spPr>
        <p:txBody>
          <a:bodyPr wrap="none" rtlCol="0">
            <a:spAutoFit/>
          </a:bodyPr>
          <a:lstStyle/>
          <a:p>
            <a:r>
              <a:rPr lang="kk-KZ" sz="3600" b="1" dirty="0" smtClean="0">
                <a:solidFill>
                  <a:srgbClr val="002060"/>
                </a:solidFill>
              </a:rPr>
              <a:t>5</a:t>
            </a:r>
            <a:endParaRPr lang="ru-RU" sz="3600" b="1" dirty="0">
              <a:solidFill>
                <a:srgbClr val="00206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144"/>
                                        </p:tgtEl>
                                        <p:attrNameLst>
                                          <p:attrName>style.visibility</p:attrName>
                                        </p:attrNameLst>
                                      </p:cBhvr>
                                      <p:to>
                                        <p:strVal val="visible"/>
                                      </p:to>
                                    </p:set>
                                    <p:animEffect transition="in" filter="fade">
                                      <p:cBhvr>
                                        <p:cTn id="10" dur="500"/>
                                        <p:tgtEl>
                                          <p:spTgt spid="144"/>
                                        </p:tgtEl>
                                      </p:cBhvr>
                                    </p:animEffect>
                                  </p:childTnLst>
                                </p:cTn>
                              </p:par>
                              <p:par>
                                <p:cTn id="11" presetID="10" presetClass="entr" presetSubtype="0" fill="hold" nodeType="withEffect">
                                  <p:stCondLst>
                                    <p:cond delay="0"/>
                                  </p:stCondLst>
                                  <p:childTnLst>
                                    <p:set>
                                      <p:cBhvr>
                                        <p:cTn id="12" dur="1" fill="hold">
                                          <p:stCondLst>
                                            <p:cond delay="0"/>
                                          </p:stCondLst>
                                        </p:cTn>
                                        <p:tgtEl>
                                          <p:spTgt spid="146"/>
                                        </p:tgtEl>
                                        <p:attrNameLst>
                                          <p:attrName>style.visibility</p:attrName>
                                        </p:attrNameLst>
                                      </p:cBhvr>
                                      <p:to>
                                        <p:strVal val="visible"/>
                                      </p:to>
                                    </p:set>
                                    <p:animEffect transition="in" filter="fade">
                                      <p:cBhvr>
                                        <p:cTn id="13" dur="500"/>
                                        <p:tgtEl>
                                          <p:spTgt spid="146"/>
                                        </p:tgtEl>
                                      </p:cBhvr>
                                    </p:animEffect>
                                  </p:childTnLst>
                                </p:cTn>
                              </p:par>
                              <p:par>
                                <p:cTn id="14" presetID="10" presetClass="entr" presetSubtype="0" fill="hold" nodeType="withEffect">
                                  <p:stCondLst>
                                    <p:cond delay="0"/>
                                  </p:stCondLst>
                                  <p:childTnLst>
                                    <p:set>
                                      <p:cBhvr>
                                        <p:cTn id="15" dur="1" fill="hold">
                                          <p:stCondLst>
                                            <p:cond delay="0"/>
                                          </p:stCondLst>
                                        </p:cTn>
                                        <p:tgtEl>
                                          <p:spTgt spid="145"/>
                                        </p:tgtEl>
                                        <p:attrNameLst>
                                          <p:attrName>style.visibility</p:attrName>
                                        </p:attrNameLst>
                                      </p:cBhvr>
                                      <p:to>
                                        <p:strVal val="visible"/>
                                      </p:to>
                                    </p:set>
                                    <p:animEffect transition="in" filter="fade">
                                      <p:cBhvr>
                                        <p:cTn id="16" dur="500"/>
                                        <p:tgtEl>
                                          <p:spTgt spid="1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7" name="Picture 5" descr="C:\Users\Priemnaya\Downloads\WhatsApp Image 2023-09-08 at 16.34.59.jpeg"/>
          <p:cNvPicPr>
            <a:picLocks noChangeAspect="1" noChangeArrowheads="1"/>
          </p:cNvPicPr>
          <p:nvPr/>
        </p:nvPicPr>
        <p:blipFill>
          <a:blip r:embed="rId2"/>
          <a:srcRect l="12968" r="12031"/>
          <a:stretch>
            <a:fillRect/>
          </a:stretch>
        </p:blipFill>
        <p:spPr bwMode="auto">
          <a:xfrm>
            <a:off x="12644462" y="3357550"/>
            <a:ext cx="4595841" cy="3446857"/>
          </a:xfrm>
          <a:prstGeom prst="rect">
            <a:avLst/>
          </a:prstGeom>
          <a:noFill/>
        </p:spPr>
      </p:pic>
      <p:pic>
        <p:nvPicPr>
          <p:cNvPr id="13316" name="Picture 4" descr="C:\Users\Priemnaya\Downloads\WhatsApp Image 2023-09-08 at 16.35.00.jpeg"/>
          <p:cNvPicPr>
            <a:picLocks noChangeAspect="1" noChangeArrowheads="1"/>
          </p:cNvPicPr>
          <p:nvPr/>
        </p:nvPicPr>
        <p:blipFill>
          <a:blip r:embed="rId3"/>
          <a:srcRect l="5815" r="6406"/>
          <a:stretch>
            <a:fillRect/>
          </a:stretch>
        </p:blipFill>
        <p:spPr bwMode="auto">
          <a:xfrm>
            <a:off x="928630" y="3643302"/>
            <a:ext cx="6143668" cy="3936947"/>
          </a:xfrm>
          <a:prstGeom prst="rect">
            <a:avLst/>
          </a:prstGeom>
          <a:noFill/>
        </p:spPr>
      </p:pic>
      <p:sp>
        <p:nvSpPr>
          <p:cNvPr id="27" name="Прямоугольник 26"/>
          <p:cNvSpPr/>
          <p:nvPr/>
        </p:nvSpPr>
        <p:spPr>
          <a:xfrm>
            <a:off x="5572100" y="357154"/>
            <a:ext cx="7143800" cy="3046988"/>
          </a:xfrm>
          <a:prstGeom prst="rect">
            <a:avLst/>
          </a:prstGeom>
        </p:spPr>
        <p:txBody>
          <a:bodyPr wrap="square">
            <a:spAutoFit/>
          </a:bodyPr>
          <a:lstStyle/>
          <a:p>
            <a:pPr algn="ctr"/>
            <a:r>
              <a:rPr lang="kk-KZ" sz="2400" dirty="0" smtClean="0"/>
              <a:t>Алаш қайраткері, қазақ тіл білімінің негізін салушы Ахмет Байтұрсынұлының шығармашылық мұрасын дәріптеу, «Қазақ» газетінің 110 жылдығын атап өту мақсатында ұйымдастырылған Теміртау қаласының тіл жанашырлары, қалалық газет-журнал редакторлары, мұражай қызметкерлері, қаланың тілге жауапты мамандары қатысуымен өткен </a:t>
            </a:r>
          </a:p>
          <a:p>
            <a:pPr algn="ctr"/>
            <a:r>
              <a:rPr lang="kk-KZ" sz="2400" dirty="0" smtClean="0">
                <a:solidFill>
                  <a:schemeClr val="accent6">
                    <a:lumMod val="75000"/>
                  </a:schemeClr>
                </a:solidFill>
              </a:rPr>
              <a:t>“ҚАЗАҚ”ГАЗЕТІНЕ  110 ЖЫЛ” ДӨҢГЕЛЕК ҮСТЕЛІ</a:t>
            </a:r>
            <a:endParaRPr lang="ru-RU" sz="2400" dirty="0">
              <a:solidFill>
                <a:schemeClr val="accent6">
                  <a:lumMod val="75000"/>
                </a:schemeClr>
              </a:solidFill>
            </a:endParaRPr>
          </a:p>
        </p:txBody>
      </p:sp>
      <p:pic>
        <p:nvPicPr>
          <p:cNvPr id="13313" name="Picture 1" descr="C:\Users\Priemnaya\Downloads\WhatsApp Image 2023-09-08 at 16.34.58.jpeg"/>
          <p:cNvPicPr>
            <a:picLocks noChangeAspect="1" noChangeArrowheads="1"/>
          </p:cNvPicPr>
          <p:nvPr/>
        </p:nvPicPr>
        <p:blipFill>
          <a:blip r:embed="rId4"/>
          <a:srcRect l="22344" r="5000"/>
          <a:stretch>
            <a:fillRect/>
          </a:stretch>
        </p:blipFill>
        <p:spPr bwMode="auto">
          <a:xfrm>
            <a:off x="428564" y="357154"/>
            <a:ext cx="4429156" cy="3429000"/>
          </a:xfrm>
          <a:prstGeom prst="rect">
            <a:avLst/>
          </a:prstGeom>
          <a:noFill/>
        </p:spPr>
      </p:pic>
      <p:pic>
        <p:nvPicPr>
          <p:cNvPr id="13314" name="Picture 2" descr="C:\Users\Priemnaya\Downloads\WhatsApp Image 2023-09-08 at 16.35.00 (1).jpeg"/>
          <p:cNvPicPr>
            <a:picLocks noChangeAspect="1" noChangeArrowheads="1"/>
          </p:cNvPicPr>
          <p:nvPr/>
        </p:nvPicPr>
        <p:blipFill>
          <a:blip r:embed="rId5"/>
          <a:srcRect r="22813"/>
          <a:stretch>
            <a:fillRect/>
          </a:stretch>
        </p:blipFill>
        <p:spPr bwMode="auto">
          <a:xfrm>
            <a:off x="13358842" y="285716"/>
            <a:ext cx="4643406" cy="3383850"/>
          </a:xfrm>
          <a:prstGeom prst="rect">
            <a:avLst/>
          </a:prstGeom>
          <a:noFill/>
        </p:spPr>
      </p:pic>
      <p:pic>
        <p:nvPicPr>
          <p:cNvPr id="13315" name="Picture 3" descr="C:\Users\Priemnaya\Downloads\WhatsApp Image 2023-09-08 at 16.34.59 (2).jpeg"/>
          <p:cNvPicPr>
            <a:picLocks noChangeAspect="1" noChangeArrowheads="1"/>
          </p:cNvPicPr>
          <p:nvPr/>
        </p:nvPicPr>
        <p:blipFill>
          <a:blip r:embed="rId6"/>
          <a:srcRect/>
          <a:stretch>
            <a:fillRect/>
          </a:stretch>
        </p:blipFill>
        <p:spPr bwMode="auto">
          <a:xfrm>
            <a:off x="5000596" y="4786310"/>
            <a:ext cx="8217480" cy="5214943"/>
          </a:xfrm>
          <a:prstGeom prst="rect">
            <a:avLst/>
          </a:prstGeom>
          <a:noFill/>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pic>
        <p:nvPicPr>
          <p:cNvPr id="47108" name="Picture 4" descr="DSC_0041"/>
          <p:cNvPicPr>
            <a:picLocks noChangeAspect="1" noChangeArrowheads="1"/>
          </p:cNvPicPr>
          <p:nvPr/>
        </p:nvPicPr>
        <p:blipFill>
          <a:blip r:embed="rId3" cstate="print">
            <a:lum bright="70000" contrast="-70000"/>
          </a:blip>
          <a:srcRect r="9274"/>
          <a:stretch>
            <a:fillRect/>
          </a:stretch>
        </p:blipFill>
        <p:spPr bwMode="auto">
          <a:xfrm>
            <a:off x="13396852" y="2643170"/>
            <a:ext cx="4891148" cy="3603625"/>
          </a:xfrm>
          <a:prstGeom prst="rect">
            <a:avLst/>
          </a:prstGeom>
          <a:noFill/>
          <a:ln w="9525">
            <a:noFill/>
            <a:miter lim="800000"/>
            <a:headEnd/>
            <a:tailEnd/>
          </a:ln>
        </p:spPr>
      </p:pic>
      <p:pic>
        <p:nvPicPr>
          <p:cNvPr id="47107" name="Picture 3" descr="DSC_0040"/>
          <p:cNvPicPr>
            <a:picLocks noChangeAspect="1" noChangeArrowheads="1"/>
          </p:cNvPicPr>
          <p:nvPr/>
        </p:nvPicPr>
        <p:blipFill>
          <a:blip r:embed="rId4" cstate="print">
            <a:lum bright="70000" contrast="-70000"/>
          </a:blip>
          <a:srcRect/>
          <a:stretch>
            <a:fillRect/>
          </a:stretch>
        </p:blipFill>
        <p:spPr bwMode="auto">
          <a:xfrm>
            <a:off x="428564" y="2714608"/>
            <a:ext cx="4699000" cy="3125788"/>
          </a:xfrm>
          <a:prstGeom prst="rect">
            <a:avLst/>
          </a:prstGeom>
          <a:noFill/>
          <a:ln w="9525">
            <a:noFill/>
            <a:miter lim="800000"/>
            <a:headEnd/>
            <a:tailEnd/>
          </a:ln>
        </p:spPr>
      </p:pic>
      <p:pic>
        <p:nvPicPr>
          <p:cNvPr id="47106" name="Picture 2"/>
          <p:cNvPicPr>
            <a:picLocks noChangeAspect="1" noChangeArrowheads="1"/>
          </p:cNvPicPr>
          <p:nvPr/>
        </p:nvPicPr>
        <p:blipFill>
          <a:blip r:embed="rId5">
            <a:lum bright="44000" contrast="-77000"/>
          </a:blip>
          <a:srcRect l="15269" t="10622" r="15269" b="8504"/>
          <a:stretch>
            <a:fillRect/>
          </a:stretch>
        </p:blipFill>
        <p:spPr bwMode="auto">
          <a:xfrm>
            <a:off x="3714712" y="357154"/>
            <a:ext cx="10544953" cy="6851964"/>
          </a:xfrm>
          <a:prstGeom prst="rect">
            <a:avLst/>
          </a:prstGeom>
          <a:noFill/>
          <a:ln w="9525">
            <a:noFill/>
            <a:miter lim="800000"/>
            <a:headEnd/>
            <a:tailEnd/>
          </a:ln>
        </p:spPr>
      </p:pic>
      <p:grpSp>
        <p:nvGrpSpPr>
          <p:cNvPr id="2" name="Google Shape;141;p16"/>
          <p:cNvGrpSpPr/>
          <p:nvPr/>
        </p:nvGrpSpPr>
        <p:grpSpPr>
          <a:xfrm>
            <a:off x="1151150" y="7716146"/>
            <a:ext cx="1544574" cy="1327368"/>
            <a:chOff x="37988" y="0"/>
            <a:chExt cx="812800" cy="698500"/>
          </a:xfrm>
        </p:grpSpPr>
        <p:sp>
          <p:nvSpPr>
            <p:cNvPr id="142" name="Google Shape;142;p16"/>
            <p:cNvSpPr/>
            <p:nvPr/>
          </p:nvSpPr>
          <p:spPr>
            <a:xfrm>
              <a:off x="37988" y="0"/>
              <a:ext cx="812800" cy="698500"/>
            </a:xfrm>
            <a:custGeom>
              <a:avLst/>
              <a:gdLst/>
              <a:ahLst/>
              <a:cxnLst/>
              <a:rect l="l" t="t" r="r" b="b"/>
              <a:pathLst>
                <a:path w="812800" h="698500" extrusionOk="0">
                  <a:moveTo>
                    <a:pt x="812800" y="349250"/>
                  </a:moveTo>
                  <a:lnTo>
                    <a:pt x="609600" y="698500"/>
                  </a:lnTo>
                  <a:lnTo>
                    <a:pt x="203200" y="698500"/>
                  </a:lnTo>
                  <a:lnTo>
                    <a:pt x="0" y="349250"/>
                  </a:lnTo>
                  <a:lnTo>
                    <a:pt x="203200" y="0"/>
                  </a:lnTo>
                  <a:lnTo>
                    <a:pt x="609600" y="0"/>
                  </a:lnTo>
                  <a:lnTo>
                    <a:pt x="812800" y="349250"/>
                  </a:lnTo>
                  <a:close/>
                </a:path>
              </a:pathLst>
            </a:custGeom>
            <a:solidFill>
              <a:srgbClr val="000000">
                <a:alpha val="0"/>
              </a:srgbClr>
            </a:solidFill>
            <a:ln w="47625" cap="flat" cmpd="sng">
              <a:solidFill>
                <a:srgbClr val="002060"/>
              </a:solidFill>
              <a:prstDash val="solid"/>
              <a:round/>
              <a:headEnd type="none" w="sm" len="sm"/>
              <a:tailEnd type="none" w="sm" len="sm"/>
            </a:ln>
          </p:spPr>
        </p:sp>
        <p:sp>
          <p:nvSpPr>
            <p:cNvPr id="143" name="Google Shape;143;p16"/>
            <p:cNvSpPr txBox="1"/>
            <p:nvPr/>
          </p:nvSpPr>
          <p:spPr>
            <a:xfrm>
              <a:off x="114300" y="0"/>
              <a:ext cx="5842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20000"/>
                </a:lnSpc>
                <a:spcBef>
                  <a:spcPts val="0"/>
                </a:spcBef>
                <a:spcAft>
                  <a:spcPts val="0"/>
                </a:spcAft>
                <a:buNone/>
              </a:pPr>
              <a:endParaRPr sz="1600">
                <a:solidFill>
                  <a:srgbClr val="002060"/>
                </a:solidFill>
              </a:endParaRPr>
            </a:p>
          </p:txBody>
        </p:sp>
      </p:grpSp>
      <p:sp>
        <p:nvSpPr>
          <p:cNvPr id="144" name="Google Shape;144;p16"/>
          <p:cNvSpPr txBox="1"/>
          <p:nvPr/>
        </p:nvSpPr>
        <p:spPr>
          <a:xfrm>
            <a:off x="2857456" y="7215202"/>
            <a:ext cx="13695561" cy="1107996"/>
          </a:xfrm>
          <a:prstGeom prst="rect">
            <a:avLst/>
          </a:prstGeom>
          <a:noFill/>
          <a:ln>
            <a:noFill/>
          </a:ln>
        </p:spPr>
        <p:txBody>
          <a:bodyPr spcFirstLastPara="1" wrap="square" lIns="0" tIns="0" rIns="0" bIns="0" anchor="t" anchorCtr="0">
            <a:spAutoFit/>
          </a:bodyPr>
          <a:lstStyle/>
          <a:p>
            <a:pPr lvl="0" fontAlgn="base">
              <a:spcBef>
                <a:spcPct val="0"/>
              </a:spcBef>
              <a:spcAft>
                <a:spcPct val="0"/>
              </a:spcAft>
              <a:tabLst>
                <a:tab pos="2105025" algn="l"/>
              </a:tabLst>
            </a:pPr>
            <a:r>
              <a:rPr lang="kk-KZ" sz="3600" b="1" dirty="0" smtClean="0">
                <a:latin typeface="Cambria" pitchFamily="18" charset="0"/>
                <a:ea typeface="Times New Roman" pitchFamily="18" charset="0"/>
                <a:cs typeface="Arial" pitchFamily="34" charset="0"/>
              </a:rPr>
              <a:t>“Көкте - бұлт, жерде -  желмін гулеген» атты</a:t>
            </a:r>
          </a:p>
          <a:p>
            <a:pPr lvl="0" fontAlgn="base">
              <a:spcBef>
                <a:spcPct val="0"/>
              </a:spcBef>
              <a:spcAft>
                <a:spcPct val="0"/>
              </a:spcAft>
              <a:tabLst>
                <a:tab pos="2105025" algn="l"/>
              </a:tabLst>
            </a:pPr>
            <a:r>
              <a:rPr lang="kk-KZ" sz="3600" b="1" dirty="0" smtClean="0">
                <a:latin typeface="Cambria" pitchFamily="18" charset="0"/>
                <a:ea typeface="Times New Roman" pitchFamily="18" charset="0"/>
                <a:cs typeface="Arial" pitchFamily="34" charset="0"/>
              </a:rPr>
              <a:t> Мағжан оқулары байқауы</a:t>
            </a:r>
          </a:p>
        </p:txBody>
      </p:sp>
      <p:sp>
        <p:nvSpPr>
          <p:cNvPr id="145" name="Google Shape;145;p16"/>
          <p:cNvSpPr txBox="1"/>
          <p:nvPr/>
        </p:nvSpPr>
        <p:spPr>
          <a:xfrm>
            <a:off x="2854709" y="8548203"/>
            <a:ext cx="14865731" cy="492443"/>
          </a:xfrm>
          <a:prstGeom prst="rect">
            <a:avLst/>
          </a:prstGeom>
          <a:noFill/>
          <a:ln>
            <a:noFill/>
          </a:ln>
        </p:spPr>
        <p:txBody>
          <a:bodyPr spcFirstLastPara="1" wrap="square" lIns="0" tIns="0" rIns="0" bIns="0" anchor="t" anchorCtr="0">
            <a:spAutoFit/>
          </a:bodyPr>
          <a:lstStyle/>
          <a:p>
            <a:pPr lvl="0"/>
            <a:r>
              <a:rPr lang="kk-KZ" sz="3200" dirty="0" smtClean="0"/>
              <a:t>2023 жыл, 30 қазан</a:t>
            </a:r>
            <a:endParaRPr lang="ru-RU" sz="3200" dirty="0" smtClean="0"/>
          </a:p>
        </p:txBody>
      </p:sp>
      <p:cxnSp>
        <p:nvCxnSpPr>
          <p:cNvPr id="146" name="Google Shape;146;p16"/>
          <p:cNvCxnSpPr/>
          <p:nvPr/>
        </p:nvCxnSpPr>
        <p:spPr>
          <a:xfrm rot="5580">
            <a:off x="2806574" y="8405361"/>
            <a:ext cx="15481436" cy="0"/>
          </a:xfrm>
          <a:prstGeom prst="straightConnector1">
            <a:avLst/>
          </a:prstGeom>
          <a:noFill/>
          <a:ln w="38100" cap="flat" cmpd="sng">
            <a:solidFill>
              <a:srgbClr val="002060"/>
            </a:solidFill>
            <a:prstDash val="solid"/>
            <a:round/>
            <a:headEnd type="none" w="sm" len="sm"/>
            <a:tailEnd type="none" w="sm" len="sm"/>
          </a:ln>
        </p:spPr>
      </p:cxnSp>
      <p:sp>
        <p:nvSpPr>
          <p:cNvPr id="12" name="TextBox 11"/>
          <p:cNvSpPr txBox="1"/>
          <p:nvPr/>
        </p:nvSpPr>
        <p:spPr>
          <a:xfrm>
            <a:off x="1714448" y="8072458"/>
            <a:ext cx="418704" cy="646331"/>
          </a:xfrm>
          <a:prstGeom prst="rect">
            <a:avLst/>
          </a:prstGeom>
          <a:noFill/>
        </p:spPr>
        <p:txBody>
          <a:bodyPr wrap="none" rtlCol="0">
            <a:spAutoFit/>
          </a:bodyPr>
          <a:lstStyle/>
          <a:p>
            <a:r>
              <a:rPr lang="kk-KZ" sz="3600" b="1" dirty="0" smtClean="0">
                <a:solidFill>
                  <a:srgbClr val="002060"/>
                </a:solidFill>
              </a:rPr>
              <a:t>6</a:t>
            </a:r>
            <a:endParaRPr lang="ru-RU" sz="3600" b="1" dirty="0">
              <a:solidFill>
                <a:srgbClr val="00206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144"/>
                                        </p:tgtEl>
                                        <p:attrNameLst>
                                          <p:attrName>style.visibility</p:attrName>
                                        </p:attrNameLst>
                                      </p:cBhvr>
                                      <p:to>
                                        <p:strVal val="visible"/>
                                      </p:to>
                                    </p:set>
                                    <p:animEffect transition="in" filter="fade">
                                      <p:cBhvr>
                                        <p:cTn id="10" dur="500"/>
                                        <p:tgtEl>
                                          <p:spTgt spid="144"/>
                                        </p:tgtEl>
                                      </p:cBhvr>
                                    </p:animEffect>
                                  </p:childTnLst>
                                </p:cTn>
                              </p:par>
                              <p:par>
                                <p:cTn id="11" presetID="10" presetClass="entr" presetSubtype="0" fill="hold" nodeType="withEffect">
                                  <p:stCondLst>
                                    <p:cond delay="0"/>
                                  </p:stCondLst>
                                  <p:childTnLst>
                                    <p:set>
                                      <p:cBhvr>
                                        <p:cTn id="12" dur="1" fill="hold">
                                          <p:stCondLst>
                                            <p:cond delay="0"/>
                                          </p:stCondLst>
                                        </p:cTn>
                                        <p:tgtEl>
                                          <p:spTgt spid="146"/>
                                        </p:tgtEl>
                                        <p:attrNameLst>
                                          <p:attrName>style.visibility</p:attrName>
                                        </p:attrNameLst>
                                      </p:cBhvr>
                                      <p:to>
                                        <p:strVal val="visible"/>
                                      </p:to>
                                    </p:set>
                                    <p:animEffect transition="in" filter="fade">
                                      <p:cBhvr>
                                        <p:cTn id="13" dur="500"/>
                                        <p:tgtEl>
                                          <p:spTgt spid="146"/>
                                        </p:tgtEl>
                                      </p:cBhvr>
                                    </p:animEffect>
                                  </p:childTnLst>
                                </p:cTn>
                              </p:par>
                              <p:par>
                                <p:cTn id="14" presetID="10" presetClass="entr" presetSubtype="0" fill="hold" nodeType="withEffect">
                                  <p:stCondLst>
                                    <p:cond delay="0"/>
                                  </p:stCondLst>
                                  <p:childTnLst>
                                    <p:set>
                                      <p:cBhvr>
                                        <p:cTn id="15" dur="1" fill="hold">
                                          <p:stCondLst>
                                            <p:cond delay="0"/>
                                          </p:stCondLst>
                                        </p:cTn>
                                        <p:tgtEl>
                                          <p:spTgt spid="145"/>
                                        </p:tgtEl>
                                        <p:attrNameLst>
                                          <p:attrName>style.visibility</p:attrName>
                                        </p:attrNameLst>
                                      </p:cBhvr>
                                      <p:to>
                                        <p:strVal val="visible"/>
                                      </p:to>
                                    </p:set>
                                    <p:animEffect transition="in" filter="fade">
                                      <p:cBhvr>
                                        <p:cTn id="16" dur="500"/>
                                        <p:tgtEl>
                                          <p:spTgt spid="1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SC_0010"/>
          <p:cNvPicPr>
            <a:picLocks noChangeAspect="1" noChangeArrowheads="1"/>
          </p:cNvPicPr>
          <p:nvPr/>
        </p:nvPicPr>
        <p:blipFill>
          <a:blip r:embed="rId2" cstate="print"/>
          <a:srcRect/>
          <a:stretch>
            <a:fillRect/>
          </a:stretch>
        </p:blipFill>
        <p:spPr bwMode="auto">
          <a:xfrm>
            <a:off x="357126" y="1857352"/>
            <a:ext cx="4902200" cy="3275013"/>
          </a:xfrm>
          <a:prstGeom prst="rect">
            <a:avLst/>
          </a:prstGeom>
          <a:noFill/>
          <a:ln w="9525">
            <a:noFill/>
            <a:miter lim="800000"/>
            <a:headEnd/>
            <a:tailEnd/>
          </a:ln>
        </p:spPr>
      </p:pic>
      <p:pic>
        <p:nvPicPr>
          <p:cNvPr id="2051" name="Picture 3" descr="DSC_0007"/>
          <p:cNvPicPr>
            <a:picLocks noChangeAspect="1" noChangeArrowheads="1"/>
          </p:cNvPicPr>
          <p:nvPr/>
        </p:nvPicPr>
        <p:blipFill>
          <a:blip r:embed="rId3" cstate="print"/>
          <a:srcRect/>
          <a:stretch>
            <a:fillRect/>
          </a:stretch>
        </p:blipFill>
        <p:spPr bwMode="auto">
          <a:xfrm>
            <a:off x="6215042" y="6072194"/>
            <a:ext cx="4795837" cy="3214687"/>
          </a:xfrm>
          <a:prstGeom prst="rect">
            <a:avLst/>
          </a:prstGeom>
          <a:noFill/>
          <a:ln w="9525">
            <a:noFill/>
            <a:miter lim="800000"/>
            <a:headEnd/>
            <a:tailEnd/>
          </a:ln>
        </p:spPr>
      </p:pic>
      <p:pic>
        <p:nvPicPr>
          <p:cNvPr id="2052" name="Picture 4" descr="DSC_0034"/>
          <p:cNvPicPr>
            <a:picLocks noChangeAspect="1" noChangeArrowheads="1"/>
          </p:cNvPicPr>
          <p:nvPr/>
        </p:nvPicPr>
        <p:blipFill>
          <a:blip r:embed="rId4" cstate="print"/>
          <a:srcRect/>
          <a:stretch>
            <a:fillRect/>
          </a:stretch>
        </p:blipFill>
        <p:spPr bwMode="auto">
          <a:xfrm>
            <a:off x="11715768" y="1785914"/>
            <a:ext cx="5278430" cy="3531132"/>
          </a:xfrm>
          <a:prstGeom prst="rect">
            <a:avLst/>
          </a:prstGeom>
          <a:noFill/>
          <a:ln w="9525">
            <a:noFill/>
            <a:miter lim="800000"/>
            <a:headEnd/>
            <a:tailEnd/>
          </a:ln>
        </p:spPr>
      </p:pic>
      <p:pic>
        <p:nvPicPr>
          <p:cNvPr id="2053" name="Picture 5" descr="DSC_0049"/>
          <p:cNvPicPr>
            <a:picLocks noChangeAspect="1" noChangeArrowheads="1"/>
          </p:cNvPicPr>
          <p:nvPr/>
        </p:nvPicPr>
        <p:blipFill>
          <a:blip r:embed="rId5" cstate="print"/>
          <a:srcRect/>
          <a:stretch>
            <a:fillRect/>
          </a:stretch>
        </p:blipFill>
        <p:spPr bwMode="auto">
          <a:xfrm>
            <a:off x="11358578" y="5715004"/>
            <a:ext cx="5699125" cy="3795713"/>
          </a:xfrm>
          <a:prstGeom prst="rect">
            <a:avLst/>
          </a:prstGeom>
          <a:noFill/>
          <a:ln w="9525">
            <a:noFill/>
            <a:miter lim="800000"/>
            <a:headEnd/>
            <a:tailEnd/>
          </a:ln>
        </p:spPr>
      </p:pic>
      <p:pic>
        <p:nvPicPr>
          <p:cNvPr id="2054" name="Picture 6" descr="DSC_0051"/>
          <p:cNvPicPr>
            <a:picLocks noChangeAspect="1" noChangeArrowheads="1"/>
          </p:cNvPicPr>
          <p:nvPr/>
        </p:nvPicPr>
        <p:blipFill>
          <a:blip r:embed="rId6" cstate="print"/>
          <a:srcRect/>
          <a:stretch>
            <a:fillRect/>
          </a:stretch>
        </p:blipFill>
        <p:spPr bwMode="auto">
          <a:xfrm>
            <a:off x="357126" y="5786442"/>
            <a:ext cx="5699125" cy="3816350"/>
          </a:xfrm>
          <a:prstGeom prst="rect">
            <a:avLst/>
          </a:prstGeom>
          <a:noFill/>
          <a:ln w="9525">
            <a:noFill/>
            <a:miter lim="800000"/>
            <a:headEnd/>
            <a:tailEnd/>
          </a:ln>
        </p:spPr>
      </p:pic>
      <p:pic>
        <p:nvPicPr>
          <p:cNvPr id="2055" name="Picture 7" descr="DSC_0060"/>
          <p:cNvPicPr>
            <a:picLocks noChangeAspect="1" noChangeArrowheads="1"/>
          </p:cNvPicPr>
          <p:nvPr/>
        </p:nvPicPr>
        <p:blipFill>
          <a:blip r:embed="rId7" cstate="print"/>
          <a:srcRect/>
          <a:stretch>
            <a:fillRect/>
          </a:stretch>
        </p:blipFill>
        <p:spPr bwMode="auto">
          <a:xfrm>
            <a:off x="5500662" y="1500162"/>
            <a:ext cx="5877362" cy="3930647"/>
          </a:xfrm>
          <a:prstGeom prst="rect">
            <a:avLst/>
          </a:prstGeom>
          <a:noFill/>
          <a:ln w="9525">
            <a:noFill/>
            <a:miter lim="800000"/>
            <a:headEnd/>
            <a:tailEnd/>
          </a:ln>
        </p:spPr>
      </p:pic>
      <p:sp>
        <p:nvSpPr>
          <p:cNvPr id="2056" name="Rectangle 8"/>
          <p:cNvSpPr>
            <a:spLocks noChangeArrowheads="1"/>
          </p:cNvSpPr>
          <p:nvPr/>
        </p:nvSpPr>
        <p:spPr bwMode="auto">
          <a:xfrm>
            <a:off x="0" y="285716"/>
            <a:ext cx="18288000" cy="135421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tab pos="2105025" algn="l"/>
              </a:tabLst>
            </a:pPr>
            <a:r>
              <a:rPr kumimoji="0" lang="kk-KZ" sz="3200" b="1" i="0" u="none" strike="noStrike" cap="none" normalizeH="0" baseline="0" dirty="0" smtClean="0">
                <a:ln>
                  <a:noFill/>
                </a:ln>
                <a:solidFill>
                  <a:srgbClr val="002060"/>
                </a:solidFill>
                <a:effectLst/>
                <a:latin typeface="Cambria" pitchFamily="18" charset="0"/>
                <a:ea typeface="Times New Roman" pitchFamily="18" charset="0"/>
                <a:cs typeface="Arial" pitchFamily="34" charset="0"/>
              </a:rPr>
              <a:t>“Көкте - бұлт, жерде -  желмін гулеген» атты</a:t>
            </a:r>
            <a:endParaRPr kumimoji="0" lang="ru-RU" sz="2400" b="0" i="0" u="none" strike="noStrike" cap="none" normalizeH="0" baseline="0" dirty="0" smtClean="0">
              <a:ln>
                <a:noFill/>
              </a:ln>
              <a:solidFill>
                <a:schemeClr val="tx1"/>
              </a:solidFill>
              <a:effectLst/>
              <a:latin typeface="Cambria" pitchFamily="18"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tab pos="2105025" algn="l"/>
              </a:tabLst>
            </a:pPr>
            <a:r>
              <a:rPr kumimoji="0" lang="kk-KZ" sz="3200" b="1" i="0" u="none" strike="noStrike" cap="none" normalizeH="0" baseline="0" dirty="0" smtClean="0">
                <a:ln>
                  <a:noFill/>
                </a:ln>
                <a:solidFill>
                  <a:srgbClr val="002060"/>
                </a:solidFill>
                <a:effectLst/>
                <a:latin typeface="Cambria" pitchFamily="18" charset="0"/>
                <a:ea typeface="Times New Roman" pitchFamily="18" charset="0"/>
                <a:cs typeface="Arial" pitchFamily="34" charset="0"/>
              </a:rPr>
              <a:t>Мағжан оқулары байқауы</a:t>
            </a:r>
          </a:p>
          <a:p>
            <a:pPr marL="0" marR="0" lvl="0" indent="0" algn="ctr" defTabSz="914400" rtl="0" eaLnBrk="0" fontAlgn="base" latinLnBrk="0" hangingPunct="0">
              <a:lnSpc>
                <a:spcPct val="100000"/>
              </a:lnSpc>
              <a:spcBef>
                <a:spcPct val="0"/>
              </a:spcBef>
              <a:spcAft>
                <a:spcPct val="0"/>
              </a:spcAft>
              <a:buClrTx/>
              <a:buSzTx/>
              <a:buFontTx/>
              <a:buNone/>
              <a:tabLst>
                <a:tab pos="2105025" algn="l"/>
              </a:tabLst>
            </a:pPr>
            <a:endParaRPr kumimoji="0" lang="kk-KZ"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5" name="Picture 3" descr="ff4606b1-e4c0-4e62-839d-2d88ff360fcd"/>
          <p:cNvPicPr>
            <a:picLocks noChangeAspect="1" noChangeArrowheads="1"/>
          </p:cNvPicPr>
          <p:nvPr/>
        </p:nvPicPr>
        <p:blipFill>
          <a:blip r:embed="rId2"/>
          <a:srcRect/>
          <a:stretch>
            <a:fillRect/>
          </a:stretch>
        </p:blipFill>
        <p:spPr bwMode="auto">
          <a:xfrm>
            <a:off x="4500530" y="285716"/>
            <a:ext cx="9858380" cy="7374855"/>
          </a:xfrm>
          <a:prstGeom prst="rect">
            <a:avLst/>
          </a:prstGeom>
          <a:noFill/>
          <a:ln w="9525">
            <a:noFill/>
            <a:miter lim="800000"/>
            <a:headEnd/>
            <a:tailEnd/>
          </a:ln>
        </p:spPr>
      </p:pic>
      <p:grpSp>
        <p:nvGrpSpPr>
          <p:cNvPr id="4" name="Google Shape;141;p16"/>
          <p:cNvGrpSpPr/>
          <p:nvPr/>
        </p:nvGrpSpPr>
        <p:grpSpPr>
          <a:xfrm>
            <a:off x="1151150" y="7716146"/>
            <a:ext cx="1544574" cy="1327368"/>
            <a:chOff x="37988" y="0"/>
            <a:chExt cx="812800" cy="698500"/>
          </a:xfrm>
        </p:grpSpPr>
        <p:sp>
          <p:nvSpPr>
            <p:cNvPr id="5" name="Google Shape;142;p16"/>
            <p:cNvSpPr/>
            <p:nvPr/>
          </p:nvSpPr>
          <p:spPr>
            <a:xfrm>
              <a:off x="37988" y="0"/>
              <a:ext cx="812800" cy="698500"/>
            </a:xfrm>
            <a:custGeom>
              <a:avLst/>
              <a:gdLst/>
              <a:ahLst/>
              <a:cxnLst/>
              <a:rect l="l" t="t" r="r" b="b"/>
              <a:pathLst>
                <a:path w="812800" h="698500" extrusionOk="0">
                  <a:moveTo>
                    <a:pt x="812800" y="349250"/>
                  </a:moveTo>
                  <a:lnTo>
                    <a:pt x="609600" y="698500"/>
                  </a:lnTo>
                  <a:lnTo>
                    <a:pt x="203200" y="698500"/>
                  </a:lnTo>
                  <a:lnTo>
                    <a:pt x="0" y="349250"/>
                  </a:lnTo>
                  <a:lnTo>
                    <a:pt x="203200" y="0"/>
                  </a:lnTo>
                  <a:lnTo>
                    <a:pt x="609600" y="0"/>
                  </a:lnTo>
                  <a:lnTo>
                    <a:pt x="812800" y="349250"/>
                  </a:lnTo>
                  <a:close/>
                </a:path>
              </a:pathLst>
            </a:custGeom>
            <a:solidFill>
              <a:srgbClr val="000000">
                <a:alpha val="0"/>
              </a:srgbClr>
            </a:solidFill>
            <a:ln w="47625" cap="flat" cmpd="sng">
              <a:solidFill>
                <a:srgbClr val="002060"/>
              </a:solidFill>
              <a:prstDash val="solid"/>
              <a:round/>
              <a:headEnd type="none" w="sm" len="sm"/>
              <a:tailEnd type="none" w="sm" len="sm"/>
            </a:ln>
          </p:spPr>
        </p:sp>
        <p:sp>
          <p:nvSpPr>
            <p:cNvPr id="6" name="Google Shape;143;p16"/>
            <p:cNvSpPr txBox="1"/>
            <p:nvPr/>
          </p:nvSpPr>
          <p:spPr>
            <a:xfrm>
              <a:off x="114300" y="0"/>
              <a:ext cx="5842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20000"/>
                </a:lnSpc>
                <a:spcBef>
                  <a:spcPts val="0"/>
                </a:spcBef>
                <a:spcAft>
                  <a:spcPts val="0"/>
                </a:spcAft>
                <a:buNone/>
              </a:pPr>
              <a:endParaRPr sz="1600">
                <a:solidFill>
                  <a:srgbClr val="002060"/>
                </a:solidFill>
              </a:endParaRPr>
            </a:p>
          </p:txBody>
        </p:sp>
      </p:grpSp>
      <p:sp>
        <p:nvSpPr>
          <p:cNvPr id="7" name="Google Shape;144;p16"/>
          <p:cNvSpPr txBox="1"/>
          <p:nvPr/>
        </p:nvSpPr>
        <p:spPr>
          <a:xfrm>
            <a:off x="2857456" y="7715268"/>
            <a:ext cx="13695561" cy="553998"/>
          </a:xfrm>
          <a:prstGeom prst="rect">
            <a:avLst/>
          </a:prstGeom>
          <a:noFill/>
          <a:ln>
            <a:noFill/>
          </a:ln>
        </p:spPr>
        <p:txBody>
          <a:bodyPr spcFirstLastPara="1" wrap="square" lIns="0" tIns="0" rIns="0" bIns="0" anchor="t" anchorCtr="0">
            <a:spAutoFit/>
          </a:bodyPr>
          <a:lstStyle/>
          <a:p>
            <a:pPr lvl="0" fontAlgn="base">
              <a:spcBef>
                <a:spcPct val="0"/>
              </a:spcBef>
              <a:spcAft>
                <a:spcPct val="0"/>
              </a:spcAft>
              <a:tabLst>
                <a:tab pos="2105025" algn="l"/>
              </a:tabLst>
            </a:pPr>
            <a:r>
              <a:rPr lang="kk-KZ" sz="3600" b="1" dirty="0" smtClean="0">
                <a:latin typeface="Cambria" pitchFamily="18" charset="0"/>
                <a:ea typeface="Times New Roman" pitchFamily="18" charset="0"/>
                <a:cs typeface="Arial" pitchFamily="34" charset="0"/>
              </a:rPr>
              <a:t>“Тіл-қазына” зияткерлік ойыны</a:t>
            </a:r>
          </a:p>
        </p:txBody>
      </p:sp>
      <p:cxnSp>
        <p:nvCxnSpPr>
          <p:cNvPr id="8" name="Google Shape;146;p16"/>
          <p:cNvCxnSpPr/>
          <p:nvPr/>
        </p:nvCxnSpPr>
        <p:spPr>
          <a:xfrm rot="5580">
            <a:off x="2806574" y="8405361"/>
            <a:ext cx="15481436" cy="0"/>
          </a:xfrm>
          <a:prstGeom prst="straightConnector1">
            <a:avLst/>
          </a:prstGeom>
          <a:noFill/>
          <a:ln w="38100" cap="flat" cmpd="sng">
            <a:solidFill>
              <a:srgbClr val="002060"/>
            </a:solidFill>
            <a:prstDash val="solid"/>
            <a:round/>
            <a:headEnd type="none" w="sm" len="sm"/>
            <a:tailEnd type="none" w="sm" len="sm"/>
          </a:ln>
        </p:spPr>
      </p:cxnSp>
      <p:sp>
        <p:nvSpPr>
          <p:cNvPr id="9" name="Google Shape;145;p16"/>
          <p:cNvSpPr txBox="1"/>
          <p:nvPr/>
        </p:nvSpPr>
        <p:spPr>
          <a:xfrm>
            <a:off x="2854709" y="8548203"/>
            <a:ext cx="14865731" cy="492443"/>
          </a:xfrm>
          <a:prstGeom prst="rect">
            <a:avLst/>
          </a:prstGeom>
          <a:noFill/>
          <a:ln>
            <a:noFill/>
          </a:ln>
        </p:spPr>
        <p:txBody>
          <a:bodyPr spcFirstLastPara="1" wrap="square" lIns="0" tIns="0" rIns="0" bIns="0" anchor="t" anchorCtr="0">
            <a:spAutoFit/>
          </a:bodyPr>
          <a:lstStyle/>
          <a:p>
            <a:pPr lvl="0"/>
            <a:r>
              <a:rPr lang="kk-KZ" sz="3200" dirty="0" smtClean="0"/>
              <a:t>2023 жыл, 24 қазан</a:t>
            </a:r>
            <a:endParaRPr lang="ru-RU" sz="3200" dirty="0" smtClean="0"/>
          </a:p>
        </p:txBody>
      </p:sp>
      <p:sp>
        <p:nvSpPr>
          <p:cNvPr id="10" name="TextBox 9"/>
          <p:cNvSpPr txBox="1"/>
          <p:nvPr/>
        </p:nvSpPr>
        <p:spPr>
          <a:xfrm>
            <a:off x="1714448" y="8072458"/>
            <a:ext cx="418704" cy="646331"/>
          </a:xfrm>
          <a:prstGeom prst="rect">
            <a:avLst/>
          </a:prstGeom>
          <a:noFill/>
        </p:spPr>
        <p:txBody>
          <a:bodyPr wrap="none" rtlCol="0">
            <a:spAutoFit/>
          </a:bodyPr>
          <a:lstStyle/>
          <a:p>
            <a:r>
              <a:rPr lang="kk-KZ" sz="3600" b="1" dirty="0" smtClean="0">
                <a:solidFill>
                  <a:srgbClr val="002060"/>
                </a:solidFill>
              </a:rPr>
              <a:t>7</a:t>
            </a:r>
            <a:endParaRPr lang="ru-RU" sz="3600" b="1" dirty="0">
              <a:solidFill>
                <a:srgbClr val="00206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D:\рабочий стол\ОРТАЛЫҚ 2023\ІС-ШАРАЛАР 2023\Тіл қазына 24.11.2023\фото\WhatsApp Image 2023-10-27 at 10.14.24 (1).jpeg"/>
          <p:cNvPicPr>
            <a:picLocks noChangeAspect="1" noChangeArrowheads="1"/>
          </p:cNvPicPr>
          <p:nvPr/>
        </p:nvPicPr>
        <p:blipFill>
          <a:blip r:embed="rId2"/>
          <a:srcRect/>
          <a:stretch>
            <a:fillRect/>
          </a:stretch>
        </p:blipFill>
        <p:spPr bwMode="auto">
          <a:xfrm>
            <a:off x="6286480" y="5929318"/>
            <a:ext cx="5820020" cy="3881226"/>
          </a:xfrm>
          <a:prstGeom prst="rect">
            <a:avLst/>
          </a:prstGeom>
          <a:noFill/>
        </p:spPr>
      </p:pic>
      <p:pic>
        <p:nvPicPr>
          <p:cNvPr id="50179" name="Picture 3" descr="D:\рабочий стол\ОРТАЛЫҚ 2023\ІС-ШАРАЛАР 2023\Тіл қазына 24.11.2023\фото\WhatsApp Image 2023-10-27 at 10.14.26 (1).jpeg"/>
          <p:cNvPicPr>
            <a:picLocks noChangeAspect="1" noChangeArrowheads="1"/>
          </p:cNvPicPr>
          <p:nvPr/>
        </p:nvPicPr>
        <p:blipFill>
          <a:blip r:embed="rId3"/>
          <a:srcRect/>
          <a:stretch>
            <a:fillRect/>
          </a:stretch>
        </p:blipFill>
        <p:spPr bwMode="auto">
          <a:xfrm>
            <a:off x="0" y="5929318"/>
            <a:ext cx="5857915" cy="3906497"/>
          </a:xfrm>
          <a:prstGeom prst="rect">
            <a:avLst/>
          </a:prstGeom>
          <a:noFill/>
        </p:spPr>
      </p:pic>
      <p:pic>
        <p:nvPicPr>
          <p:cNvPr id="50180" name="Picture 4" descr="D:\рабочий стол\ОРТАЛЫҚ 2023\ІС-ШАРАЛАР 2023\Тіл қазына 24.11.2023\фото\WhatsApp Image 2023-10-27 at 10.14.29 (3).jpeg"/>
          <p:cNvPicPr>
            <a:picLocks noChangeAspect="1" noChangeArrowheads="1"/>
          </p:cNvPicPr>
          <p:nvPr/>
        </p:nvPicPr>
        <p:blipFill>
          <a:blip r:embed="rId4"/>
          <a:srcRect/>
          <a:stretch>
            <a:fillRect/>
          </a:stretch>
        </p:blipFill>
        <p:spPr bwMode="auto">
          <a:xfrm>
            <a:off x="928630" y="428592"/>
            <a:ext cx="7620000" cy="5081588"/>
          </a:xfrm>
          <a:prstGeom prst="rect">
            <a:avLst/>
          </a:prstGeom>
          <a:noFill/>
        </p:spPr>
      </p:pic>
      <p:pic>
        <p:nvPicPr>
          <p:cNvPr id="50181" name="Picture 5" descr="D:\рабочий стол\ОРТАЛЫҚ 2023\ІС-ШАРАЛАР 2023\Тіл қазына 24.11.2023\фото\WhatsApp Image 2023-10-27 at 10.14.31.jpeg"/>
          <p:cNvPicPr>
            <a:picLocks noChangeAspect="1" noChangeArrowheads="1"/>
          </p:cNvPicPr>
          <p:nvPr/>
        </p:nvPicPr>
        <p:blipFill>
          <a:blip r:embed="rId5"/>
          <a:srcRect/>
          <a:stretch>
            <a:fillRect/>
          </a:stretch>
        </p:blipFill>
        <p:spPr bwMode="auto">
          <a:xfrm>
            <a:off x="12396206" y="5929318"/>
            <a:ext cx="5891794" cy="3929090"/>
          </a:xfrm>
          <a:prstGeom prst="rect">
            <a:avLst/>
          </a:prstGeom>
          <a:noFill/>
        </p:spPr>
      </p:pic>
      <p:pic>
        <p:nvPicPr>
          <p:cNvPr id="50182" name="Picture 6" descr="D:\рабочий стол\ОРТАЛЫҚ 2023\ІС-ШАРАЛАР 2023\Тіл қазына 24.11.2023\фото\WhatsApp Image 2023-10-27 at 10.15.24.jpeg"/>
          <p:cNvPicPr>
            <a:picLocks noChangeAspect="1" noChangeArrowheads="1"/>
          </p:cNvPicPr>
          <p:nvPr/>
        </p:nvPicPr>
        <p:blipFill>
          <a:blip r:embed="rId6"/>
          <a:srcRect/>
          <a:stretch>
            <a:fillRect/>
          </a:stretch>
        </p:blipFill>
        <p:spPr bwMode="auto">
          <a:xfrm>
            <a:off x="9072562" y="428592"/>
            <a:ext cx="7620000" cy="5081587"/>
          </a:xfrm>
          <a:prstGeom prst="rect">
            <a:avLst/>
          </a:prstGeom>
          <a:noFill/>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5143500"/>
            <a:chOff x="0" y="0"/>
            <a:chExt cx="4816593" cy="1354667"/>
          </a:xfrm>
        </p:grpSpPr>
        <p:sp>
          <p:nvSpPr>
            <p:cNvPr id="3" name="Freeform 3"/>
            <p:cNvSpPr/>
            <p:nvPr/>
          </p:nvSpPr>
          <p:spPr>
            <a:xfrm>
              <a:off x="0" y="0"/>
              <a:ext cx="4816592" cy="1354667"/>
            </a:xfrm>
            <a:custGeom>
              <a:avLst/>
              <a:gdLst/>
              <a:ahLst/>
              <a:cxnLst/>
              <a:rect l="l" t="t" r="r" b="b"/>
              <a:pathLst>
                <a:path w="4816592" h="1354667">
                  <a:moveTo>
                    <a:pt x="0" y="0"/>
                  </a:moveTo>
                  <a:lnTo>
                    <a:pt x="4816592" y="0"/>
                  </a:lnTo>
                  <a:lnTo>
                    <a:pt x="4816592" y="1354667"/>
                  </a:lnTo>
                  <a:lnTo>
                    <a:pt x="0" y="1354667"/>
                  </a:lnTo>
                  <a:close/>
                </a:path>
              </a:pathLst>
            </a:custGeom>
            <a:solidFill>
              <a:srgbClr val="C9C9C9"/>
            </a:solidFill>
          </p:spPr>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3080"/>
                </a:lnSpc>
              </a:pPr>
              <a:endParaRPr/>
            </a:p>
          </p:txBody>
        </p:sp>
      </p:grpSp>
      <p:grpSp>
        <p:nvGrpSpPr>
          <p:cNvPr id="5" name="Group 5"/>
          <p:cNvGrpSpPr/>
          <p:nvPr/>
        </p:nvGrpSpPr>
        <p:grpSpPr>
          <a:xfrm>
            <a:off x="2961449" y="-258127"/>
            <a:ext cx="4541463" cy="5401627"/>
            <a:chOff x="0" y="0"/>
            <a:chExt cx="736733" cy="876272"/>
          </a:xfrm>
        </p:grpSpPr>
        <p:sp>
          <p:nvSpPr>
            <p:cNvPr id="6" name="Freeform 6"/>
            <p:cNvSpPr/>
            <p:nvPr/>
          </p:nvSpPr>
          <p:spPr>
            <a:xfrm>
              <a:off x="0" y="0"/>
              <a:ext cx="736733" cy="876272"/>
            </a:xfrm>
            <a:custGeom>
              <a:avLst/>
              <a:gdLst/>
              <a:ahLst/>
              <a:cxnLst/>
              <a:rect l="l" t="t" r="r" b="b"/>
              <a:pathLst>
                <a:path w="736733" h="876272">
                  <a:moveTo>
                    <a:pt x="533533" y="0"/>
                  </a:moveTo>
                  <a:lnTo>
                    <a:pt x="0" y="0"/>
                  </a:lnTo>
                  <a:lnTo>
                    <a:pt x="203200" y="876272"/>
                  </a:lnTo>
                  <a:lnTo>
                    <a:pt x="736733" y="876272"/>
                  </a:lnTo>
                  <a:lnTo>
                    <a:pt x="533533" y="0"/>
                  </a:lnTo>
                  <a:close/>
                </a:path>
              </a:pathLst>
            </a:custGeom>
            <a:solidFill>
              <a:srgbClr val="EAEAEB"/>
            </a:solidFill>
          </p:spPr>
        </p:sp>
        <p:sp>
          <p:nvSpPr>
            <p:cNvPr id="7" name="TextBox 7"/>
            <p:cNvSpPr txBox="1"/>
            <p:nvPr/>
          </p:nvSpPr>
          <p:spPr>
            <a:xfrm>
              <a:off x="101600" y="-57150"/>
              <a:ext cx="609600" cy="666750"/>
            </a:xfrm>
            <a:prstGeom prst="rect">
              <a:avLst/>
            </a:prstGeom>
          </p:spPr>
          <p:txBody>
            <a:bodyPr lIns="50800" tIns="50800" rIns="50800" bIns="50800" rtlCol="0" anchor="ctr"/>
            <a:lstStyle/>
            <a:p>
              <a:pPr algn="ctr">
                <a:lnSpc>
                  <a:spcPts val="3080"/>
                </a:lnSpc>
              </a:pPr>
              <a:endParaRPr/>
            </a:p>
          </p:txBody>
        </p:sp>
      </p:grpSp>
      <p:sp>
        <p:nvSpPr>
          <p:cNvPr id="9" name="Freeform 9"/>
          <p:cNvSpPr/>
          <p:nvPr/>
        </p:nvSpPr>
        <p:spPr>
          <a:xfrm>
            <a:off x="357126" y="357154"/>
            <a:ext cx="5357850" cy="987279"/>
          </a:xfrm>
          <a:custGeom>
            <a:avLst/>
            <a:gdLst/>
            <a:ahLst/>
            <a:cxnLst/>
            <a:rect l="l" t="t" r="r" b="b"/>
            <a:pathLst>
              <a:path w="1158557" h="211832">
                <a:moveTo>
                  <a:pt x="0" y="0"/>
                </a:moveTo>
                <a:lnTo>
                  <a:pt x="1158557" y="0"/>
                </a:lnTo>
                <a:lnTo>
                  <a:pt x="1158557" y="211832"/>
                </a:lnTo>
                <a:lnTo>
                  <a:pt x="0" y="211832"/>
                </a:lnTo>
                <a:close/>
              </a:path>
            </a:pathLst>
          </a:custGeom>
          <a:solidFill>
            <a:schemeClr val="bg1">
              <a:lumMod val="95000"/>
            </a:schemeClr>
          </a:solidFill>
        </p:spPr>
      </p:sp>
      <p:grpSp>
        <p:nvGrpSpPr>
          <p:cNvPr id="8" name="Group 11"/>
          <p:cNvGrpSpPr/>
          <p:nvPr/>
        </p:nvGrpSpPr>
        <p:grpSpPr>
          <a:xfrm>
            <a:off x="13310650" y="-1014824"/>
            <a:ext cx="3876915" cy="2043524"/>
            <a:chOff x="0" y="0"/>
            <a:chExt cx="1021081" cy="538212"/>
          </a:xfrm>
        </p:grpSpPr>
        <p:sp>
          <p:nvSpPr>
            <p:cNvPr id="12" name="Freeform 12"/>
            <p:cNvSpPr/>
            <p:nvPr/>
          </p:nvSpPr>
          <p:spPr>
            <a:xfrm>
              <a:off x="0" y="0"/>
              <a:ext cx="1021081" cy="538212"/>
            </a:xfrm>
            <a:custGeom>
              <a:avLst/>
              <a:gdLst/>
              <a:ahLst/>
              <a:cxnLst/>
              <a:rect l="l" t="t" r="r" b="b"/>
              <a:pathLst>
                <a:path w="1021081" h="538212">
                  <a:moveTo>
                    <a:pt x="0" y="0"/>
                  </a:moveTo>
                  <a:lnTo>
                    <a:pt x="1021081" y="0"/>
                  </a:lnTo>
                  <a:lnTo>
                    <a:pt x="1021081" y="538212"/>
                  </a:lnTo>
                  <a:lnTo>
                    <a:pt x="0" y="538212"/>
                  </a:lnTo>
                  <a:close/>
                </a:path>
              </a:pathLst>
            </a:custGeom>
            <a:solidFill>
              <a:srgbClr val="545454">
                <a:alpha val="54902"/>
              </a:srgbClr>
            </a:solidFill>
          </p:spPr>
        </p:sp>
        <p:sp>
          <p:nvSpPr>
            <p:cNvPr id="13" name="TextBox 13"/>
            <p:cNvSpPr txBox="1"/>
            <p:nvPr/>
          </p:nvSpPr>
          <p:spPr>
            <a:xfrm>
              <a:off x="0" y="-57150"/>
              <a:ext cx="812800" cy="869950"/>
            </a:xfrm>
            <a:prstGeom prst="rect">
              <a:avLst/>
            </a:prstGeom>
          </p:spPr>
          <p:txBody>
            <a:bodyPr lIns="50800" tIns="50800" rIns="50800" bIns="50800" rtlCol="0" anchor="ctr"/>
            <a:lstStyle/>
            <a:p>
              <a:pPr algn="ctr">
                <a:lnSpc>
                  <a:spcPts val="3080"/>
                </a:lnSpc>
              </a:pPr>
              <a:endParaRPr/>
            </a:p>
          </p:txBody>
        </p:sp>
      </p:grpSp>
      <p:grpSp>
        <p:nvGrpSpPr>
          <p:cNvPr id="10" name="Group 14"/>
          <p:cNvGrpSpPr/>
          <p:nvPr/>
        </p:nvGrpSpPr>
        <p:grpSpPr>
          <a:xfrm>
            <a:off x="14544598" y="367329"/>
            <a:ext cx="3086102" cy="1132834"/>
            <a:chOff x="0" y="-57150"/>
            <a:chExt cx="812800" cy="298359"/>
          </a:xfrm>
          <a:solidFill>
            <a:schemeClr val="bg1">
              <a:lumMod val="95000"/>
            </a:schemeClr>
          </a:solidFill>
        </p:grpSpPr>
        <p:sp>
          <p:nvSpPr>
            <p:cNvPr id="15" name="Freeform 15"/>
            <p:cNvSpPr/>
            <p:nvPr/>
          </p:nvSpPr>
          <p:spPr>
            <a:xfrm>
              <a:off x="0" y="0"/>
              <a:ext cx="777499" cy="211832"/>
            </a:xfrm>
            <a:custGeom>
              <a:avLst/>
              <a:gdLst/>
              <a:ahLst/>
              <a:cxnLst/>
              <a:rect l="l" t="t" r="r" b="b"/>
              <a:pathLst>
                <a:path w="777499" h="211832">
                  <a:moveTo>
                    <a:pt x="0" y="0"/>
                  </a:moveTo>
                  <a:lnTo>
                    <a:pt x="777499" y="0"/>
                  </a:lnTo>
                  <a:lnTo>
                    <a:pt x="777499" y="211832"/>
                  </a:lnTo>
                  <a:lnTo>
                    <a:pt x="0" y="211832"/>
                  </a:lnTo>
                  <a:close/>
                </a:path>
              </a:pathLst>
            </a:custGeom>
            <a:grpFill/>
          </p:spPr>
        </p:sp>
        <p:sp>
          <p:nvSpPr>
            <p:cNvPr id="16" name="TextBox 16"/>
            <p:cNvSpPr txBox="1"/>
            <p:nvPr/>
          </p:nvSpPr>
          <p:spPr>
            <a:xfrm>
              <a:off x="0" y="-57150"/>
              <a:ext cx="812800" cy="298359"/>
            </a:xfrm>
            <a:prstGeom prst="rect">
              <a:avLst/>
            </a:prstGeom>
            <a:grpFill/>
          </p:spPr>
          <p:txBody>
            <a:bodyPr lIns="50800" tIns="50800" rIns="50800" bIns="50800" rtlCol="0" anchor="ctr"/>
            <a:lstStyle/>
            <a:p>
              <a:pPr algn="ctr">
                <a:lnSpc>
                  <a:spcPts val="3080"/>
                </a:lnSpc>
              </a:pPr>
              <a:endParaRPr/>
            </a:p>
          </p:txBody>
        </p:sp>
      </p:grpSp>
      <p:sp>
        <p:nvSpPr>
          <p:cNvPr id="22" name="TextBox 22"/>
          <p:cNvSpPr txBox="1"/>
          <p:nvPr/>
        </p:nvSpPr>
        <p:spPr>
          <a:xfrm>
            <a:off x="357126" y="5453157"/>
            <a:ext cx="17273574" cy="3752246"/>
          </a:xfrm>
          <a:prstGeom prst="rect">
            <a:avLst/>
          </a:prstGeom>
        </p:spPr>
        <p:txBody>
          <a:bodyPr wrap="square" lIns="0" tIns="0" rIns="0" bIns="0" rtlCol="0" anchor="t">
            <a:spAutoFit/>
          </a:bodyPr>
          <a:lstStyle/>
          <a:p>
            <a:pPr marL="0" lvl="0" indent="0" algn="ctr">
              <a:lnSpc>
                <a:spcPts val="15830"/>
              </a:lnSpc>
            </a:pPr>
            <a:r>
              <a:rPr lang="kk-KZ" sz="5400" b="1" u="none" strike="noStrike" dirty="0" smtClean="0">
                <a:solidFill>
                  <a:srgbClr val="009999"/>
                </a:solidFill>
                <a:latin typeface="Poppins Medium"/>
              </a:rPr>
              <a:t>Мемлекеттік әлеуметтік тапсырыс шеңберіндегі </a:t>
            </a:r>
            <a:r>
              <a:rPr lang="kk-KZ" sz="6000" b="1" u="none" strike="noStrike" dirty="0" smtClean="0">
                <a:solidFill>
                  <a:srgbClr val="009999"/>
                </a:solidFill>
                <a:latin typeface="Poppins Medium"/>
              </a:rPr>
              <a:t>“ОҢАЙ ТІЛ” </a:t>
            </a:r>
            <a:r>
              <a:rPr lang="kk-KZ" sz="6000" u="none" strike="noStrike" dirty="0" smtClean="0">
                <a:solidFill>
                  <a:srgbClr val="009999"/>
                </a:solidFill>
                <a:latin typeface="Poppins Medium"/>
              </a:rPr>
              <a:t>жобасы</a:t>
            </a:r>
            <a:endParaRPr lang="en-US" sz="6000" u="none" strike="noStrike" dirty="0">
              <a:solidFill>
                <a:srgbClr val="009999"/>
              </a:solidFill>
              <a:latin typeface="Poppins Medium"/>
            </a:endParaRPr>
          </a:p>
        </p:txBody>
      </p:sp>
      <p:pic>
        <p:nvPicPr>
          <p:cNvPr id="50" name="Picture 4" descr="C:\Users\Priemnaya\Downloads\WhatsApp Image 2023-04-03 at 20.54.30.jpeg"/>
          <p:cNvPicPr>
            <a:picLocks noChangeAspect="1" noChangeArrowheads="1"/>
          </p:cNvPicPr>
          <p:nvPr/>
        </p:nvPicPr>
        <p:blipFill>
          <a:blip r:embed="rId2" cstate="print"/>
          <a:srcRect/>
          <a:stretch>
            <a:fillRect/>
          </a:stretch>
        </p:blipFill>
        <p:spPr bwMode="auto">
          <a:xfrm>
            <a:off x="14216098" y="2071666"/>
            <a:ext cx="3714775" cy="2786082"/>
          </a:xfrm>
          <a:prstGeom prst="rect">
            <a:avLst/>
          </a:prstGeom>
          <a:ln>
            <a:noFill/>
          </a:ln>
          <a:effectLst>
            <a:outerShdw blurRad="292100" dist="139700" dir="2700000" algn="tl" rotWithShape="0">
              <a:srgbClr val="333333">
                <a:alpha val="65000"/>
              </a:srgbClr>
            </a:outerShdw>
          </a:effectLst>
        </p:spPr>
      </p:pic>
      <p:pic>
        <p:nvPicPr>
          <p:cNvPr id="51" name="Picture 2" descr="C:\Users\Admin\Downloads\WhatsApp Image 2023-07-25 at 18.28.31.jpeg"/>
          <p:cNvPicPr>
            <a:picLocks noChangeAspect="1" noChangeArrowheads="1"/>
          </p:cNvPicPr>
          <p:nvPr/>
        </p:nvPicPr>
        <p:blipFill>
          <a:blip r:embed="rId3" cstate="print">
            <a:lum bright="-20000"/>
          </a:blip>
          <a:srcRect/>
          <a:stretch>
            <a:fillRect/>
          </a:stretch>
        </p:blipFill>
        <p:spPr bwMode="auto">
          <a:xfrm>
            <a:off x="10215570" y="1142972"/>
            <a:ext cx="4284570" cy="2408899"/>
          </a:xfrm>
          <a:prstGeom prst="rect">
            <a:avLst/>
          </a:prstGeom>
          <a:ln>
            <a:noFill/>
          </a:ln>
          <a:effectLst>
            <a:outerShdw blurRad="292100" dist="139700" dir="2700000" algn="tl" rotWithShape="0">
              <a:srgbClr val="333333">
                <a:alpha val="65000"/>
              </a:srgbClr>
            </a:outerShdw>
          </a:effectLst>
        </p:spPr>
      </p:pic>
      <p:pic>
        <p:nvPicPr>
          <p:cNvPr id="52" name="Рисунок 51"/>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7143736" y="285716"/>
            <a:ext cx="3728471" cy="2796354"/>
          </a:xfrm>
          <a:prstGeom prst="rect">
            <a:avLst/>
          </a:prstGeom>
          <a:ln>
            <a:noFill/>
          </a:ln>
          <a:effectLst>
            <a:outerShdw blurRad="292100" dist="139700" dir="2700000" algn="tl" rotWithShape="0">
              <a:srgbClr val="333333">
                <a:alpha val="65000"/>
              </a:srgbClr>
            </a:outerShdw>
          </a:effectLst>
        </p:spPr>
      </p:pic>
      <p:pic>
        <p:nvPicPr>
          <p:cNvPr id="53" name="Объект 4"/>
          <p:cNvPicPr>
            <a:picLocks noChangeAspect="1"/>
          </p:cNvPicPr>
          <p:nvPr/>
        </p:nvPicPr>
        <p:blipFill rotWithShape="1">
          <a:blip r:embed="rId5"/>
          <a:srcRect l="33204" t="17925" r="35024" b="49903"/>
          <a:stretch/>
        </p:blipFill>
        <p:spPr>
          <a:xfrm>
            <a:off x="5429224" y="2571732"/>
            <a:ext cx="4001711" cy="2284807"/>
          </a:xfrm>
          <a:prstGeom prst="rect">
            <a:avLst/>
          </a:prstGeom>
          <a:ln>
            <a:noFill/>
          </a:ln>
          <a:effectLst>
            <a:outerShdw blurRad="292100" dist="139700" dir="2700000" algn="tl" rotWithShape="0">
              <a:srgbClr val="333333">
                <a:alpha val="65000"/>
              </a:srgbClr>
            </a:outerShdw>
          </a:effectLst>
        </p:spPr>
      </p:pic>
      <p:pic>
        <p:nvPicPr>
          <p:cNvPr id="54" name="Picture 2"/>
          <p:cNvPicPr>
            <a:picLocks noChangeAspect="1" noChangeArrowheads="1"/>
          </p:cNvPicPr>
          <p:nvPr/>
        </p:nvPicPr>
        <p:blipFill rotWithShape="1">
          <a:blip r:embed="rId6" cstate="print">
            <a:extLst>
              <a:ext uri="{28A0092B-C50C-407E-A947-70E740481C1C}">
                <a14:useLocalDpi xmlns:a14="http://schemas.microsoft.com/office/drawing/2010/main" xmlns="" val="0"/>
              </a:ext>
            </a:extLst>
          </a:blip>
          <a:srcRect l="11407" t="15675" r="12208" b="11874"/>
          <a:stretch/>
        </p:blipFill>
        <p:spPr bwMode="auto">
          <a:xfrm>
            <a:off x="642878" y="1857352"/>
            <a:ext cx="4822600" cy="257176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12"/>
          <p:cNvSpPr/>
          <p:nvPr/>
        </p:nvSpPr>
        <p:spPr>
          <a:xfrm rot="-4172531" flipH="1">
            <a:off x="16457611" y="7572834"/>
            <a:ext cx="3384727" cy="3851820"/>
          </a:xfrm>
          <a:custGeom>
            <a:avLst/>
            <a:gdLst/>
            <a:ahLst/>
            <a:cxnLst/>
            <a:rect l="l" t="t" r="r" b="b"/>
            <a:pathLst>
              <a:path w="3384727" h="3851820">
                <a:moveTo>
                  <a:pt x="3384728" y="0"/>
                </a:moveTo>
                <a:lnTo>
                  <a:pt x="0" y="0"/>
                </a:lnTo>
                <a:lnTo>
                  <a:pt x="0" y="3851819"/>
                </a:lnTo>
                <a:lnTo>
                  <a:pt x="3384728" y="3851819"/>
                </a:lnTo>
                <a:lnTo>
                  <a:pt x="3384728" y="0"/>
                </a:lnTo>
                <a:close/>
              </a:path>
            </a:pathLst>
          </a:custGeom>
          <a:solidFill>
            <a:schemeClr val="accent5">
              <a:lumMod val="75000"/>
            </a:schemeClr>
          </a:solidFill>
        </p:spPr>
      </p:sp>
      <p:sp>
        <p:nvSpPr>
          <p:cNvPr id="2" name="TextBox 2"/>
          <p:cNvSpPr txBox="1"/>
          <p:nvPr/>
        </p:nvSpPr>
        <p:spPr>
          <a:xfrm>
            <a:off x="500002" y="3786178"/>
            <a:ext cx="5218545" cy="4924425"/>
          </a:xfrm>
          <a:prstGeom prst="rect">
            <a:avLst/>
          </a:prstGeom>
        </p:spPr>
        <p:txBody>
          <a:bodyPr wrap="square" lIns="0" tIns="0" rIns="0" bIns="0" rtlCol="0" anchor="t">
            <a:spAutoFit/>
          </a:bodyPr>
          <a:lstStyle/>
          <a:p>
            <a:r>
              <a:rPr lang="kk-KZ" sz="3200" dirty="0" smtClean="0"/>
              <a:t>- ірі сауда үйлерінің базасында мемлекеттік тілді оқыту кабинеттерін ашу;</a:t>
            </a:r>
            <a:endParaRPr lang="ru-RU" sz="3200" dirty="0" smtClean="0"/>
          </a:p>
          <a:p>
            <a:r>
              <a:rPr lang="kk-KZ" sz="3200" dirty="0" smtClean="0"/>
              <a:t>- тіл үйренушілерге қолайлы жағдай жасау (материалдық-техникалық қамтамасыз ету);</a:t>
            </a:r>
            <a:endParaRPr lang="ru-RU" sz="3200" dirty="0" smtClean="0"/>
          </a:p>
          <a:p>
            <a:r>
              <a:rPr lang="kk-KZ" sz="3200" dirty="0" smtClean="0"/>
              <a:t>- қаланың ересек тұрғындарын мемлекеттік тілді тегін  оқыту курстарына тарту.</a:t>
            </a:r>
            <a:endParaRPr lang="ru-RU" sz="3200" dirty="0"/>
          </a:p>
        </p:txBody>
      </p:sp>
      <p:sp>
        <p:nvSpPr>
          <p:cNvPr id="3" name="TextBox 3"/>
          <p:cNvSpPr txBox="1"/>
          <p:nvPr/>
        </p:nvSpPr>
        <p:spPr>
          <a:xfrm>
            <a:off x="6407696" y="4167368"/>
            <a:ext cx="12001520" cy="4644861"/>
          </a:xfrm>
          <a:prstGeom prst="rect">
            <a:avLst/>
          </a:prstGeom>
        </p:spPr>
        <p:txBody>
          <a:bodyPr wrap="square" lIns="0" tIns="0" rIns="0" bIns="0" rtlCol="0" anchor="t">
            <a:spAutoFit/>
          </a:bodyPr>
          <a:lstStyle/>
          <a:p>
            <a:r>
              <a:rPr lang="kk-KZ" sz="2400" dirty="0" smtClean="0"/>
              <a:t/>
            </a:r>
            <a:br>
              <a:rPr lang="kk-KZ" sz="2400" dirty="0" smtClean="0"/>
            </a:br>
            <a:r>
              <a:rPr lang="kk-KZ" sz="2400" dirty="0" smtClean="0"/>
              <a:t>-</a:t>
            </a:r>
            <a:r>
              <a:rPr lang="kk-KZ" sz="2800" dirty="0" smtClean="0"/>
              <a:t>тіл үйренушілердің  қызмет ететін мекемелерінде қазақша қарым-қатынасқа түсе алуын;</a:t>
            </a:r>
            <a:br>
              <a:rPr lang="kk-KZ" sz="2800" dirty="0" smtClean="0"/>
            </a:br>
            <a:r>
              <a:rPr lang="kk-KZ" sz="2800" dirty="0" smtClean="0"/>
              <a:t>-қызметте қажет болған жағдайда тұтынушыларға қазақша қызмет көрсете алуын;</a:t>
            </a:r>
            <a:br>
              <a:rPr lang="kk-KZ" sz="2800" dirty="0" smtClean="0"/>
            </a:br>
            <a:r>
              <a:rPr lang="kk-KZ" sz="2800" dirty="0" smtClean="0"/>
              <a:t>-қазақтілді тұтынушылардың  қысқа сауалдарына түсініп, жауап бере алуын;</a:t>
            </a:r>
            <a:br>
              <a:rPr lang="kk-KZ" sz="2800" dirty="0" smtClean="0"/>
            </a:br>
            <a:r>
              <a:rPr lang="kk-KZ" sz="2800" dirty="0" smtClean="0"/>
              <a:t>-өз саласына қатысты терминдерді түсініп, қолданысқа енгізе білуін;</a:t>
            </a:r>
            <a:endParaRPr lang="ru-RU" sz="2800" dirty="0" smtClean="0"/>
          </a:p>
          <a:p>
            <a:r>
              <a:rPr lang="kk-KZ" sz="2800" dirty="0" smtClean="0"/>
              <a:t>-қоғамдық орындарда тілдесімге түсе алуын;</a:t>
            </a:r>
            <a:br>
              <a:rPr lang="kk-KZ" sz="2800" dirty="0" smtClean="0"/>
            </a:br>
            <a:r>
              <a:rPr lang="kk-KZ" sz="2800" dirty="0" smtClean="0"/>
              <a:t>-тұтынушыларға қызмет көрсету барысында қысқаша әрі нақты ақпарат бере алуын көздейді.</a:t>
            </a:r>
            <a:endParaRPr lang="ru-RU" sz="2800" dirty="0" smtClean="0"/>
          </a:p>
          <a:p>
            <a:pPr algn="ctr">
              <a:lnSpc>
                <a:spcPts val="3080"/>
              </a:lnSpc>
            </a:pPr>
            <a:r>
              <a:rPr lang="en-US" sz="2200" dirty="0" smtClean="0">
                <a:solidFill>
                  <a:srgbClr val="545454"/>
                </a:solidFill>
                <a:latin typeface="Poppins"/>
              </a:rPr>
              <a:t>.</a:t>
            </a:r>
            <a:endParaRPr lang="en-US" sz="2200" dirty="0">
              <a:solidFill>
                <a:srgbClr val="545454"/>
              </a:solidFill>
              <a:latin typeface="Poppins"/>
            </a:endParaRPr>
          </a:p>
        </p:txBody>
      </p:sp>
      <p:grpSp>
        <p:nvGrpSpPr>
          <p:cNvPr id="4" name="Group 6"/>
          <p:cNvGrpSpPr/>
          <p:nvPr/>
        </p:nvGrpSpPr>
        <p:grpSpPr>
          <a:xfrm>
            <a:off x="-1000806" y="214277"/>
            <a:ext cx="20289611" cy="2503904"/>
            <a:chOff x="0" y="-70555"/>
            <a:chExt cx="5343766" cy="494589"/>
          </a:xfrm>
          <a:solidFill>
            <a:schemeClr val="accent5"/>
          </a:solidFill>
        </p:grpSpPr>
        <p:sp>
          <p:nvSpPr>
            <p:cNvPr id="7" name="Freeform 7"/>
            <p:cNvSpPr/>
            <p:nvPr/>
          </p:nvSpPr>
          <p:spPr>
            <a:xfrm>
              <a:off x="0" y="0"/>
              <a:ext cx="5343766" cy="361244"/>
            </a:xfrm>
            <a:custGeom>
              <a:avLst/>
              <a:gdLst/>
              <a:ahLst/>
              <a:cxnLst/>
              <a:rect l="l" t="t" r="r" b="b"/>
              <a:pathLst>
                <a:path w="5343766" h="361244">
                  <a:moveTo>
                    <a:pt x="0" y="0"/>
                  </a:moveTo>
                  <a:lnTo>
                    <a:pt x="5343766" y="0"/>
                  </a:lnTo>
                  <a:lnTo>
                    <a:pt x="5343766" y="361244"/>
                  </a:lnTo>
                  <a:lnTo>
                    <a:pt x="0" y="361244"/>
                  </a:lnTo>
                  <a:close/>
                </a:path>
              </a:pathLst>
            </a:custGeom>
            <a:grpFill/>
          </p:spPr>
        </p:sp>
        <p:sp>
          <p:nvSpPr>
            <p:cNvPr id="8" name="TextBox 8"/>
            <p:cNvSpPr txBox="1"/>
            <p:nvPr/>
          </p:nvSpPr>
          <p:spPr>
            <a:xfrm>
              <a:off x="18976" y="-70555"/>
              <a:ext cx="812800" cy="494589"/>
            </a:xfrm>
            <a:prstGeom prst="rect">
              <a:avLst/>
            </a:prstGeom>
            <a:grpFill/>
          </p:spPr>
          <p:txBody>
            <a:bodyPr lIns="50800" tIns="50800" rIns="50800" bIns="50800" rtlCol="0" anchor="ctr"/>
            <a:lstStyle/>
            <a:p>
              <a:pPr algn="ctr">
                <a:lnSpc>
                  <a:spcPts val="3080"/>
                </a:lnSpc>
              </a:pPr>
              <a:endParaRPr/>
            </a:p>
          </p:txBody>
        </p:sp>
      </p:grpSp>
      <p:sp>
        <p:nvSpPr>
          <p:cNvPr id="9" name="TextBox 9"/>
          <p:cNvSpPr txBox="1"/>
          <p:nvPr/>
        </p:nvSpPr>
        <p:spPr>
          <a:xfrm>
            <a:off x="2071638" y="571468"/>
            <a:ext cx="15440770" cy="1846659"/>
          </a:xfrm>
          <a:prstGeom prst="rect">
            <a:avLst/>
          </a:prstGeom>
        </p:spPr>
        <p:txBody>
          <a:bodyPr lIns="0" tIns="0" rIns="0" bIns="0" rtlCol="0" anchor="t">
            <a:spAutoFit/>
          </a:bodyPr>
          <a:lstStyle/>
          <a:p>
            <a:pPr lvl="0" algn="ctr">
              <a:spcBef>
                <a:spcPct val="0"/>
              </a:spcBef>
            </a:pPr>
            <a:r>
              <a:rPr lang="ru-RU" sz="4000" dirty="0" err="1" smtClean="0">
                <a:solidFill>
                  <a:schemeClr val="bg1"/>
                </a:solidFill>
              </a:rPr>
              <a:t>Шағын және </a:t>
            </a:r>
            <a:r>
              <a:rPr lang="ru-RU" sz="4000" dirty="0" smtClean="0">
                <a:solidFill>
                  <a:schemeClr val="bg1"/>
                </a:solidFill>
              </a:rPr>
              <a:t>орта бизнес </a:t>
            </a:r>
            <a:r>
              <a:rPr lang="ru-RU" sz="4000" dirty="0" err="1" smtClean="0">
                <a:solidFill>
                  <a:schemeClr val="bg1"/>
                </a:solidFill>
              </a:rPr>
              <a:t>өкілдері </a:t>
            </a:r>
            <a:r>
              <a:rPr lang="ru-RU" sz="4000" dirty="0" smtClean="0">
                <a:solidFill>
                  <a:schemeClr val="bg1"/>
                </a:solidFill>
              </a:rPr>
              <a:t>мен </a:t>
            </a:r>
            <a:r>
              <a:rPr lang="ru-RU" sz="4000" dirty="0" err="1" smtClean="0">
                <a:solidFill>
                  <a:schemeClr val="bg1"/>
                </a:solidFill>
              </a:rPr>
              <a:t>қаланың ересек</a:t>
            </a:r>
            <a:r>
              <a:rPr lang="ru-RU" sz="4000" dirty="0" smtClean="0">
                <a:solidFill>
                  <a:schemeClr val="bg1"/>
                </a:solidFill>
              </a:rPr>
              <a:t> </a:t>
            </a:r>
            <a:r>
              <a:rPr lang="ru-RU" sz="4000" dirty="0" err="1" smtClean="0">
                <a:solidFill>
                  <a:schemeClr val="bg1"/>
                </a:solidFill>
              </a:rPr>
              <a:t>тұрғындарына  арналған</a:t>
            </a:r>
            <a:r>
              <a:rPr lang="ru-RU" sz="4000" dirty="0" smtClean="0">
                <a:solidFill>
                  <a:schemeClr val="bg1"/>
                </a:solidFill>
              </a:rPr>
              <a:t>  </a:t>
            </a:r>
            <a:r>
              <a:rPr lang="kk-KZ" sz="4000" dirty="0" smtClean="0">
                <a:solidFill>
                  <a:schemeClr val="bg1"/>
                </a:solidFill>
              </a:rPr>
              <a:t>қысқамерзімді қазақ тілі курсы туралы </a:t>
            </a:r>
          </a:p>
          <a:p>
            <a:pPr lvl="0" algn="ctr">
              <a:spcBef>
                <a:spcPct val="0"/>
              </a:spcBef>
            </a:pPr>
            <a:r>
              <a:rPr lang="kk-KZ" sz="4000" dirty="0" smtClean="0">
                <a:solidFill>
                  <a:schemeClr val="bg1"/>
                </a:solidFill>
              </a:rPr>
              <a:t>АҚПАРАТ</a:t>
            </a:r>
            <a:endParaRPr lang="en-US" sz="4000" u="none" strike="noStrike" dirty="0">
              <a:solidFill>
                <a:schemeClr val="bg1"/>
              </a:solidFill>
              <a:latin typeface="Poppins Medium"/>
            </a:endParaRPr>
          </a:p>
        </p:txBody>
      </p:sp>
      <p:sp>
        <p:nvSpPr>
          <p:cNvPr id="10" name="TextBox 10"/>
          <p:cNvSpPr txBox="1"/>
          <p:nvPr/>
        </p:nvSpPr>
        <p:spPr>
          <a:xfrm>
            <a:off x="714316" y="3071798"/>
            <a:ext cx="4572032" cy="500137"/>
          </a:xfrm>
          <a:prstGeom prst="rect">
            <a:avLst/>
          </a:prstGeom>
        </p:spPr>
        <p:txBody>
          <a:bodyPr wrap="square" lIns="0" tIns="0" rIns="0" bIns="0" rtlCol="0" anchor="t">
            <a:spAutoFit/>
          </a:bodyPr>
          <a:lstStyle/>
          <a:p>
            <a:pPr algn="ctr">
              <a:lnSpc>
                <a:spcPts val="3900"/>
              </a:lnSpc>
              <a:spcBef>
                <a:spcPct val="0"/>
              </a:spcBef>
            </a:pPr>
            <a:r>
              <a:rPr lang="kk-KZ" sz="3200" b="1" u="sng" dirty="0" smtClean="0">
                <a:solidFill>
                  <a:schemeClr val="accent5">
                    <a:lumMod val="50000"/>
                  </a:schemeClr>
                </a:solidFill>
              </a:rPr>
              <a:t>Жобаның мақсаты:</a:t>
            </a:r>
            <a:endParaRPr lang="ru-RU" sz="3200" dirty="0" smtClean="0">
              <a:solidFill>
                <a:schemeClr val="accent5">
                  <a:lumMod val="50000"/>
                </a:schemeClr>
              </a:solidFill>
            </a:endParaRPr>
          </a:p>
        </p:txBody>
      </p:sp>
      <p:pic>
        <p:nvPicPr>
          <p:cNvPr id="13" name="Рисунок 12"/>
          <p:cNvPicPr>
            <a:picLocks noChangeAspect="1"/>
          </p:cNvPicPr>
          <p:nvPr/>
        </p:nvPicPr>
        <p:blipFill rotWithShape="1">
          <a:blip r:embed="rId2"/>
          <a:srcRect l="26207" t="44514" r="56907" b="34799"/>
          <a:stretch/>
        </p:blipFill>
        <p:spPr>
          <a:xfrm>
            <a:off x="0" y="500030"/>
            <a:ext cx="1969026" cy="1809203"/>
          </a:xfrm>
          <a:prstGeom prst="rect">
            <a:avLst/>
          </a:prstGeom>
        </p:spPr>
      </p:pic>
      <p:sp>
        <p:nvSpPr>
          <p:cNvPr id="14" name="Прямоугольник 13"/>
          <p:cNvSpPr/>
          <p:nvPr/>
        </p:nvSpPr>
        <p:spPr>
          <a:xfrm>
            <a:off x="6286480" y="3000360"/>
            <a:ext cx="4214842" cy="584775"/>
          </a:xfrm>
          <a:prstGeom prst="rect">
            <a:avLst/>
          </a:prstGeom>
        </p:spPr>
        <p:txBody>
          <a:bodyPr wrap="square">
            <a:spAutoFit/>
          </a:bodyPr>
          <a:lstStyle/>
          <a:p>
            <a:pPr lvl="0"/>
            <a:r>
              <a:rPr lang="kk-KZ" sz="3200" b="1" u="sng" dirty="0" smtClean="0">
                <a:solidFill>
                  <a:schemeClr val="accent5">
                    <a:lumMod val="50000"/>
                  </a:schemeClr>
                </a:solidFill>
              </a:rPr>
              <a:t>Жобаның міндеттері:</a:t>
            </a:r>
            <a:endParaRPr lang="ru-RU" sz="3200" dirty="0" smtClean="0">
              <a:solidFill>
                <a:schemeClr val="accent5">
                  <a:lumMod val="50000"/>
                </a:schemeClr>
              </a:solidFill>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500134" y="1571600"/>
            <a:ext cx="15001980" cy="1200329"/>
          </a:xfrm>
          <a:prstGeom prst="rect">
            <a:avLst/>
          </a:prstGeom>
        </p:spPr>
        <p:txBody>
          <a:bodyPr wrap="square">
            <a:spAutoFit/>
          </a:bodyPr>
          <a:lstStyle/>
          <a:p>
            <a:pPr algn="ctr"/>
            <a:r>
              <a:rPr lang="kk-KZ" sz="3600" b="1" dirty="0" smtClean="0">
                <a:solidFill>
                  <a:schemeClr val="accent5">
                    <a:lumMod val="75000"/>
                  </a:schemeClr>
                </a:solidFill>
                <a:latin typeface="Cambria" panose="02040503050406030204" pitchFamily="18" charset="0"/>
                <a:ea typeface="Cambria" panose="02040503050406030204" pitchFamily="18" charset="0"/>
                <a:cs typeface="Arial" panose="020B0604020202020204" pitchFamily="34" charset="0"/>
              </a:rPr>
              <a:t>“ТЕМІРТАУ ҚАЛАСЫ ТІЛДЕРДІ ДАМЫТУ ОРТАЛЫҒЫ” КММ</a:t>
            </a:r>
            <a:br>
              <a:rPr lang="kk-KZ" sz="3600" b="1" dirty="0" smtClean="0">
                <a:solidFill>
                  <a:schemeClr val="accent5">
                    <a:lumMod val="75000"/>
                  </a:schemeClr>
                </a:solidFill>
                <a:latin typeface="Cambria" panose="02040503050406030204" pitchFamily="18" charset="0"/>
                <a:ea typeface="Cambria" panose="02040503050406030204" pitchFamily="18" charset="0"/>
                <a:cs typeface="Arial" panose="020B0604020202020204" pitchFamily="34" charset="0"/>
              </a:rPr>
            </a:br>
            <a:r>
              <a:rPr lang="kk-KZ" sz="3600" b="1" dirty="0" smtClean="0">
                <a:solidFill>
                  <a:schemeClr val="accent5">
                    <a:lumMod val="75000"/>
                  </a:schemeClr>
                </a:solidFill>
                <a:latin typeface="Cambria" panose="02040503050406030204" pitchFamily="18" charset="0"/>
                <a:ea typeface="Cambria" panose="02040503050406030204" pitchFamily="18" charset="0"/>
                <a:cs typeface="Arial" panose="020B0604020202020204" pitchFamily="34" charset="0"/>
              </a:rPr>
              <a:t>«ОҢАЙ ТІЛ» ЖОБАСЫНА  2022-2023  ЖЫЛҒА</a:t>
            </a:r>
            <a:r>
              <a:rPr lang="en-US" sz="3600" b="1" dirty="0" smtClean="0">
                <a:solidFill>
                  <a:schemeClr val="accent5">
                    <a:lumMod val="75000"/>
                  </a:schemeClr>
                </a:solidFill>
                <a:latin typeface="Cambria" panose="02040503050406030204" pitchFamily="18" charset="0"/>
                <a:ea typeface="Cambria" panose="02040503050406030204" pitchFamily="18" charset="0"/>
                <a:cs typeface="Arial" panose="020B0604020202020204" pitchFamily="34" charset="0"/>
              </a:rPr>
              <a:t> </a:t>
            </a:r>
            <a:r>
              <a:rPr lang="kk-KZ" sz="3600" b="1" dirty="0" smtClean="0">
                <a:solidFill>
                  <a:schemeClr val="accent5">
                    <a:lumMod val="75000"/>
                  </a:schemeClr>
                </a:solidFill>
                <a:latin typeface="Cambria" panose="02040503050406030204" pitchFamily="18" charset="0"/>
                <a:ea typeface="Cambria" panose="02040503050406030204" pitchFamily="18" charset="0"/>
                <a:cs typeface="Arial" panose="020B0604020202020204" pitchFamily="34" charset="0"/>
              </a:rPr>
              <a:t>БӨЛІНГЕН ҚАРЖЫ</a:t>
            </a:r>
            <a:endParaRPr lang="ru-RU" sz="3600" dirty="0">
              <a:solidFill>
                <a:schemeClr val="accent5">
                  <a:lumMod val="75000"/>
                </a:schemeClr>
              </a:solidFill>
            </a:endParaRPr>
          </a:p>
        </p:txBody>
      </p:sp>
      <p:graphicFrame>
        <p:nvGraphicFramePr>
          <p:cNvPr id="4" name="Таблица 3"/>
          <p:cNvGraphicFramePr>
            <a:graphicFrameLocks noGrp="1"/>
          </p:cNvGraphicFramePr>
          <p:nvPr>
            <p:extLst>
              <p:ext uri="{D42A27DB-BD31-4B8C-83A1-F6EECF244321}">
                <p14:modId xmlns:p14="http://schemas.microsoft.com/office/powerpoint/2010/main" xmlns="" val="3827764597"/>
              </p:ext>
            </p:extLst>
          </p:nvPr>
        </p:nvGraphicFramePr>
        <p:xfrm>
          <a:off x="1516275" y="3703340"/>
          <a:ext cx="15121680" cy="4972519"/>
        </p:xfrm>
        <a:graphic>
          <a:graphicData uri="http://schemas.openxmlformats.org/drawingml/2006/table">
            <a:tbl>
              <a:tblPr firstRow="1" bandRow="1">
                <a:tableStyleId>{7DF18680-E054-41AD-8BC1-D1AEF772440D}</a:tableStyleId>
              </a:tblPr>
              <a:tblGrid>
                <a:gridCol w="653054"/>
                <a:gridCol w="1492694"/>
                <a:gridCol w="2534772"/>
                <a:gridCol w="3744416"/>
                <a:gridCol w="2664296"/>
                <a:gridCol w="4032448"/>
              </a:tblGrid>
              <a:tr h="2320759">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kk-KZ" sz="2400" b="1" dirty="0" smtClean="0">
                          <a:effectLst/>
                          <a:latin typeface="Bookman Old Style" panose="02050604050505020204" pitchFamily="18" charset="0"/>
                          <a:cs typeface="Poppins" panose="020B0604020202020204" charset="0"/>
                        </a:rPr>
                        <a:t>№</a:t>
                      </a:r>
                      <a:endParaRPr lang="ru-RU" sz="2400" b="1" dirty="0" smtClean="0">
                        <a:solidFill>
                          <a:schemeClr val="accent5">
                            <a:lumMod val="75000"/>
                          </a:schemeClr>
                        </a:solidFill>
                        <a:effectLst/>
                        <a:latin typeface="Bookman Old Style" panose="02050604050505020204" pitchFamily="18" charset="0"/>
                        <a:ea typeface="Cambria" panose="02040503050406030204" pitchFamily="18" charset="0"/>
                        <a:cs typeface="Poppins" panose="020B0604020202020204" charset="0"/>
                      </a:endParaRPr>
                    </a:p>
                  </a:txBody>
                  <a:tcPr/>
                </a:tc>
                <a:tc>
                  <a:txBody>
                    <a:bodyPr/>
                    <a:lstStyle/>
                    <a:p>
                      <a:pPr algn="ctr"/>
                      <a:r>
                        <a:rPr lang="kk-KZ" sz="2400" b="1" dirty="0" smtClean="0">
                          <a:effectLst/>
                          <a:latin typeface="Bookman Old Style" panose="02050604050505020204" pitchFamily="18" charset="0"/>
                          <a:cs typeface="Poppins" panose="020B0604020202020204" charset="0"/>
                        </a:rPr>
                        <a:t>Атауы </a:t>
                      </a:r>
                      <a:endParaRPr lang="ru-RU" sz="2400" b="1" dirty="0">
                        <a:solidFill>
                          <a:schemeClr val="accent5">
                            <a:lumMod val="75000"/>
                          </a:schemeClr>
                        </a:solidFill>
                        <a:latin typeface="Bookman Old Style" panose="02050604050505020204" pitchFamily="18" charset="0"/>
                        <a:cs typeface="Poppins" panose="020B0604020202020204" charset="0"/>
                      </a:endParaRPr>
                    </a:p>
                  </a:txBody>
                  <a:tcPr/>
                </a:tc>
                <a:tc>
                  <a:txBody>
                    <a:bodyPr/>
                    <a:lstStyle/>
                    <a:p>
                      <a:pPr algn="ctr"/>
                      <a:r>
                        <a:rPr lang="kk-KZ" sz="2400" b="1" dirty="0" smtClean="0">
                          <a:solidFill>
                            <a:schemeClr val="bg1"/>
                          </a:solidFill>
                          <a:latin typeface="Bookman Old Style" panose="02050604050505020204" pitchFamily="18" charset="0"/>
                          <a:cs typeface="Poppins" panose="020B0604020202020204" charset="0"/>
                        </a:rPr>
                        <a:t>Орындаушы </a:t>
                      </a:r>
                    </a:p>
                    <a:p>
                      <a:pPr marL="0" marR="0" indent="0" algn="ctr" defTabSz="914400" rtl="0" eaLnBrk="1" fontAlgn="auto" latinLnBrk="0" hangingPunct="1">
                        <a:lnSpc>
                          <a:spcPct val="100000"/>
                        </a:lnSpc>
                        <a:spcBef>
                          <a:spcPts val="0"/>
                        </a:spcBef>
                        <a:spcAft>
                          <a:spcPts val="0"/>
                        </a:spcAft>
                        <a:buClrTx/>
                        <a:buSzTx/>
                        <a:buFontTx/>
                        <a:buNone/>
                        <a:tabLst/>
                        <a:defRPr/>
                      </a:pPr>
                      <a:r>
                        <a:rPr lang="kk-KZ" sz="2400" b="1" dirty="0" smtClean="0">
                          <a:latin typeface="Bookman Old Style" panose="02050604050505020204" pitchFamily="18" charset="0"/>
                          <a:cs typeface="Poppins" panose="020B0604020202020204" charset="0"/>
                        </a:rPr>
                        <a:t>(2022 жыл)</a:t>
                      </a:r>
                      <a:endParaRPr lang="ru-RU" sz="2400" b="1" dirty="0" smtClean="0">
                        <a:solidFill>
                          <a:schemeClr val="accent5">
                            <a:lumMod val="75000"/>
                          </a:schemeClr>
                        </a:solidFill>
                        <a:latin typeface="Bookman Old Style" panose="02050604050505020204" pitchFamily="18" charset="0"/>
                        <a:cs typeface="Poppins" panose="020B0604020202020204" charset="0"/>
                      </a:endParaRPr>
                    </a:p>
                    <a:p>
                      <a:pPr algn="ctr"/>
                      <a:endParaRPr lang="ru-RU" sz="2400" b="1" dirty="0">
                        <a:solidFill>
                          <a:schemeClr val="bg1"/>
                        </a:solidFill>
                        <a:latin typeface="Bookman Old Style" panose="02050604050505020204" pitchFamily="18" charset="0"/>
                        <a:cs typeface="Poppins" panose="020B0604020202020204" charset="0"/>
                      </a:endParaRPr>
                    </a:p>
                  </a:txBody>
                  <a:tcPr/>
                </a:tc>
                <a:tc>
                  <a:txBody>
                    <a:bodyPr/>
                    <a:lstStyle/>
                    <a:p>
                      <a:pPr algn="ctr"/>
                      <a:r>
                        <a:rPr lang="kk-KZ" sz="2400" b="1" dirty="0" smtClean="0">
                          <a:latin typeface="Bookman Old Style" panose="02050604050505020204" pitchFamily="18" charset="0"/>
                          <a:cs typeface="Poppins" panose="020B0604020202020204" charset="0"/>
                        </a:rPr>
                        <a:t>Қаржы </a:t>
                      </a:r>
                    </a:p>
                    <a:p>
                      <a:pPr algn="ctr"/>
                      <a:r>
                        <a:rPr lang="kk-KZ" sz="2400" b="1" dirty="0" smtClean="0">
                          <a:latin typeface="Bookman Old Style" panose="02050604050505020204" pitchFamily="18" charset="0"/>
                          <a:cs typeface="Poppins" panose="020B0604020202020204" charset="0"/>
                        </a:rPr>
                        <a:t>(2022 жыл)</a:t>
                      </a:r>
                      <a:endParaRPr lang="ru-RU" sz="2400" b="1" dirty="0">
                        <a:solidFill>
                          <a:schemeClr val="accent5">
                            <a:lumMod val="75000"/>
                          </a:schemeClr>
                        </a:solidFill>
                        <a:latin typeface="Bookman Old Style" panose="02050604050505020204" pitchFamily="18" charset="0"/>
                        <a:cs typeface="Poppins" panose="020B0604020202020204" charset="0"/>
                      </a:endParaRPr>
                    </a:p>
                  </a:txBody>
                  <a:tcPr/>
                </a:tc>
                <a:tc>
                  <a:txBody>
                    <a:bodyPr/>
                    <a:lstStyle/>
                    <a:p>
                      <a:pPr algn="ctr"/>
                      <a:r>
                        <a:rPr lang="kk-KZ" sz="2400" b="1" dirty="0" smtClean="0">
                          <a:solidFill>
                            <a:schemeClr val="bg1"/>
                          </a:solidFill>
                          <a:latin typeface="Bookman Old Style" panose="02050604050505020204" pitchFamily="18" charset="0"/>
                          <a:cs typeface="Poppins" panose="020B0604020202020204" charset="0"/>
                        </a:rPr>
                        <a:t>Орындаушы</a:t>
                      </a:r>
                    </a:p>
                    <a:p>
                      <a:pPr marL="0" marR="0" indent="0" algn="ctr" defTabSz="914400" rtl="0" eaLnBrk="1" fontAlgn="auto" latinLnBrk="0" hangingPunct="1">
                        <a:lnSpc>
                          <a:spcPct val="100000"/>
                        </a:lnSpc>
                        <a:spcBef>
                          <a:spcPts val="0"/>
                        </a:spcBef>
                        <a:spcAft>
                          <a:spcPts val="0"/>
                        </a:spcAft>
                        <a:buClrTx/>
                        <a:buSzTx/>
                        <a:buFontTx/>
                        <a:buNone/>
                        <a:tabLst/>
                        <a:defRPr/>
                      </a:pPr>
                      <a:r>
                        <a:rPr lang="kk-KZ" sz="2400" b="1" dirty="0" smtClean="0">
                          <a:latin typeface="Bookman Old Style" panose="02050604050505020204" pitchFamily="18" charset="0"/>
                          <a:cs typeface="Poppins" panose="020B0604020202020204" charset="0"/>
                        </a:rPr>
                        <a:t>(2023 жыл)</a:t>
                      </a:r>
                      <a:endParaRPr lang="ru-RU" sz="2400" b="1" dirty="0" smtClean="0">
                        <a:solidFill>
                          <a:schemeClr val="accent5">
                            <a:lumMod val="75000"/>
                          </a:schemeClr>
                        </a:solidFill>
                        <a:latin typeface="Bookman Old Style" panose="02050604050505020204" pitchFamily="18" charset="0"/>
                        <a:cs typeface="Poppins" panose="020B0604020202020204" charset="0"/>
                      </a:endParaRPr>
                    </a:p>
                    <a:p>
                      <a:pPr algn="ctr"/>
                      <a:endParaRPr lang="ru-RU" sz="2400" b="1" dirty="0">
                        <a:solidFill>
                          <a:schemeClr val="bg1"/>
                        </a:solidFill>
                        <a:latin typeface="Bookman Old Style" panose="02050604050505020204" pitchFamily="18" charset="0"/>
                        <a:cs typeface="Poppins" panose="020B0604020202020204" charset="0"/>
                      </a:endParaRPr>
                    </a:p>
                  </a:txBody>
                  <a:tcPr/>
                </a:tc>
                <a:tc>
                  <a:txBody>
                    <a:bodyPr/>
                    <a:lstStyle/>
                    <a:p>
                      <a:pPr algn="ctr"/>
                      <a:r>
                        <a:rPr lang="kk-KZ" sz="2400" b="1" dirty="0" smtClean="0">
                          <a:latin typeface="Bookman Old Style" panose="02050604050505020204" pitchFamily="18" charset="0"/>
                          <a:cs typeface="Poppins" panose="020B0604020202020204" charset="0"/>
                        </a:rPr>
                        <a:t>Қаржы</a:t>
                      </a:r>
                    </a:p>
                    <a:p>
                      <a:pPr algn="ctr"/>
                      <a:r>
                        <a:rPr lang="kk-KZ" sz="2400" b="1" dirty="0" smtClean="0">
                          <a:latin typeface="Bookman Old Style" panose="02050604050505020204" pitchFamily="18" charset="0"/>
                          <a:cs typeface="Poppins" panose="020B0604020202020204" charset="0"/>
                        </a:rPr>
                        <a:t>(2023 жыл)</a:t>
                      </a:r>
                      <a:endParaRPr lang="ru-RU" sz="2400" b="1" dirty="0">
                        <a:solidFill>
                          <a:schemeClr val="accent5">
                            <a:lumMod val="75000"/>
                          </a:schemeClr>
                        </a:solidFill>
                        <a:latin typeface="Bookman Old Style" panose="02050604050505020204" pitchFamily="18" charset="0"/>
                        <a:cs typeface="Poppins" panose="020B0604020202020204" charset="0"/>
                      </a:endParaRPr>
                    </a:p>
                  </a:txBody>
                  <a:tcPr/>
                </a:tc>
              </a:tr>
              <a:tr h="1495665">
                <a:tc>
                  <a:txBody>
                    <a:bodyPr/>
                    <a:lstStyle/>
                    <a:p>
                      <a:pPr algn="l"/>
                      <a:r>
                        <a:rPr lang="kk-KZ" sz="2400" b="1" dirty="0" smtClean="0">
                          <a:solidFill>
                            <a:srgbClr val="009999"/>
                          </a:solidFill>
                          <a:latin typeface="Bookman Old Style" panose="02050604050505020204" pitchFamily="18" charset="0"/>
                          <a:cs typeface="Poppins" panose="020B0604020202020204" charset="0"/>
                        </a:rPr>
                        <a:t>1</a:t>
                      </a:r>
                      <a:endParaRPr lang="ru-RU" sz="2400" b="1" dirty="0">
                        <a:solidFill>
                          <a:srgbClr val="009999"/>
                        </a:solidFill>
                        <a:latin typeface="Bookman Old Style" panose="02050604050505020204" pitchFamily="18" charset="0"/>
                        <a:cs typeface="Poppins" panose="020B0604020202020204" charset="0"/>
                      </a:endParaRPr>
                    </a:p>
                  </a:txBody>
                  <a:tcPr/>
                </a:tc>
                <a:tc>
                  <a:txBody>
                    <a:bodyPr/>
                    <a:lstStyle/>
                    <a:p>
                      <a:pPr algn="l"/>
                      <a:r>
                        <a:rPr lang="kk-KZ" sz="2400" b="1" dirty="0" smtClean="0">
                          <a:solidFill>
                            <a:srgbClr val="009999"/>
                          </a:solidFill>
                          <a:effectLst/>
                          <a:latin typeface="Bookman Old Style" panose="02050604050505020204" pitchFamily="18" charset="0"/>
                          <a:cs typeface="Poppins" panose="020B0604020202020204" charset="0"/>
                        </a:rPr>
                        <a:t>«Оңай тіл» жобасы </a:t>
                      </a:r>
                      <a:endParaRPr lang="ru-RU" sz="2400" b="1" dirty="0">
                        <a:solidFill>
                          <a:srgbClr val="009999"/>
                        </a:solidFill>
                        <a:latin typeface="Bookman Old Style" panose="02050604050505020204" pitchFamily="18" charset="0"/>
                        <a:cs typeface="Poppins" panose="020B0604020202020204" charset="0"/>
                      </a:endParaRPr>
                    </a:p>
                  </a:txBody>
                  <a:tcPr/>
                </a:tc>
                <a:tc>
                  <a:txBody>
                    <a:bodyPr/>
                    <a:lstStyle/>
                    <a:p>
                      <a:pPr algn="l"/>
                      <a:r>
                        <a:rPr lang="ru-RU" sz="2400" b="1" dirty="0" smtClean="0">
                          <a:solidFill>
                            <a:srgbClr val="009999"/>
                          </a:solidFill>
                          <a:latin typeface="Bookman Old Style" panose="02050604050505020204" pitchFamily="18" charset="0"/>
                          <a:cs typeface="Poppins" panose="020B0604020202020204" charset="0"/>
                        </a:rPr>
                        <a:t>ОО «Центр гражданских инициатив"</a:t>
                      </a:r>
                      <a:endParaRPr lang="ru-RU" sz="2400" b="1" dirty="0">
                        <a:solidFill>
                          <a:srgbClr val="009999"/>
                        </a:solidFill>
                        <a:latin typeface="Bookman Old Style" panose="02050604050505020204" pitchFamily="18" charset="0"/>
                        <a:cs typeface="Poppins" panose="020B060402020202020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kk-KZ" sz="2400" b="1" dirty="0" smtClean="0">
                          <a:solidFill>
                            <a:srgbClr val="009999"/>
                          </a:solidFill>
                          <a:effectLst/>
                          <a:latin typeface="Bookman Old Style" panose="02050604050505020204" pitchFamily="18" charset="0"/>
                          <a:cs typeface="Poppins" panose="020B0604020202020204" charset="0"/>
                        </a:rPr>
                        <a:t>Бөлінген</a:t>
                      </a:r>
                      <a:r>
                        <a:rPr lang="kk-KZ" sz="2400" b="1" baseline="0" dirty="0" smtClean="0">
                          <a:solidFill>
                            <a:srgbClr val="009999"/>
                          </a:solidFill>
                          <a:effectLst/>
                          <a:latin typeface="Bookman Old Style" panose="02050604050505020204" pitchFamily="18" charset="0"/>
                          <a:cs typeface="Poppins" panose="020B0604020202020204" charset="0"/>
                        </a:rPr>
                        <a:t> қаржы: </a:t>
                      </a:r>
                      <a:r>
                        <a:rPr lang="kk-KZ" sz="2400" b="1" dirty="0" smtClean="0">
                          <a:solidFill>
                            <a:srgbClr val="009999"/>
                          </a:solidFill>
                          <a:effectLst/>
                          <a:latin typeface="Bookman Old Style" panose="02050604050505020204" pitchFamily="18" charset="0"/>
                          <a:cs typeface="Poppins" panose="020B0604020202020204" charset="0"/>
                        </a:rPr>
                        <a:t>6214,0</a:t>
                      </a:r>
                    </a:p>
                    <a:p>
                      <a:pPr marL="0" marR="0" indent="0" algn="l" defTabSz="914400" rtl="0" eaLnBrk="1" fontAlgn="auto" latinLnBrk="0" hangingPunct="1">
                        <a:lnSpc>
                          <a:spcPct val="100000"/>
                        </a:lnSpc>
                        <a:spcBef>
                          <a:spcPts val="0"/>
                        </a:spcBef>
                        <a:spcAft>
                          <a:spcPts val="0"/>
                        </a:spcAft>
                        <a:buClrTx/>
                        <a:buSzTx/>
                        <a:buFontTx/>
                        <a:buNone/>
                        <a:tabLst/>
                        <a:defRPr/>
                      </a:pPr>
                      <a:r>
                        <a:rPr lang="kk-KZ" sz="2400" b="1" dirty="0" smtClean="0">
                          <a:solidFill>
                            <a:srgbClr val="009999"/>
                          </a:solidFill>
                          <a:effectLst/>
                          <a:latin typeface="Bookman Old Style" panose="02050604050505020204" pitchFamily="18" charset="0"/>
                          <a:cs typeface="Poppins" panose="020B0604020202020204" charset="0"/>
                        </a:rPr>
                        <a:t>Келісімшарт жасалған сома: 5473,0</a:t>
                      </a:r>
                    </a:p>
                    <a:p>
                      <a:pPr marL="0" marR="0" indent="0" algn="l" defTabSz="914400" rtl="0" eaLnBrk="1" fontAlgn="auto" latinLnBrk="0" hangingPunct="1">
                        <a:lnSpc>
                          <a:spcPct val="100000"/>
                        </a:lnSpc>
                        <a:spcBef>
                          <a:spcPts val="0"/>
                        </a:spcBef>
                        <a:spcAft>
                          <a:spcPts val="0"/>
                        </a:spcAft>
                        <a:buClrTx/>
                        <a:buSzTx/>
                        <a:buFontTx/>
                        <a:buNone/>
                        <a:tabLst/>
                        <a:defRPr/>
                      </a:pPr>
                      <a:r>
                        <a:rPr lang="kk-KZ" sz="2400" b="1" dirty="0" smtClean="0">
                          <a:solidFill>
                            <a:srgbClr val="009999"/>
                          </a:solidFill>
                          <a:effectLst/>
                          <a:latin typeface="Bookman Old Style" panose="02050604050505020204" pitchFamily="18" charset="0"/>
                          <a:ea typeface="Cambria" panose="02040503050406030204" pitchFamily="18" charset="0"/>
                          <a:cs typeface="Poppins" panose="020B0604020202020204" charset="0"/>
                        </a:rPr>
                        <a:t>Игерілгені:</a:t>
                      </a:r>
                      <a:r>
                        <a:rPr lang="kk-KZ" sz="2400" b="1" baseline="0" dirty="0" smtClean="0">
                          <a:solidFill>
                            <a:srgbClr val="009999"/>
                          </a:solidFill>
                          <a:effectLst/>
                          <a:latin typeface="Bookman Old Style" panose="02050604050505020204" pitchFamily="18" charset="0"/>
                          <a:ea typeface="Cambria" panose="02040503050406030204" pitchFamily="18" charset="0"/>
                          <a:cs typeface="Poppins" panose="020B0604020202020204" charset="0"/>
                        </a:rPr>
                        <a:t> 5473,0</a:t>
                      </a:r>
                      <a:endParaRPr lang="ru-RU" sz="2400" b="1" dirty="0" smtClean="0">
                        <a:solidFill>
                          <a:srgbClr val="009999"/>
                        </a:solidFill>
                        <a:effectLst/>
                        <a:latin typeface="Bookman Old Style" panose="02050604050505020204" pitchFamily="18" charset="0"/>
                        <a:ea typeface="Cambria" panose="02040503050406030204" pitchFamily="18" charset="0"/>
                        <a:cs typeface="Poppins" panose="020B060402020202020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ru-RU" sz="2400" b="1" dirty="0" smtClean="0">
                        <a:solidFill>
                          <a:srgbClr val="009999"/>
                        </a:solidFill>
                        <a:effectLst/>
                        <a:latin typeface="Bookman Old Style" panose="02050604050505020204" pitchFamily="18" charset="0"/>
                        <a:ea typeface="Cambria" panose="02040503050406030204" pitchFamily="18" charset="0"/>
                        <a:cs typeface="Poppins" panose="020B060402020202020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2400" b="1" dirty="0" smtClean="0">
                          <a:solidFill>
                            <a:srgbClr val="009999"/>
                          </a:solidFill>
                          <a:effectLst/>
                          <a:latin typeface="Bookman Old Style" panose="02050604050505020204" pitchFamily="18" charset="0"/>
                          <a:ea typeface="Cambria" panose="02040503050406030204" pitchFamily="18" charset="0"/>
                          <a:cs typeface="Poppins" panose="020B0604020202020204" charset="0"/>
                        </a:rPr>
                        <a:t>ЧУ "</a:t>
                      </a:r>
                      <a:r>
                        <a:rPr lang="en-US" sz="2400" b="1" dirty="0" smtClean="0">
                          <a:solidFill>
                            <a:srgbClr val="009999"/>
                          </a:solidFill>
                          <a:effectLst/>
                          <a:latin typeface="Bookman Old Style" panose="02050604050505020204" pitchFamily="18" charset="0"/>
                          <a:ea typeface="Cambria" panose="02040503050406030204" pitchFamily="18" charset="0"/>
                          <a:cs typeface="Poppins" panose="020B0604020202020204" charset="0"/>
                        </a:rPr>
                        <a:t>ORKEN 2018"</a:t>
                      </a:r>
                      <a:endParaRPr lang="ru-RU" sz="2400" b="1" dirty="0" smtClean="0">
                        <a:solidFill>
                          <a:srgbClr val="009999"/>
                        </a:solidFill>
                        <a:effectLst/>
                        <a:latin typeface="Bookman Old Style" panose="02050604050505020204" pitchFamily="18" charset="0"/>
                        <a:ea typeface="Cambria" panose="02040503050406030204" pitchFamily="18" charset="0"/>
                        <a:cs typeface="Poppins" panose="020B0604020202020204" charset="0"/>
                      </a:endParaRPr>
                    </a:p>
                  </a:txBody>
                  <a:tcPr/>
                </a:tc>
                <a:tc>
                  <a:txBody>
                    <a:bodyPr/>
                    <a:lstStyle/>
                    <a:p>
                      <a:pPr algn="l"/>
                      <a:r>
                        <a:rPr lang="kk-KZ" sz="2400" b="1" dirty="0" smtClean="0">
                          <a:solidFill>
                            <a:srgbClr val="009999"/>
                          </a:solidFill>
                          <a:effectLst/>
                          <a:latin typeface="Bookman Old Style" panose="02050604050505020204" pitchFamily="18" charset="0"/>
                          <a:cs typeface="Poppins" panose="020B0604020202020204" charset="0"/>
                        </a:rPr>
                        <a:t>Бөлінген</a:t>
                      </a:r>
                      <a:r>
                        <a:rPr lang="kk-KZ" sz="2400" b="1" baseline="0" dirty="0" smtClean="0">
                          <a:solidFill>
                            <a:srgbClr val="009999"/>
                          </a:solidFill>
                          <a:effectLst/>
                          <a:latin typeface="Bookman Old Style" panose="02050604050505020204" pitchFamily="18" charset="0"/>
                          <a:cs typeface="Poppins" panose="020B0604020202020204" charset="0"/>
                        </a:rPr>
                        <a:t> қаржы: </a:t>
                      </a:r>
                      <a:r>
                        <a:rPr lang="kk-KZ" sz="2400" b="1" dirty="0" smtClean="0">
                          <a:solidFill>
                            <a:srgbClr val="009999"/>
                          </a:solidFill>
                          <a:latin typeface="Bookman Old Style" panose="02050604050505020204" pitchFamily="18" charset="0"/>
                          <a:cs typeface="Poppins" panose="020B0604020202020204" charset="0"/>
                        </a:rPr>
                        <a:t>14132,0</a:t>
                      </a:r>
                    </a:p>
                    <a:p>
                      <a:pPr algn="l"/>
                      <a:r>
                        <a:rPr lang="kk-KZ" sz="2400" b="1" dirty="0" smtClean="0">
                          <a:solidFill>
                            <a:srgbClr val="009999"/>
                          </a:solidFill>
                          <a:effectLst/>
                          <a:latin typeface="Bookman Old Style" panose="02050604050505020204" pitchFamily="18" charset="0"/>
                          <a:cs typeface="Poppins" panose="020B0604020202020204" charset="0"/>
                        </a:rPr>
                        <a:t>Келісімшарт жасалған сома: </a:t>
                      </a:r>
                      <a:r>
                        <a:rPr lang="kk-KZ" sz="2400" b="1" dirty="0" smtClean="0">
                          <a:solidFill>
                            <a:srgbClr val="009999"/>
                          </a:solidFill>
                          <a:latin typeface="Bookman Old Style" panose="02050604050505020204" pitchFamily="18" charset="0"/>
                          <a:cs typeface="Poppins" panose="020B0604020202020204" charset="0"/>
                        </a:rPr>
                        <a:t>11357,0</a:t>
                      </a:r>
                    </a:p>
                    <a:p>
                      <a:pPr algn="l"/>
                      <a:r>
                        <a:rPr lang="kk-KZ" sz="2400" b="1" dirty="0" smtClean="0">
                          <a:solidFill>
                            <a:srgbClr val="009999"/>
                          </a:solidFill>
                          <a:latin typeface="Bookman Old Style" panose="02050604050505020204" pitchFamily="18" charset="0"/>
                          <a:cs typeface="Poppins" panose="020B0604020202020204" charset="0"/>
                        </a:rPr>
                        <a:t>01.10.2023 ж игерілгені: 9016,0</a:t>
                      </a:r>
                    </a:p>
                    <a:p>
                      <a:pPr algn="l"/>
                      <a:r>
                        <a:rPr lang="kk-KZ" sz="2400" b="1" dirty="0" smtClean="0">
                          <a:solidFill>
                            <a:srgbClr val="009999"/>
                          </a:solidFill>
                          <a:latin typeface="Bookman Old Style" panose="02050604050505020204" pitchFamily="18" charset="0"/>
                          <a:cs typeface="Poppins" panose="020B0604020202020204" charset="0"/>
                        </a:rPr>
                        <a:t>                                                           </a:t>
                      </a:r>
                    </a:p>
                  </a:txBody>
                  <a:tcPr/>
                </a:tc>
              </a:tr>
            </a:tbl>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C:\Users\Priemnaya\Downloads\WhatsApp Image 2023-08-29 at 11.55.19.jpeg"/>
          <p:cNvPicPr/>
          <p:nvPr/>
        </p:nvPicPr>
        <p:blipFill>
          <a:blip r:embed="rId2" cstate="print"/>
          <a:srcRect r="2830"/>
          <a:stretch>
            <a:fillRect/>
          </a:stretch>
        </p:blipFill>
        <p:spPr bwMode="auto">
          <a:xfrm>
            <a:off x="10501322" y="1857352"/>
            <a:ext cx="7358114" cy="5715039"/>
          </a:xfrm>
          <a:prstGeom prst="rect">
            <a:avLst/>
          </a:prstGeom>
          <a:noFill/>
          <a:ln w="9525">
            <a:noFill/>
            <a:miter lim="800000"/>
            <a:headEnd/>
            <a:tailEnd/>
          </a:ln>
        </p:spPr>
      </p:pic>
      <p:pic>
        <p:nvPicPr>
          <p:cNvPr id="5" name="Рисунок 4" descr="D:\рабочий стол\фото центра\WhatsApp Image 2023-05-22 at 11.13.12.jpeg"/>
          <p:cNvPicPr/>
          <p:nvPr/>
        </p:nvPicPr>
        <p:blipFill>
          <a:blip r:embed="rId3" cstate="print"/>
          <a:srcRect/>
          <a:stretch>
            <a:fillRect/>
          </a:stretch>
        </p:blipFill>
        <p:spPr bwMode="auto">
          <a:xfrm>
            <a:off x="6357918" y="500030"/>
            <a:ext cx="6006696" cy="4071966"/>
          </a:xfrm>
          <a:prstGeom prst="rect">
            <a:avLst/>
          </a:prstGeom>
          <a:noFill/>
          <a:ln w="9525">
            <a:noFill/>
            <a:miter lim="800000"/>
            <a:headEnd/>
            <a:tailEnd/>
          </a:ln>
        </p:spPr>
      </p:pic>
      <p:pic>
        <p:nvPicPr>
          <p:cNvPr id="6" name="Рисунок 5" descr="D:\рабочий стол\фото центра\photo_5332364926808869927_w.jpg"/>
          <p:cNvPicPr/>
          <p:nvPr/>
        </p:nvPicPr>
        <p:blipFill>
          <a:blip r:embed="rId4" cstate="print"/>
          <a:srcRect/>
          <a:stretch>
            <a:fillRect/>
          </a:stretch>
        </p:blipFill>
        <p:spPr bwMode="auto">
          <a:xfrm>
            <a:off x="6286480" y="5214938"/>
            <a:ext cx="6048409" cy="4372001"/>
          </a:xfrm>
          <a:prstGeom prst="rect">
            <a:avLst/>
          </a:prstGeom>
          <a:noFill/>
          <a:ln w="9525">
            <a:noFill/>
            <a:miter lim="800000"/>
            <a:headEnd/>
            <a:tailEnd/>
          </a:ln>
        </p:spPr>
      </p:pic>
      <p:sp>
        <p:nvSpPr>
          <p:cNvPr id="7" name="Прямоугольник 6"/>
          <p:cNvSpPr/>
          <p:nvPr/>
        </p:nvSpPr>
        <p:spPr>
          <a:xfrm>
            <a:off x="357126" y="1285848"/>
            <a:ext cx="5572164" cy="7848302"/>
          </a:xfrm>
          <a:prstGeom prst="rect">
            <a:avLst/>
          </a:prstGeom>
        </p:spPr>
        <p:txBody>
          <a:bodyPr wrap="square">
            <a:spAutoFit/>
          </a:bodyPr>
          <a:lstStyle/>
          <a:p>
            <a:pPr algn="ctr"/>
            <a:r>
              <a:rPr lang="kk-KZ" sz="3600" b="1" i="1" dirty="0" smtClean="0">
                <a:solidFill>
                  <a:srgbClr val="002060"/>
                </a:solidFill>
                <a:latin typeface="Cambria" pitchFamily="18" charset="0"/>
              </a:rPr>
              <a:t>«Теміртау қаласының  тілдерді дамыту орталығы»  КММ Теміртау қаласының әкімдігінің қолдауымен, «Теміртау</a:t>
            </a:r>
            <a:r>
              <a:rPr lang="ru-RU" sz="3600" b="1" i="1" dirty="0" smtClean="0">
                <a:solidFill>
                  <a:srgbClr val="002060"/>
                </a:solidFill>
                <a:latin typeface="Cambria" pitchFamily="18" charset="0"/>
              </a:rPr>
              <a:t>  </a:t>
            </a:r>
            <a:r>
              <a:rPr lang="kk-KZ" sz="3600" b="1" i="1" dirty="0" smtClean="0">
                <a:solidFill>
                  <a:srgbClr val="002060"/>
                </a:solidFill>
                <a:latin typeface="Cambria" pitchFamily="18" charset="0"/>
              </a:rPr>
              <a:t>қаласының  мәдениет,тілдерді дамыту, спорт және дене шынықтыру бөлімі» ММ  жанынан  2014 жылдың қаңтар айында құрылды.</a:t>
            </a:r>
            <a:r>
              <a:rPr lang="kk-KZ" sz="3600" b="1" i="1" dirty="0" smtClean="0">
                <a:solidFill>
                  <a:srgbClr val="002060"/>
                </a:solidFill>
              </a:rPr>
              <a:t/>
            </a:r>
            <a:br>
              <a:rPr lang="kk-KZ" sz="3600" b="1" i="1" dirty="0" smtClean="0">
                <a:solidFill>
                  <a:srgbClr val="002060"/>
                </a:solidFill>
              </a:rPr>
            </a:br>
            <a:endParaRPr lang="ru-RU" sz="3600" b="1"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535581">
            <a:off x="-631116" y="-2096009"/>
            <a:ext cx="1958218" cy="5253755"/>
          </a:xfrm>
          <a:custGeom>
            <a:avLst/>
            <a:gdLst/>
            <a:ahLst/>
            <a:cxnLst/>
            <a:rect l="l" t="t" r="r" b="b"/>
            <a:pathLst>
              <a:path w="1958218" h="5253755">
                <a:moveTo>
                  <a:pt x="0" y="0"/>
                </a:moveTo>
                <a:lnTo>
                  <a:pt x="1958218" y="0"/>
                </a:lnTo>
                <a:lnTo>
                  <a:pt x="1958218" y="5253755"/>
                </a:lnTo>
                <a:lnTo>
                  <a:pt x="0" y="5253755"/>
                </a:lnTo>
                <a:lnTo>
                  <a:pt x="0" y="0"/>
                </a:lnTo>
                <a:close/>
              </a:path>
            </a:pathLst>
          </a:custGeom>
          <a:solidFill>
            <a:schemeClr val="accent5"/>
          </a:solidFill>
        </p:spPr>
      </p:sp>
      <p:grpSp>
        <p:nvGrpSpPr>
          <p:cNvPr id="3" name="Group 9"/>
          <p:cNvGrpSpPr/>
          <p:nvPr/>
        </p:nvGrpSpPr>
        <p:grpSpPr>
          <a:xfrm>
            <a:off x="866476" y="3108944"/>
            <a:ext cx="3621497" cy="5718051"/>
            <a:chOff x="0" y="0"/>
            <a:chExt cx="1024138" cy="1505989"/>
          </a:xfrm>
        </p:grpSpPr>
        <p:sp>
          <p:nvSpPr>
            <p:cNvPr id="10" name="Freeform 10"/>
            <p:cNvSpPr/>
            <p:nvPr/>
          </p:nvSpPr>
          <p:spPr>
            <a:xfrm>
              <a:off x="0" y="0"/>
              <a:ext cx="1024138" cy="1505989"/>
            </a:xfrm>
            <a:custGeom>
              <a:avLst/>
              <a:gdLst/>
              <a:ahLst/>
              <a:cxnLst/>
              <a:rect l="l" t="t" r="r" b="b"/>
              <a:pathLst>
                <a:path w="1024138" h="1505989">
                  <a:moveTo>
                    <a:pt x="65702" y="0"/>
                  </a:moveTo>
                  <a:lnTo>
                    <a:pt x="958436" y="0"/>
                  </a:lnTo>
                  <a:cubicBezTo>
                    <a:pt x="975861" y="0"/>
                    <a:pt x="992573" y="6922"/>
                    <a:pt x="1004894" y="19244"/>
                  </a:cubicBezTo>
                  <a:cubicBezTo>
                    <a:pt x="1017216" y="31565"/>
                    <a:pt x="1024138" y="48277"/>
                    <a:pt x="1024138" y="65702"/>
                  </a:cubicBezTo>
                  <a:lnTo>
                    <a:pt x="1024138" y="1440287"/>
                  </a:lnTo>
                  <a:cubicBezTo>
                    <a:pt x="1024138" y="1476573"/>
                    <a:pt x="994722" y="1505989"/>
                    <a:pt x="958436" y="1505989"/>
                  </a:cubicBezTo>
                  <a:lnTo>
                    <a:pt x="65702" y="1505989"/>
                  </a:lnTo>
                  <a:cubicBezTo>
                    <a:pt x="29416" y="1505989"/>
                    <a:pt x="0" y="1476573"/>
                    <a:pt x="0" y="1440287"/>
                  </a:cubicBezTo>
                  <a:lnTo>
                    <a:pt x="0" y="65702"/>
                  </a:lnTo>
                  <a:cubicBezTo>
                    <a:pt x="0" y="48277"/>
                    <a:pt x="6922" y="31565"/>
                    <a:pt x="19244" y="19244"/>
                  </a:cubicBezTo>
                  <a:cubicBezTo>
                    <a:pt x="31565" y="6922"/>
                    <a:pt x="48277" y="0"/>
                    <a:pt x="65702" y="0"/>
                  </a:cubicBezTo>
                  <a:close/>
                </a:path>
              </a:pathLst>
            </a:custGeom>
            <a:solidFill>
              <a:schemeClr val="accent5"/>
            </a:solidFill>
            <a:ln w="57150" cap="rnd">
              <a:solidFill>
                <a:srgbClr val="FFFFFF"/>
              </a:solidFill>
              <a:prstDash val="solid"/>
              <a:round/>
            </a:ln>
          </p:spPr>
        </p:sp>
        <p:sp>
          <p:nvSpPr>
            <p:cNvPr id="11" name="TextBox 11"/>
            <p:cNvSpPr txBox="1"/>
            <p:nvPr/>
          </p:nvSpPr>
          <p:spPr>
            <a:xfrm>
              <a:off x="0" y="-57150"/>
              <a:ext cx="812800" cy="869950"/>
            </a:xfrm>
            <a:prstGeom prst="rect">
              <a:avLst/>
            </a:prstGeom>
          </p:spPr>
          <p:txBody>
            <a:bodyPr lIns="50800" tIns="50800" rIns="50800" bIns="50800" rtlCol="0" anchor="ctr"/>
            <a:lstStyle/>
            <a:p>
              <a:pPr marL="0" lvl="0" indent="0" algn="ctr">
                <a:lnSpc>
                  <a:spcPts val="3080"/>
                </a:lnSpc>
                <a:spcBef>
                  <a:spcPct val="0"/>
                </a:spcBef>
              </a:pPr>
              <a:endParaRPr/>
            </a:p>
          </p:txBody>
        </p:sp>
      </p:grpSp>
      <p:grpSp>
        <p:nvGrpSpPr>
          <p:cNvPr id="4" name="Group 12"/>
          <p:cNvGrpSpPr/>
          <p:nvPr/>
        </p:nvGrpSpPr>
        <p:grpSpPr>
          <a:xfrm>
            <a:off x="7172485" y="2508069"/>
            <a:ext cx="5290187" cy="7073343"/>
            <a:chOff x="-674116" y="-57150"/>
            <a:chExt cx="1486916" cy="1877130"/>
          </a:xfrm>
        </p:grpSpPr>
        <p:sp>
          <p:nvSpPr>
            <p:cNvPr id="13" name="Freeform 13"/>
            <p:cNvSpPr/>
            <p:nvPr/>
          </p:nvSpPr>
          <p:spPr>
            <a:xfrm>
              <a:off x="-674116" y="313991"/>
              <a:ext cx="1024138" cy="1505989"/>
            </a:xfrm>
            <a:custGeom>
              <a:avLst/>
              <a:gdLst/>
              <a:ahLst/>
              <a:cxnLst/>
              <a:rect l="l" t="t" r="r" b="b"/>
              <a:pathLst>
                <a:path w="1024138" h="1505989">
                  <a:moveTo>
                    <a:pt x="65702" y="0"/>
                  </a:moveTo>
                  <a:lnTo>
                    <a:pt x="958436" y="0"/>
                  </a:lnTo>
                  <a:cubicBezTo>
                    <a:pt x="975861" y="0"/>
                    <a:pt x="992573" y="6922"/>
                    <a:pt x="1004894" y="19244"/>
                  </a:cubicBezTo>
                  <a:cubicBezTo>
                    <a:pt x="1017216" y="31565"/>
                    <a:pt x="1024138" y="48277"/>
                    <a:pt x="1024138" y="65702"/>
                  </a:cubicBezTo>
                  <a:lnTo>
                    <a:pt x="1024138" y="1440287"/>
                  </a:lnTo>
                  <a:cubicBezTo>
                    <a:pt x="1024138" y="1476573"/>
                    <a:pt x="994722" y="1505989"/>
                    <a:pt x="958436" y="1505989"/>
                  </a:cubicBezTo>
                  <a:lnTo>
                    <a:pt x="65702" y="1505989"/>
                  </a:lnTo>
                  <a:cubicBezTo>
                    <a:pt x="29416" y="1505989"/>
                    <a:pt x="0" y="1476573"/>
                    <a:pt x="0" y="1440287"/>
                  </a:cubicBezTo>
                  <a:lnTo>
                    <a:pt x="0" y="65702"/>
                  </a:lnTo>
                  <a:cubicBezTo>
                    <a:pt x="0" y="48277"/>
                    <a:pt x="6922" y="31565"/>
                    <a:pt x="19244" y="19244"/>
                  </a:cubicBezTo>
                  <a:cubicBezTo>
                    <a:pt x="31565" y="6922"/>
                    <a:pt x="48277" y="0"/>
                    <a:pt x="65702" y="0"/>
                  </a:cubicBezTo>
                  <a:close/>
                </a:path>
              </a:pathLst>
            </a:custGeom>
            <a:solidFill>
              <a:schemeClr val="accent5"/>
            </a:solidFill>
            <a:ln w="57150" cap="rnd">
              <a:solidFill>
                <a:srgbClr val="FFFFFF"/>
              </a:solidFill>
              <a:prstDash val="solid"/>
              <a:round/>
            </a:ln>
          </p:spPr>
        </p:sp>
        <p:sp>
          <p:nvSpPr>
            <p:cNvPr id="14" name="TextBox 14"/>
            <p:cNvSpPr txBox="1"/>
            <p:nvPr/>
          </p:nvSpPr>
          <p:spPr>
            <a:xfrm>
              <a:off x="0" y="-57150"/>
              <a:ext cx="812800" cy="869950"/>
            </a:xfrm>
            <a:prstGeom prst="rect">
              <a:avLst/>
            </a:prstGeom>
          </p:spPr>
          <p:txBody>
            <a:bodyPr lIns="50800" tIns="50800" rIns="50800" bIns="50800" rtlCol="0" anchor="ctr"/>
            <a:lstStyle/>
            <a:p>
              <a:pPr marL="0" lvl="0" indent="0" algn="ctr">
                <a:lnSpc>
                  <a:spcPts val="3080"/>
                </a:lnSpc>
                <a:spcBef>
                  <a:spcPct val="0"/>
                </a:spcBef>
              </a:pPr>
              <a:endParaRPr/>
            </a:p>
          </p:txBody>
        </p:sp>
      </p:grpSp>
      <p:grpSp>
        <p:nvGrpSpPr>
          <p:cNvPr id="5" name="Group 15"/>
          <p:cNvGrpSpPr/>
          <p:nvPr/>
        </p:nvGrpSpPr>
        <p:grpSpPr>
          <a:xfrm>
            <a:off x="13896530" y="2502082"/>
            <a:ext cx="3644213" cy="5935042"/>
            <a:chOff x="-43800" y="-57150"/>
            <a:chExt cx="1067938" cy="1563139"/>
          </a:xfrm>
        </p:grpSpPr>
        <p:sp>
          <p:nvSpPr>
            <p:cNvPr id="16" name="Freeform 16"/>
            <p:cNvSpPr/>
            <p:nvPr/>
          </p:nvSpPr>
          <p:spPr>
            <a:xfrm>
              <a:off x="-43800" y="0"/>
              <a:ext cx="1067938" cy="1505989"/>
            </a:xfrm>
            <a:custGeom>
              <a:avLst/>
              <a:gdLst/>
              <a:ahLst/>
              <a:cxnLst/>
              <a:rect l="l" t="t" r="r" b="b"/>
              <a:pathLst>
                <a:path w="1024138" h="1505989">
                  <a:moveTo>
                    <a:pt x="65702" y="0"/>
                  </a:moveTo>
                  <a:lnTo>
                    <a:pt x="958436" y="0"/>
                  </a:lnTo>
                  <a:cubicBezTo>
                    <a:pt x="975861" y="0"/>
                    <a:pt x="992573" y="6922"/>
                    <a:pt x="1004894" y="19244"/>
                  </a:cubicBezTo>
                  <a:cubicBezTo>
                    <a:pt x="1017216" y="31565"/>
                    <a:pt x="1024138" y="48277"/>
                    <a:pt x="1024138" y="65702"/>
                  </a:cubicBezTo>
                  <a:lnTo>
                    <a:pt x="1024138" y="1440287"/>
                  </a:lnTo>
                  <a:cubicBezTo>
                    <a:pt x="1024138" y="1476573"/>
                    <a:pt x="994722" y="1505989"/>
                    <a:pt x="958436" y="1505989"/>
                  </a:cubicBezTo>
                  <a:lnTo>
                    <a:pt x="65702" y="1505989"/>
                  </a:lnTo>
                  <a:cubicBezTo>
                    <a:pt x="29416" y="1505989"/>
                    <a:pt x="0" y="1476573"/>
                    <a:pt x="0" y="1440287"/>
                  </a:cubicBezTo>
                  <a:lnTo>
                    <a:pt x="0" y="65702"/>
                  </a:lnTo>
                  <a:cubicBezTo>
                    <a:pt x="0" y="48277"/>
                    <a:pt x="6922" y="31565"/>
                    <a:pt x="19244" y="19244"/>
                  </a:cubicBezTo>
                  <a:cubicBezTo>
                    <a:pt x="31565" y="6922"/>
                    <a:pt x="48277" y="0"/>
                    <a:pt x="65702" y="0"/>
                  </a:cubicBezTo>
                  <a:close/>
                </a:path>
              </a:pathLst>
            </a:custGeom>
            <a:solidFill>
              <a:schemeClr val="accent5"/>
            </a:solidFill>
            <a:ln w="57150" cap="rnd">
              <a:solidFill>
                <a:srgbClr val="FFFFFF"/>
              </a:solidFill>
              <a:prstDash val="solid"/>
              <a:round/>
            </a:ln>
          </p:spPr>
        </p:sp>
        <p:sp>
          <p:nvSpPr>
            <p:cNvPr id="17" name="TextBox 17"/>
            <p:cNvSpPr txBox="1"/>
            <p:nvPr/>
          </p:nvSpPr>
          <p:spPr>
            <a:xfrm>
              <a:off x="0" y="-57150"/>
              <a:ext cx="812800" cy="869950"/>
            </a:xfrm>
            <a:prstGeom prst="rect">
              <a:avLst/>
            </a:prstGeom>
          </p:spPr>
          <p:txBody>
            <a:bodyPr lIns="50800" tIns="50800" rIns="50800" bIns="50800" rtlCol="0" anchor="ctr"/>
            <a:lstStyle/>
            <a:p>
              <a:pPr marL="0" lvl="0" indent="0" algn="ctr">
                <a:lnSpc>
                  <a:spcPts val="3080"/>
                </a:lnSpc>
                <a:spcBef>
                  <a:spcPct val="0"/>
                </a:spcBef>
              </a:pPr>
              <a:endParaRPr/>
            </a:p>
          </p:txBody>
        </p:sp>
      </p:grpSp>
      <p:sp>
        <p:nvSpPr>
          <p:cNvPr id="18" name="TextBox 18"/>
          <p:cNvSpPr txBox="1"/>
          <p:nvPr/>
        </p:nvSpPr>
        <p:spPr>
          <a:xfrm>
            <a:off x="1500134" y="285716"/>
            <a:ext cx="15787798" cy="3424014"/>
          </a:xfrm>
          <a:prstGeom prst="rect">
            <a:avLst/>
          </a:prstGeom>
        </p:spPr>
        <p:txBody>
          <a:bodyPr wrap="square" lIns="0" tIns="0" rIns="0" bIns="0" rtlCol="0" anchor="t">
            <a:spAutoFit/>
          </a:bodyPr>
          <a:lstStyle/>
          <a:p>
            <a:pPr lvl="0" algn="ctr">
              <a:lnSpc>
                <a:spcPts val="8879"/>
              </a:lnSpc>
              <a:spcBef>
                <a:spcPct val="0"/>
              </a:spcBef>
            </a:pPr>
            <a:r>
              <a:rPr lang="kk-KZ" sz="6000" b="1" u="sng" dirty="0" smtClean="0">
                <a:solidFill>
                  <a:srgbClr val="009999"/>
                </a:solidFill>
                <a:latin typeface="Bookman Old Style" panose="02050604050505020204" pitchFamily="18" charset="0"/>
              </a:rPr>
              <a:t>2022-2023 жж.</a:t>
            </a:r>
            <a:r>
              <a:rPr lang="kk-KZ" sz="6000" b="1" dirty="0" smtClean="0">
                <a:solidFill>
                  <a:srgbClr val="009999"/>
                </a:solidFill>
                <a:latin typeface="Bookman Old Style" panose="02050604050505020204" pitchFamily="18" charset="0"/>
              </a:rPr>
              <a:t> аралығындағы қысқамерзімді қазақ тілі курсына қамтылғандар</a:t>
            </a:r>
            <a:endParaRPr lang="en-US" sz="6000" u="none" strike="noStrike" dirty="0">
              <a:solidFill>
                <a:srgbClr val="009999"/>
              </a:solidFill>
              <a:latin typeface="Bookman Old Style" panose="02050604050505020204" pitchFamily="18" charset="0"/>
            </a:endParaRPr>
          </a:p>
        </p:txBody>
      </p:sp>
      <p:sp>
        <p:nvSpPr>
          <p:cNvPr id="23" name="TextBox 23"/>
          <p:cNvSpPr txBox="1"/>
          <p:nvPr/>
        </p:nvSpPr>
        <p:spPr>
          <a:xfrm>
            <a:off x="1096783" y="4091135"/>
            <a:ext cx="2887845" cy="2769989"/>
          </a:xfrm>
          <a:prstGeom prst="rect">
            <a:avLst/>
          </a:prstGeom>
        </p:spPr>
        <p:txBody>
          <a:bodyPr lIns="0" tIns="0" rIns="0" bIns="0" rtlCol="0" anchor="t">
            <a:spAutoFit/>
          </a:bodyPr>
          <a:lstStyle/>
          <a:p>
            <a:pPr marL="0" lvl="0" indent="0" algn="ctr">
              <a:lnSpc>
                <a:spcPts val="21589"/>
              </a:lnSpc>
              <a:spcBef>
                <a:spcPct val="0"/>
              </a:spcBef>
            </a:pPr>
            <a:r>
              <a:rPr lang="kk-KZ" sz="10000" u="none" strike="noStrike" dirty="0" smtClean="0">
                <a:solidFill>
                  <a:srgbClr val="FFFFFF"/>
                </a:solidFill>
                <a:latin typeface="Poppins"/>
              </a:rPr>
              <a:t>300</a:t>
            </a:r>
            <a:endParaRPr lang="en-US" sz="10000" u="none" strike="noStrike" dirty="0">
              <a:solidFill>
                <a:srgbClr val="FFFFFF"/>
              </a:solidFill>
              <a:latin typeface="Poppins"/>
            </a:endParaRPr>
          </a:p>
        </p:txBody>
      </p:sp>
      <p:sp>
        <p:nvSpPr>
          <p:cNvPr id="25" name="TextBox 25"/>
          <p:cNvSpPr txBox="1"/>
          <p:nvPr/>
        </p:nvSpPr>
        <p:spPr>
          <a:xfrm>
            <a:off x="7358050" y="5000624"/>
            <a:ext cx="3357586" cy="2436564"/>
          </a:xfrm>
          <a:prstGeom prst="rect">
            <a:avLst/>
          </a:prstGeom>
        </p:spPr>
        <p:txBody>
          <a:bodyPr wrap="square" lIns="0" tIns="0" rIns="0" bIns="0" rtlCol="0" anchor="t">
            <a:spAutoFit/>
          </a:bodyPr>
          <a:lstStyle/>
          <a:p>
            <a:pPr marL="0" lvl="0" indent="0" algn="ctr">
              <a:lnSpc>
                <a:spcPts val="21589"/>
              </a:lnSpc>
              <a:spcBef>
                <a:spcPct val="0"/>
              </a:spcBef>
            </a:pPr>
            <a:r>
              <a:rPr lang="kk-KZ" sz="10000" u="none" strike="noStrike" dirty="0" smtClean="0">
                <a:solidFill>
                  <a:srgbClr val="FFFFFF"/>
                </a:solidFill>
                <a:latin typeface="Poppins"/>
              </a:rPr>
              <a:t>500</a:t>
            </a:r>
          </a:p>
        </p:txBody>
      </p:sp>
      <p:sp>
        <p:nvSpPr>
          <p:cNvPr id="27" name="TextBox 27"/>
          <p:cNvSpPr txBox="1"/>
          <p:nvPr/>
        </p:nvSpPr>
        <p:spPr>
          <a:xfrm>
            <a:off x="807072" y="3393087"/>
            <a:ext cx="3467268" cy="461665"/>
          </a:xfrm>
          <a:prstGeom prst="rect">
            <a:avLst/>
          </a:prstGeom>
        </p:spPr>
        <p:txBody>
          <a:bodyPr lIns="0" tIns="0" rIns="0" bIns="0" rtlCol="0" anchor="t">
            <a:spAutoFit/>
          </a:bodyPr>
          <a:lstStyle/>
          <a:p>
            <a:pPr marL="0" lvl="0" indent="0" algn="ctr">
              <a:lnSpc>
                <a:spcPts val="3634"/>
              </a:lnSpc>
              <a:spcBef>
                <a:spcPct val="0"/>
              </a:spcBef>
            </a:pPr>
            <a:r>
              <a:rPr lang="kk-KZ" sz="4000" b="1" u="none" strike="noStrike" dirty="0" smtClean="0">
                <a:solidFill>
                  <a:srgbClr val="FFFFFF"/>
                </a:solidFill>
                <a:latin typeface="Bookman Old Style" panose="02050604050505020204" pitchFamily="18" charset="0"/>
              </a:rPr>
              <a:t>2022 жыл</a:t>
            </a:r>
            <a:endParaRPr lang="en-US" sz="4000" b="1" u="none" strike="noStrike" dirty="0">
              <a:solidFill>
                <a:srgbClr val="FFFFFF"/>
              </a:solidFill>
              <a:latin typeface="Bookman Old Style" panose="02050604050505020204" pitchFamily="18" charset="0"/>
            </a:endParaRPr>
          </a:p>
        </p:txBody>
      </p:sp>
      <p:sp>
        <p:nvSpPr>
          <p:cNvPr id="30" name="TextBox 30"/>
          <p:cNvSpPr txBox="1"/>
          <p:nvPr/>
        </p:nvSpPr>
        <p:spPr>
          <a:xfrm>
            <a:off x="13896530" y="3428988"/>
            <a:ext cx="3748592" cy="923330"/>
          </a:xfrm>
          <a:prstGeom prst="rect">
            <a:avLst/>
          </a:prstGeom>
        </p:spPr>
        <p:txBody>
          <a:bodyPr wrap="square" lIns="0" tIns="0" rIns="0" bIns="0" rtlCol="0" anchor="t">
            <a:spAutoFit/>
          </a:bodyPr>
          <a:lstStyle/>
          <a:p>
            <a:pPr marL="0" lvl="0" indent="0" algn="ctr">
              <a:lnSpc>
                <a:spcPts val="3634"/>
              </a:lnSpc>
              <a:spcBef>
                <a:spcPct val="0"/>
              </a:spcBef>
            </a:pPr>
            <a:r>
              <a:rPr lang="kk-KZ" sz="4000" b="1" u="none" strike="noStrike" dirty="0" smtClean="0">
                <a:solidFill>
                  <a:srgbClr val="FFFFFF"/>
                </a:solidFill>
                <a:latin typeface="Bookman Old Style" panose="02050604050505020204" pitchFamily="18" charset="0"/>
              </a:rPr>
              <a:t>2024 жылға</a:t>
            </a:r>
          </a:p>
          <a:p>
            <a:pPr marL="0" lvl="0" indent="0" algn="ctr">
              <a:lnSpc>
                <a:spcPts val="3634"/>
              </a:lnSpc>
              <a:spcBef>
                <a:spcPct val="0"/>
              </a:spcBef>
            </a:pPr>
            <a:r>
              <a:rPr lang="kk-KZ" sz="4400" b="1" u="none" strike="noStrike" dirty="0" smtClean="0">
                <a:solidFill>
                  <a:srgbClr val="FFFFFF"/>
                </a:solidFill>
                <a:latin typeface="Bookman Old Style" panose="02050604050505020204" pitchFamily="18" charset="0"/>
              </a:rPr>
              <a:t> </a:t>
            </a:r>
            <a:r>
              <a:rPr lang="kk-KZ" sz="2400" b="1" u="none" strike="noStrike" dirty="0" smtClean="0">
                <a:solidFill>
                  <a:srgbClr val="FFFFFF"/>
                </a:solidFill>
                <a:latin typeface="Bookman Old Style" panose="02050604050505020204" pitchFamily="18" charset="0"/>
              </a:rPr>
              <a:t>ЖОСПАР</a:t>
            </a:r>
            <a:endParaRPr lang="en-US" sz="2400" b="1" u="none" strike="noStrike" dirty="0">
              <a:solidFill>
                <a:srgbClr val="FFFFFF"/>
              </a:solidFill>
              <a:latin typeface="Bookman Old Style" panose="02050604050505020204" pitchFamily="18" charset="0"/>
            </a:endParaRPr>
          </a:p>
        </p:txBody>
      </p:sp>
      <p:sp>
        <p:nvSpPr>
          <p:cNvPr id="31" name="Freeform 2"/>
          <p:cNvSpPr/>
          <p:nvPr/>
        </p:nvSpPr>
        <p:spPr>
          <a:xfrm rot="2535581">
            <a:off x="17514135" y="6976618"/>
            <a:ext cx="1958218" cy="5253755"/>
          </a:xfrm>
          <a:custGeom>
            <a:avLst/>
            <a:gdLst/>
            <a:ahLst/>
            <a:cxnLst/>
            <a:rect l="l" t="t" r="r" b="b"/>
            <a:pathLst>
              <a:path w="1958218" h="5253755">
                <a:moveTo>
                  <a:pt x="0" y="0"/>
                </a:moveTo>
                <a:lnTo>
                  <a:pt x="1958218" y="0"/>
                </a:lnTo>
                <a:lnTo>
                  <a:pt x="1958218" y="5253755"/>
                </a:lnTo>
                <a:lnTo>
                  <a:pt x="0" y="5253755"/>
                </a:lnTo>
                <a:lnTo>
                  <a:pt x="0" y="0"/>
                </a:lnTo>
                <a:close/>
              </a:path>
            </a:pathLst>
          </a:custGeom>
          <a:solidFill>
            <a:schemeClr val="accent5"/>
          </a:solidFill>
        </p:spPr>
      </p:sp>
      <p:sp>
        <p:nvSpPr>
          <p:cNvPr id="21" name="TextBox 20"/>
          <p:cNvSpPr txBox="1"/>
          <p:nvPr/>
        </p:nvSpPr>
        <p:spPr>
          <a:xfrm>
            <a:off x="14716164" y="5000624"/>
            <a:ext cx="2132315" cy="1631216"/>
          </a:xfrm>
          <a:prstGeom prst="rect">
            <a:avLst/>
          </a:prstGeom>
          <a:noFill/>
        </p:spPr>
        <p:txBody>
          <a:bodyPr wrap="none" rtlCol="0">
            <a:spAutoFit/>
          </a:bodyPr>
          <a:lstStyle/>
          <a:p>
            <a:r>
              <a:rPr lang="ru-RU" sz="10000" dirty="0" smtClean="0">
                <a:solidFill>
                  <a:schemeClr val="bg1"/>
                </a:solidFill>
                <a:cs typeface="Poppins" panose="020B0604020202020204" charset="0"/>
              </a:rPr>
              <a:t>500</a:t>
            </a:r>
            <a:endParaRPr lang="ru-RU" sz="10000" dirty="0">
              <a:solidFill>
                <a:schemeClr val="bg1"/>
              </a:solidFill>
              <a:cs typeface="Poppins" panose="020B0604020202020204" charset="0"/>
            </a:endParaRPr>
          </a:p>
        </p:txBody>
      </p:sp>
      <p:sp>
        <p:nvSpPr>
          <p:cNvPr id="26" name="TextBox 25"/>
          <p:cNvSpPr txBox="1"/>
          <p:nvPr/>
        </p:nvSpPr>
        <p:spPr>
          <a:xfrm>
            <a:off x="7366327" y="3979481"/>
            <a:ext cx="3223959" cy="769441"/>
          </a:xfrm>
          <a:prstGeom prst="rect">
            <a:avLst/>
          </a:prstGeom>
          <a:noFill/>
        </p:spPr>
        <p:txBody>
          <a:bodyPr wrap="none" rtlCol="0">
            <a:spAutoFit/>
          </a:bodyPr>
          <a:lstStyle/>
          <a:p>
            <a:r>
              <a:rPr lang="kk-KZ" sz="4400" b="1" dirty="0" smtClean="0">
                <a:solidFill>
                  <a:schemeClr val="bg1"/>
                </a:solidFill>
                <a:latin typeface="Bookman Old Style" panose="02050604050505020204" pitchFamily="18" charset="0"/>
              </a:rPr>
              <a:t>2023 жыл</a:t>
            </a:r>
            <a:endParaRPr lang="ru-RU" sz="4400" b="1" dirty="0">
              <a:solidFill>
                <a:schemeClr val="bg1"/>
              </a:solidFill>
              <a:latin typeface="Bookman Old Style" panose="02050604050505020204" pitchFamily="18" charset="0"/>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1"/>
          <p:cNvSpPr>
            <a:spLocks noChangeArrowheads="1"/>
          </p:cNvSpPr>
          <p:nvPr/>
        </p:nvSpPr>
        <p:spPr bwMode="auto">
          <a:xfrm>
            <a:off x="571440" y="571468"/>
            <a:ext cx="17035369" cy="1231106"/>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kk-KZ" sz="2800" b="1" i="0" u="none" strike="noStrike" cap="none" normalizeH="0" baseline="0" dirty="0" smtClean="0">
                <a:ln>
                  <a:noFill/>
                </a:ln>
                <a:solidFill>
                  <a:srgbClr val="009999"/>
                </a:solidFill>
                <a:effectLst/>
                <a:latin typeface="Calibri" pitchFamily="34" charset="0"/>
                <a:ea typeface="Times New Roman" pitchFamily="18" charset="0"/>
                <a:cs typeface="Times New Roman" pitchFamily="18" charset="0"/>
              </a:rPr>
              <a:t>Шағын және орта бизнес өкілдері, сауда орталықтарының қызметкерлеріне, қала тұрғындарына арналған </a:t>
            </a:r>
            <a:endParaRPr kumimoji="0" lang="ru-RU" sz="2800" b="0" i="0" u="none" strike="noStrike" cap="none" normalizeH="0" baseline="0" dirty="0" smtClean="0">
              <a:ln>
                <a:noFill/>
              </a:ln>
              <a:solidFill>
                <a:srgbClr val="009999"/>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kk-KZ" sz="2800" b="1" i="0" u="sng" strike="noStrike" cap="none" normalizeH="0" baseline="0" dirty="0" smtClean="0">
                <a:ln>
                  <a:noFill/>
                </a:ln>
                <a:solidFill>
                  <a:srgbClr val="009999"/>
                </a:solidFill>
                <a:effectLst/>
                <a:latin typeface="Calibri" pitchFamily="34" charset="0"/>
                <a:ea typeface="Times New Roman" pitchFamily="18" charset="0"/>
                <a:cs typeface="Times New Roman" pitchFamily="18" charset="0"/>
              </a:rPr>
              <a:t>2021-2023 жж.</a:t>
            </a:r>
            <a:r>
              <a:rPr kumimoji="0" lang="kk-KZ" sz="2800" b="1" i="0" u="none" strike="noStrike" cap="none" normalizeH="0" baseline="0" dirty="0" smtClean="0">
                <a:ln>
                  <a:noFill/>
                </a:ln>
                <a:solidFill>
                  <a:srgbClr val="009999"/>
                </a:solidFill>
                <a:effectLst/>
                <a:latin typeface="Calibri" pitchFamily="34" charset="0"/>
                <a:ea typeface="Times New Roman" pitchFamily="18" charset="0"/>
                <a:cs typeface="Times New Roman" pitchFamily="18" charset="0"/>
              </a:rPr>
              <a:t> аралығындағы қысқамерзімді қазақ тілі курсына қамтылғандар туралы мәлімет</a:t>
            </a:r>
            <a:endParaRPr kumimoji="0" lang="ru-RU" sz="2800" b="0" i="0" u="none" strike="noStrike" cap="none" normalizeH="0" baseline="0" dirty="0" smtClean="0">
              <a:ln>
                <a:noFill/>
              </a:ln>
              <a:solidFill>
                <a:srgbClr val="009999"/>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graphicFrame>
        <p:nvGraphicFramePr>
          <p:cNvPr id="5" name="Таблица 4"/>
          <p:cNvGraphicFramePr>
            <a:graphicFrameLocks noGrp="1"/>
          </p:cNvGraphicFramePr>
          <p:nvPr/>
        </p:nvGraphicFramePr>
        <p:xfrm>
          <a:off x="785752" y="1785912"/>
          <a:ext cx="16716493" cy="7572430"/>
        </p:xfrm>
        <a:graphic>
          <a:graphicData uri="http://schemas.openxmlformats.org/drawingml/2006/table">
            <a:tbl>
              <a:tblPr/>
              <a:tblGrid>
                <a:gridCol w="411784"/>
                <a:gridCol w="1510521"/>
                <a:gridCol w="824538"/>
                <a:gridCol w="823568"/>
                <a:gridCol w="412753"/>
                <a:gridCol w="412753"/>
                <a:gridCol w="411784"/>
                <a:gridCol w="411784"/>
                <a:gridCol w="412753"/>
                <a:gridCol w="412753"/>
                <a:gridCol w="485420"/>
                <a:gridCol w="485420"/>
                <a:gridCol w="475731"/>
                <a:gridCol w="412753"/>
                <a:gridCol w="685984"/>
                <a:gridCol w="685984"/>
                <a:gridCol w="552275"/>
                <a:gridCol w="552275"/>
                <a:gridCol w="552275"/>
                <a:gridCol w="582311"/>
                <a:gridCol w="582311"/>
                <a:gridCol w="516427"/>
                <a:gridCol w="536773"/>
                <a:gridCol w="536773"/>
                <a:gridCol w="411784"/>
                <a:gridCol w="411784"/>
                <a:gridCol w="448602"/>
                <a:gridCol w="448602"/>
                <a:gridCol w="448602"/>
                <a:gridCol w="448602"/>
                <a:gridCol w="410814"/>
              </a:tblGrid>
              <a:tr h="931163">
                <a:tc rowSpan="2">
                  <a:txBody>
                    <a:bodyPr/>
                    <a:lstStyle/>
                    <a:p>
                      <a:pPr algn="ctr">
                        <a:lnSpc>
                          <a:spcPct val="115000"/>
                        </a:lnSpc>
                        <a:spcAft>
                          <a:spcPts val="0"/>
                        </a:spcAft>
                      </a:pPr>
                      <a:r>
                        <a:rPr lang="kk-KZ" sz="1800" b="1" dirty="0">
                          <a:latin typeface="Times New Roman"/>
                          <a:ea typeface="Times New Roman"/>
                          <a:cs typeface="Times New Roman"/>
                        </a:rPr>
                        <a:t>№</a:t>
                      </a:r>
                      <a:endParaRPr lang="ru-RU" sz="2400" dirty="0">
                        <a:latin typeface="Calibri"/>
                        <a:ea typeface="Times New Roman"/>
                        <a:cs typeface="Times New Roman"/>
                      </a:endParaRPr>
                    </a:p>
                  </a:txBody>
                  <a:tcPr marL="68580" marR="68580" marT="0" marB="0">
                    <a:lnL w="12700" cap="flat" cmpd="sng" algn="ctr">
                      <a:solidFill>
                        <a:srgbClr val="8064A2"/>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tcPr>
                </a:tc>
                <a:tc rowSpan="2">
                  <a:txBody>
                    <a:bodyPr/>
                    <a:lstStyle/>
                    <a:p>
                      <a:pPr algn="ctr">
                        <a:lnSpc>
                          <a:spcPct val="115000"/>
                        </a:lnSpc>
                        <a:spcAft>
                          <a:spcPts val="0"/>
                        </a:spcAft>
                      </a:pPr>
                      <a:endParaRPr lang="ru-RU" sz="2400" dirty="0">
                        <a:latin typeface="Calibri"/>
                        <a:ea typeface="Times New Roman"/>
                        <a:cs typeface="Times New Roman"/>
                      </a:endParaRPr>
                    </a:p>
                    <a:p>
                      <a:pPr algn="ctr">
                        <a:lnSpc>
                          <a:spcPct val="115000"/>
                        </a:lnSpc>
                        <a:spcAft>
                          <a:spcPts val="0"/>
                        </a:spcAft>
                      </a:pPr>
                      <a:r>
                        <a:rPr lang="kk-KZ" sz="1800" b="1" dirty="0">
                          <a:latin typeface="Times New Roman"/>
                          <a:ea typeface="Times New Roman"/>
                          <a:cs typeface="Times New Roman"/>
                        </a:rPr>
                        <a:t>«Теміртау қаласының тілдерді дамыту орталығы»</a:t>
                      </a:r>
                      <a:endParaRPr lang="ru-RU" sz="2400" dirty="0">
                        <a:latin typeface="Calibri"/>
                        <a:ea typeface="Times New Roman"/>
                        <a:cs typeface="Times New Roman"/>
                      </a:endParaRPr>
                    </a:p>
                    <a:p>
                      <a:pPr algn="ctr">
                        <a:lnSpc>
                          <a:spcPct val="115000"/>
                        </a:lnSpc>
                        <a:spcAft>
                          <a:spcPts val="0"/>
                        </a:spcAft>
                      </a:pPr>
                      <a:r>
                        <a:rPr lang="kk-KZ" sz="1800" b="1" dirty="0">
                          <a:latin typeface="Times New Roman"/>
                          <a:ea typeface="Times New Roman"/>
                          <a:cs typeface="Times New Roman"/>
                        </a:rPr>
                        <a:t>КММ</a:t>
                      </a:r>
                      <a:endParaRPr lang="ru-RU" sz="2400" dirty="0">
                        <a:latin typeface="Calibri"/>
                        <a:ea typeface="Times New Roman"/>
                        <a:cs typeface="Times New Roman"/>
                      </a:endParaRPr>
                    </a:p>
                  </a:txBody>
                  <a:tcPr marL="68580" marR="68580" marT="0" marB="0">
                    <a:lnL w="12700" cap="flat" cmpd="sng" algn="ctr">
                      <a:solidFill>
                        <a:srgbClr val="8064A2"/>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tcPr>
                </a:tc>
                <a:tc rowSpan="2">
                  <a:txBody>
                    <a:bodyPr/>
                    <a:lstStyle/>
                    <a:p>
                      <a:pPr marL="71755" marR="71755" algn="ctr">
                        <a:lnSpc>
                          <a:spcPct val="115000"/>
                        </a:lnSpc>
                        <a:spcAft>
                          <a:spcPts val="0"/>
                        </a:spcAft>
                      </a:pPr>
                      <a:r>
                        <a:rPr lang="kk-KZ" sz="1800" b="1" dirty="0">
                          <a:latin typeface="Times New Roman"/>
                          <a:ea typeface="Times New Roman"/>
                          <a:cs typeface="Times New Roman"/>
                        </a:rPr>
                        <a:t>Курсқа қамтылғандардың жалпы саны</a:t>
                      </a:r>
                      <a:endParaRPr lang="ru-RU" sz="2400" dirty="0">
                        <a:latin typeface="Calibri"/>
                        <a:ea typeface="Times New Roman"/>
                        <a:cs typeface="Times New Roman"/>
                      </a:endParaRPr>
                    </a:p>
                  </a:txBody>
                  <a:tcPr marL="68580" marR="68580" marT="0" marB="0" vert="vert270">
                    <a:lnL w="12700" cap="flat" cmpd="sng" algn="ctr">
                      <a:solidFill>
                        <a:srgbClr val="8064A2"/>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tcPr>
                </a:tc>
                <a:tc rowSpan="2">
                  <a:txBody>
                    <a:bodyPr/>
                    <a:lstStyle/>
                    <a:p>
                      <a:pPr marL="71755" marR="71755" algn="ctr">
                        <a:lnSpc>
                          <a:spcPct val="115000"/>
                        </a:lnSpc>
                        <a:spcAft>
                          <a:spcPts val="0"/>
                        </a:spcAft>
                      </a:pPr>
                      <a:r>
                        <a:rPr lang="kk-KZ" sz="1800" b="1" dirty="0">
                          <a:latin typeface="Times New Roman"/>
                          <a:ea typeface="Times New Roman"/>
                          <a:cs typeface="Times New Roman"/>
                        </a:rPr>
                        <a:t>Қызмет көрсету саласынан қамтцлғандар саны</a:t>
                      </a:r>
                      <a:endParaRPr lang="ru-RU" sz="2400" dirty="0">
                        <a:latin typeface="Calibri"/>
                        <a:ea typeface="Times New Roman"/>
                        <a:cs typeface="Times New Roman"/>
                      </a:endParaRPr>
                    </a:p>
                  </a:txBody>
                  <a:tcPr marL="68580" marR="68580" marT="0" marB="0" vert="vert270">
                    <a:lnL w="12700" cap="flat" cmpd="sng" algn="ctr">
                      <a:solidFill>
                        <a:srgbClr val="000000"/>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tcPr>
                </a:tc>
                <a:tc gridSpan="26">
                  <a:txBody>
                    <a:bodyPr/>
                    <a:lstStyle/>
                    <a:p>
                      <a:pPr algn="l">
                        <a:lnSpc>
                          <a:spcPct val="115000"/>
                        </a:lnSpc>
                        <a:spcAft>
                          <a:spcPts val="0"/>
                        </a:spcAft>
                      </a:pPr>
                      <a:r>
                        <a:rPr lang="kk-KZ" sz="1600" b="1">
                          <a:latin typeface="Times New Roman"/>
                          <a:ea typeface="Times New Roman"/>
                          <a:cs typeface="Times New Roman"/>
                        </a:rPr>
                        <a:t>                                                                                    Қысқамерзімді курсқа қатысқан мекеме атауы</a:t>
                      </a:r>
                      <a:endParaRPr lang="ru-RU" sz="2400">
                        <a:latin typeface="Calibri"/>
                        <a:ea typeface="Times New Roman"/>
                        <a:cs typeface="Times New Roman"/>
                      </a:endParaRPr>
                    </a:p>
                  </a:txBody>
                  <a:tcPr marL="68580" marR="68580" marT="0" marB="0">
                    <a:lnL w="12700" cap="flat" cmpd="sng" algn="ctr">
                      <a:solidFill>
                        <a:srgbClr val="8064A2"/>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28575" cap="flat" cmpd="sng" algn="ctr">
                      <a:solidFill>
                        <a:srgbClr val="8064A2"/>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rowSpan="2">
                  <a:txBody>
                    <a:bodyPr/>
                    <a:lstStyle/>
                    <a:p>
                      <a:pPr marL="71755" marR="71755" algn="l">
                        <a:lnSpc>
                          <a:spcPct val="115000"/>
                        </a:lnSpc>
                        <a:spcAft>
                          <a:spcPts val="0"/>
                        </a:spcAft>
                      </a:pPr>
                      <a:r>
                        <a:rPr lang="kk-KZ" sz="1600" b="1">
                          <a:latin typeface="Cambria"/>
                          <a:ea typeface="Times New Roman"/>
                          <a:cs typeface="Times New Roman"/>
                        </a:rPr>
                        <a:t>Барлық топ саны</a:t>
                      </a:r>
                      <a:endParaRPr lang="ru-RU" sz="2400">
                        <a:latin typeface="Calibri"/>
                        <a:ea typeface="Times New Roman"/>
                        <a:cs typeface="Times New Roman"/>
                      </a:endParaRPr>
                    </a:p>
                  </a:txBody>
                  <a:tcPr marL="68580" marR="68580" marT="0" marB="0" vert="vert270">
                    <a:lnL w="12700" cap="flat" cmpd="sng" algn="ctr">
                      <a:solidFill>
                        <a:srgbClr val="8064A2"/>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tcPr>
                </a:tc>
              </a:tr>
              <a:tr h="2993571">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marL="71755" marR="71755" algn="ctr">
                        <a:lnSpc>
                          <a:spcPct val="115000"/>
                        </a:lnSpc>
                        <a:spcAft>
                          <a:spcPts val="0"/>
                        </a:spcAft>
                      </a:pPr>
                      <a:r>
                        <a:rPr lang="kk-KZ" sz="1400" b="1" dirty="0">
                          <a:latin typeface="Times New Roman"/>
                          <a:ea typeface="Times New Roman"/>
                          <a:cs typeface="Times New Roman"/>
                        </a:rPr>
                        <a:t>“City Centre” СО</a:t>
                      </a:r>
                      <a:endParaRPr lang="ru-RU" sz="2400" dirty="0">
                        <a:latin typeface="Calibri"/>
                        <a:ea typeface="Times New Roman"/>
                        <a:cs typeface="Times New Roman"/>
                      </a:endParaRPr>
                    </a:p>
                  </a:txBody>
                  <a:tcPr marL="68580" marR="68580" marT="0" marB="0" vert="vert270">
                    <a:lnL w="12700" cap="flat" cmpd="sng" algn="ctr">
                      <a:solidFill>
                        <a:srgbClr val="8064A2"/>
                      </a:solidFill>
                      <a:prstDash val="solid"/>
                      <a:round/>
                      <a:headEnd type="none" w="med" len="med"/>
                      <a:tailEnd type="none" w="med" len="med"/>
                    </a:lnL>
                    <a:lnR w="12700" cap="flat" cmpd="sng" algn="ctr">
                      <a:solidFill>
                        <a:srgbClr val="8064A2"/>
                      </a:solidFill>
                      <a:prstDash val="solid"/>
                      <a:round/>
                      <a:headEnd type="none" w="med" len="med"/>
                      <a:tailEnd type="none" w="med" len="med"/>
                    </a:lnR>
                    <a:lnT w="28575"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solidFill>
                      <a:srgbClr val="DFD8E8"/>
                    </a:solidFill>
                  </a:tcPr>
                </a:tc>
                <a:tc>
                  <a:txBody>
                    <a:bodyPr/>
                    <a:lstStyle/>
                    <a:p>
                      <a:pPr marL="71755" algn="l">
                        <a:lnSpc>
                          <a:spcPct val="115000"/>
                        </a:lnSpc>
                        <a:spcAft>
                          <a:spcPts val="0"/>
                        </a:spcAft>
                      </a:pPr>
                      <a:r>
                        <a:rPr lang="kk-KZ" sz="1400" b="1" dirty="0">
                          <a:latin typeface="Times New Roman"/>
                          <a:ea typeface="Times New Roman"/>
                          <a:cs typeface="Times New Roman"/>
                        </a:rPr>
                        <a:t>«ЦУМ» СО</a:t>
                      </a:r>
                      <a:endParaRPr lang="ru-RU" sz="2400" dirty="0">
                        <a:latin typeface="Calibri"/>
                        <a:ea typeface="Times New Roman"/>
                        <a:cs typeface="Times New Roman"/>
                      </a:endParaRPr>
                    </a:p>
                  </a:txBody>
                  <a:tcPr marL="68580" marR="68580" marT="0" marB="0" vert="vert270">
                    <a:lnL w="12700" cap="flat" cmpd="sng" algn="ctr">
                      <a:solidFill>
                        <a:srgbClr val="8064A2"/>
                      </a:solidFill>
                      <a:prstDash val="solid"/>
                      <a:round/>
                      <a:headEnd type="none" w="med" len="med"/>
                      <a:tailEnd type="none" w="med" len="med"/>
                    </a:lnL>
                    <a:lnR w="12700" cap="flat" cmpd="sng" algn="ctr">
                      <a:solidFill>
                        <a:srgbClr val="8064A2"/>
                      </a:solidFill>
                      <a:prstDash val="solid"/>
                      <a:round/>
                      <a:headEnd type="none" w="med" len="med"/>
                      <a:tailEnd type="none" w="med" len="med"/>
                    </a:lnR>
                    <a:lnT w="28575"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solidFill>
                      <a:srgbClr val="DFD8E8"/>
                    </a:solidFill>
                  </a:tcPr>
                </a:tc>
                <a:tc>
                  <a:txBody>
                    <a:bodyPr/>
                    <a:lstStyle/>
                    <a:p>
                      <a:pPr marL="71755" algn="l">
                        <a:lnSpc>
                          <a:spcPct val="115000"/>
                        </a:lnSpc>
                        <a:spcAft>
                          <a:spcPts val="0"/>
                        </a:spcAft>
                      </a:pPr>
                      <a:r>
                        <a:rPr lang="kk-KZ" sz="1400" b="1">
                          <a:latin typeface="Times New Roman"/>
                          <a:ea typeface="Times New Roman"/>
                          <a:cs typeface="Times New Roman"/>
                        </a:rPr>
                        <a:t>«Сымбат» сауда үйі</a:t>
                      </a:r>
                      <a:r>
                        <a:rPr lang="ru-RU" sz="1400" b="1">
                          <a:latin typeface="Times New Roman"/>
                          <a:ea typeface="Times New Roman"/>
                          <a:cs typeface="Times New Roman"/>
                        </a:rPr>
                        <a:t> </a:t>
                      </a:r>
                      <a:endParaRPr lang="ru-RU" sz="2400">
                        <a:latin typeface="Calibri"/>
                        <a:ea typeface="Times New Roman"/>
                        <a:cs typeface="Times New Roman"/>
                      </a:endParaRPr>
                    </a:p>
                  </a:txBody>
                  <a:tcPr marL="68580" marR="68580" marT="0" marB="0" vert="vert270">
                    <a:lnL w="12700" cap="flat" cmpd="sng" algn="ctr">
                      <a:solidFill>
                        <a:srgbClr val="8064A2"/>
                      </a:solidFill>
                      <a:prstDash val="solid"/>
                      <a:round/>
                      <a:headEnd type="none" w="med" len="med"/>
                      <a:tailEnd type="none" w="med" len="med"/>
                    </a:lnL>
                    <a:lnR w="12700" cap="flat" cmpd="sng" algn="ctr">
                      <a:solidFill>
                        <a:srgbClr val="8064A2"/>
                      </a:solidFill>
                      <a:prstDash val="solid"/>
                      <a:round/>
                      <a:headEnd type="none" w="med" len="med"/>
                      <a:tailEnd type="none" w="med" len="med"/>
                    </a:lnR>
                    <a:lnT w="28575"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solidFill>
                      <a:srgbClr val="DFD8E8"/>
                    </a:solidFill>
                  </a:tcPr>
                </a:tc>
                <a:tc>
                  <a:txBody>
                    <a:bodyPr/>
                    <a:lstStyle/>
                    <a:p>
                      <a:pPr marL="71755" marR="71755" algn="ctr">
                        <a:lnSpc>
                          <a:spcPct val="115000"/>
                        </a:lnSpc>
                        <a:spcAft>
                          <a:spcPts val="0"/>
                        </a:spcAft>
                      </a:pPr>
                      <a:r>
                        <a:rPr lang="kk-KZ" sz="1400" b="1" dirty="0">
                          <a:latin typeface="Times New Roman"/>
                          <a:ea typeface="Times New Roman"/>
                          <a:cs typeface="Times New Roman"/>
                        </a:rPr>
                        <a:t>«Евразия» СҮ</a:t>
                      </a:r>
                      <a:endParaRPr lang="ru-RU" sz="2400" dirty="0">
                        <a:latin typeface="Calibri"/>
                        <a:ea typeface="Times New Roman"/>
                        <a:cs typeface="Times New Roman"/>
                      </a:endParaRPr>
                    </a:p>
                  </a:txBody>
                  <a:tcPr marL="68580" marR="68580" marT="0" marB="0" vert="vert270">
                    <a:lnL w="12700" cap="flat" cmpd="sng" algn="ctr">
                      <a:solidFill>
                        <a:srgbClr val="8064A2"/>
                      </a:solidFill>
                      <a:prstDash val="solid"/>
                      <a:round/>
                      <a:headEnd type="none" w="med" len="med"/>
                      <a:tailEnd type="none" w="med" len="med"/>
                    </a:lnL>
                    <a:lnR w="12700" cap="flat" cmpd="sng" algn="ctr">
                      <a:solidFill>
                        <a:srgbClr val="8064A2"/>
                      </a:solidFill>
                      <a:prstDash val="solid"/>
                      <a:round/>
                      <a:headEnd type="none" w="med" len="med"/>
                      <a:tailEnd type="none" w="med" len="med"/>
                    </a:lnR>
                    <a:lnT w="28575"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solidFill>
                      <a:srgbClr val="DFD8E8"/>
                    </a:solidFill>
                  </a:tcPr>
                </a:tc>
                <a:tc>
                  <a:txBody>
                    <a:bodyPr/>
                    <a:lstStyle/>
                    <a:p>
                      <a:pPr marL="71755" marR="71755" algn="ctr">
                        <a:lnSpc>
                          <a:spcPct val="115000"/>
                        </a:lnSpc>
                        <a:spcAft>
                          <a:spcPts val="0"/>
                        </a:spcAft>
                      </a:pPr>
                      <a:r>
                        <a:rPr lang="kk-KZ" sz="1400" b="1" dirty="0">
                          <a:latin typeface="Times New Roman"/>
                          <a:ea typeface="Times New Roman"/>
                          <a:cs typeface="Times New Roman"/>
                        </a:rPr>
                        <a:t>«Махаббат» СҮ</a:t>
                      </a:r>
                      <a:r>
                        <a:rPr lang="ru-RU" sz="1400" b="1" dirty="0">
                          <a:latin typeface="Times New Roman"/>
                          <a:ea typeface="Times New Roman"/>
                          <a:cs typeface="Times New Roman"/>
                        </a:rPr>
                        <a:t> </a:t>
                      </a:r>
                      <a:endParaRPr lang="ru-RU" sz="2400" dirty="0">
                        <a:latin typeface="Calibri"/>
                        <a:ea typeface="Times New Roman"/>
                        <a:cs typeface="Times New Roman"/>
                      </a:endParaRPr>
                    </a:p>
                  </a:txBody>
                  <a:tcPr marL="68580" marR="68580" marT="0" marB="0" vert="vert270">
                    <a:lnL w="12700" cap="flat" cmpd="sng" algn="ctr">
                      <a:solidFill>
                        <a:srgbClr val="8064A2"/>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solidFill>
                      <a:srgbClr val="DFD8E8"/>
                    </a:solidFill>
                  </a:tcPr>
                </a:tc>
                <a:tc>
                  <a:txBody>
                    <a:bodyPr/>
                    <a:lstStyle/>
                    <a:p>
                      <a:pPr marL="71755" marR="71755" algn="ctr">
                        <a:lnSpc>
                          <a:spcPct val="115000"/>
                        </a:lnSpc>
                        <a:spcAft>
                          <a:spcPts val="0"/>
                        </a:spcAft>
                      </a:pPr>
                      <a:r>
                        <a:rPr lang="kk-KZ" sz="1400" b="1" dirty="0">
                          <a:latin typeface="Times New Roman"/>
                          <a:ea typeface="Times New Roman"/>
                          <a:cs typeface="Times New Roman"/>
                        </a:rPr>
                        <a:t>«Арна» дүкені </a:t>
                      </a:r>
                      <a:endParaRPr lang="ru-RU" sz="2400" dirty="0">
                        <a:latin typeface="Calibri"/>
                        <a:ea typeface="Times New Roman"/>
                        <a:cs typeface="Times New Roman"/>
                      </a:endParaRPr>
                    </a:p>
                  </a:txBody>
                  <a:tcPr marL="68580" marR="68580" marT="0" marB="0" vert="vert270">
                    <a:lnL w="12700" cap="flat" cmpd="sng" algn="ctr">
                      <a:solidFill>
                        <a:srgbClr val="000000"/>
                      </a:solidFill>
                      <a:prstDash val="solid"/>
                      <a:round/>
                      <a:headEnd type="none" w="med" len="med"/>
                      <a:tailEnd type="none" w="med" len="med"/>
                    </a:lnL>
                    <a:lnR w="12700" cap="flat" cmpd="sng" algn="ctr">
                      <a:solidFill>
                        <a:srgbClr val="8064A2"/>
                      </a:solidFill>
                      <a:prstDash val="solid"/>
                      <a:round/>
                      <a:headEnd type="none" w="med" len="med"/>
                      <a:tailEnd type="none" w="med" len="med"/>
                    </a:lnR>
                    <a:lnT w="28575"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solidFill>
                      <a:srgbClr val="DFD8E8"/>
                    </a:solidFill>
                  </a:tcPr>
                </a:tc>
                <a:tc>
                  <a:txBody>
                    <a:bodyPr/>
                    <a:lstStyle/>
                    <a:p>
                      <a:pPr marL="71755" marR="71755" algn="ctr">
                        <a:lnSpc>
                          <a:spcPct val="115000"/>
                        </a:lnSpc>
                        <a:spcAft>
                          <a:spcPts val="0"/>
                        </a:spcAft>
                      </a:pPr>
                      <a:r>
                        <a:rPr lang="kk-KZ" sz="1400" b="1" dirty="0">
                          <a:latin typeface="Times New Roman"/>
                          <a:ea typeface="Times New Roman"/>
                          <a:cs typeface="Times New Roman"/>
                        </a:rPr>
                        <a:t>"Корзина" СО</a:t>
                      </a:r>
                      <a:r>
                        <a:rPr lang="ru-RU" sz="1400" b="1" dirty="0">
                          <a:latin typeface="Times New Roman"/>
                          <a:ea typeface="Times New Roman"/>
                          <a:cs typeface="Times New Roman"/>
                        </a:rPr>
                        <a:t> </a:t>
                      </a:r>
                      <a:endParaRPr lang="ru-RU" sz="2400" dirty="0">
                        <a:latin typeface="Calibri"/>
                        <a:ea typeface="Times New Roman"/>
                        <a:cs typeface="Times New Roman"/>
                      </a:endParaRPr>
                    </a:p>
                  </a:txBody>
                  <a:tcPr marL="68580" marR="68580" marT="0" marB="0" vert="vert270">
                    <a:lnL w="12700" cap="flat" cmpd="sng" algn="ctr">
                      <a:solidFill>
                        <a:srgbClr val="8064A2"/>
                      </a:solidFill>
                      <a:prstDash val="solid"/>
                      <a:round/>
                      <a:headEnd type="none" w="med" len="med"/>
                      <a:tailEnd type="none" w="med" len="med"/>
                    </a:lnL>
                    <a:lnR w="12700" cap="flat" cmpd="sng" algn="ctr">
                      <a:solidFill>
                        <a:srgbClr val="8064A2"/>
                      </a:solidFill>
                      <a:prstDash val="solid"/>
                      <a:round/>
                      <a:headEnd type="none" w="med" len="med"/>
                      <a:tailEnd type="none" w="med" len="med"/>
                    </a:lnR>
                    <a:lnT w="28575"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solidFill>
                      <a:srgbClr val="DFD8E8"/>
                    </a:solidFill>
                  </a:tcPr>
                </a:tc>
                <a:tc>
                  <a:txBody>
                    <a:bodyPr/>
                    <a:lstStyle/>
                    <a:p>
                      <a:pPr marL="71755" marR="71755" algn="ctr">
                        <a:lnSpc>
                          <a:spcPct val="115000"/>
                        </a:lnSpc>
                        <a:spcAft>
                          <a:spcPts val="0"/>
                        </a:spcAft>
                      </a:pPr>
                      <a:r>
                        <a:rPr lang="kk-KZ" sz="1400" b="1" dirty="0">
                          <a:latin typeface="Times New Roman"/>
                          <a:ea typeface="Times New Roman"/>
                          <a:cs typeface="Times New Roman"/>
                        </a:rPr>
                        <a:t>«Одежда»СҮ</a:t>
                      </a:r>
                      <a:r>
                        <a:rPr lang="ru-RU" sz="1400" b="1" dirty="0">
                          <a:latin typeface="Times New Roman"/>
                          <a:ea typeface="Times New Roman"/>
                          <a:cs typeface="Times New Roman"/>
                        </a:rPr>
                        <a:t> </a:t>
                      </a:r>
                      <a:endParaRPr lang="ru-RU" sz="2400" dirty="0">
                        <a:latin typeface="Calibri"/>
                        <a:ea typeface="Times New Roman"/>
                        <a:cs typeface="Times New Roman"/>
                      </a:endParaRPr>
                    </a:p>
                  </a:txBody>
                  <a:tcPr marL="68580" marR="68580" marT="0" marB="0" vert="vert270">
                    <a:lnL w="12700" cap="flat" cmpd="sng" algn="ctr">
                      <a:solidFill>
                        <a:srgbClr val="8064A2"/>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solidFill>
                      <a:srgbClr val="DFD8E8"/>
                    </a:solidFill>
                  </a:tcPr>
                </a:tc>
                <a:tc>
                  <a:txBody>
                    <a:bodyPr/>
                    <a:lstStyle/>
                    <a:p>
                      <a:pPr marL="71755" marR="71755" algn="ctr">
                        <a:lnSpc>
                          <a:spcPct val="115000"/>
                        </a:lnSpc>
                        <a:spcAft>
                          <a:spcPts val="0"/>
                        </a:spcAft>
                      </a:pPr>
                      <a:r>
                        <a:rPr lang="kk-KZ" sz="1400" b="1" dirty="0">
                          <a:latin typeface="Times New Roman"/>
                          <a:ea typeface="Times New Roman"/>
                          <a:cs typeface="Times New Roman"/>
                        </a:rPr>
                        <a:t>«Әлем» СҮ</a:t>
                      </a:r>
                      <a:r>
                        <a:rPr lang="ru-RU" sz="1400" b="1" dirty="0">
                          <a:latin typeface="Times New Roman"/>
                          <a:ea typeface="Times New Roman"/>
                          <a:cs typeface="Times New Roman"/>
                        </a:rPr>
                        <a:t> </a:t>
                      </a:r>
                      <a:endParaRPr lang="ru-RU" sz="2400" dirty="0">
                        <a:latin typeface="Calibri"/>
                        <a:ea typeface="Times New Roman"/>
                        <a:cs typeface="Times New Roman"/>
                      </a:endParaRPr>
                    </a:p>
                  </a:txBody>
                  <a:tcPr marL="68580" marR="68580"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solidFill>
                      <a:srgbClr val="DFD8E8"/>
                    </a:solidFill>
                  </a:tcPr>
                </a:tc>
                <a:tc>
                  <a:txBody>
                    <a:bodyPr/>
                    <a:lstStyle/>
                    <a:p>
                      <a:pPr marL="71755" marR="71755" algn="l">
                        <a:lnSpc>
                          <a:spcPct val="115000"/>
                        </a:lnSpc>
                        <a:spcAft>
                          <a:spcPts val="0"/>
                        </a:spcAft>
                      </a:pPr>
                      <a:r>
                        <a:rPr lang="kk-KZ" sz="1400" b="1" dirty="0">
                          <a:latin typeface="Times New Roman"/>
                          <a:ea typeface="Times New Roman"/>
                          <a:cs typeface="Times New Roman"/>
                        </a:rPr>
                        <a:t>«Аян Пассаж» СО</a:t>
                      </a:r>
                      <a:endParaRPr lang="ru-RU" sz="2400" dirty="0">
                        <a:latin typeface="Calibri"/>
                        <a:ea typeface="Times New Roman"/>
                        <a:cs typeface="Times New Roman"/>
                      </a:endParaRPr>
                    </a:p>
                  </a:txBody>
                  <a:tcPr marL="68580" marR="68580" marT="0" marB="0" vert="vert270">
                    <a:lnL w="12700" cap="flat" cmpd="sng" algn="ctr">
                      <a:solidFill>
                        <a:srgbClr val="000000"/>
                      </a:solidFill>
                      <a:prstDash val="solid"/>
                      <a:round/>
                      <a:headEnd type="none" w="med" len="med"/>
                      <a:tailEnd type="none" w="med" len="med"/>
                    </a:lnL>
                    <a:lnR w="12700" cap="flat" cmpd="sng" algn="ctr">
                      <a:solidFill>
                        <a:srgbClr val="8064A2"/>
                      </a:solidFill>
                      <a:prstDash val="solid"/>
                      <a:round/>
                      <a:headEnd type="none" w="med" len="med"/>
                      <a:tailEnd type="none" w="med" len="med"/>
                    </a:lnR>
                    <a:lnT w="28575"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solidFill>
                      <a:srgbClr val="DFD8E8"/>
                    </a:solidFill>
                  </a:tcPr>
                </a:tc>
                <a:tc>
                  <a:txBody>
                    <a:bodyPr/>
                    <a:lstStyle/>
                    <a:p>
                      <a:pPr marL="71755" marR="71755" algn="ctr">
                        <a:lnSpc>
                          <a:spcPct val="115000"/>
                        </a:lnSpc>
                        <a:spcAft>
                          <a:spcPts val="0"/>
                        </a:spcAft>
                      </a:pPr>
                      <a:r>
                        <a:rPr lang="kk-KZ" sz="1400" b="1" dirty="0">
                          <a:latin typeface="Times New Roman"/>
                          <a:ea typeface="Times New Roman"/>
                          <a:cs typeface="Times New Roman"/>
                        </a:rPr>
                        <a:t>ҚарМет </a:t>
                      </a:r>
                      <a:endParaRPr lang="ru-RU" sz="2400" dirty="0">
                        <a:latin typeface="Calibri"/>
                        <a:ea typeface="Times New Roman"/>
                        <a:cs typeface="Times New Roman"/>
                      </a:endParaRPr>
                    </a:p>
                  </a:txBody>
                  <a:tcPr marL="68580" marR="68580" marT="0" marB="0" vert="vert270">
                    <a:lnL w="12700" cap="flat" cmpd="sng" algn="ctr">
                      <a:solidFill>
                        <a:srgbClr val="8064A2"/>
                      </a:solidFill>
                      <a:prstDash val="solid"/>
                      <a:round/>
                      <a:headEnd type="none" w="med" len="med"/>
                      <a:tailEnd type="none" w="med" len="med"/>
                    </a:lnL>
                    <a:lnR w="12700" cap="flat" cmpd="sng" algn="ctr">
                      <a:solidFill>
                        <a:srgbClr val="8064A2"/>
                      </a:solidFill>
                      <a:prstDash val="solid"/>
                      <a:round/>
                      <a:headEnd type="none" w="med" len="med"/>
                      <a:tailEnd type="none" w="med" len="med"/>
                    </a:lnR>
                    <a:lnT w="28575"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solidFill>
                      <a:srgbClr val="DFD8E8"/>
                    </a:solidFill>
                  </a:tcPr>
                </a:tc>
                <a:tc>
                  <a:txBody>
                    <a:bodyPr/>
                    <a:lstStyle/>
                    <a:p>
                      <a:pPr marL="71755" algn="l">
                        <a:lnSpc>
                          <a:spcPct val="115000"/>
                        </a:lnSpc>
                        <a:spcAft>
                          <a:spcPts val="0"/>
                        </a:spcAft>
                      </a:pPr>
                      <a:r>
                        <a:rPr lang="kk-KZ" sz="1400" b="1" dirty="0">
                          <a:latin typeface="Times New Roman"/>
                          <a:ea typeface="Times New Roman"/>
                          <a:cs typeface="Times New Roman"/>
                        </a:rPr>
                        <a:t>«Банк Центр </a:t>
                      </a:r>
                      <a:r>
                        <a:rPr lang="kk-KZ" sz="1400" b="1" dirty="0" smtClean="0">
                          <a:latin typeface="Times New Roman"/>
                          <a:ea typeface="Times New Roman"/>
                          <a:cs typeface="Times New Roman"/>
                        </a:rPr>
                        <a:t>Кредит»</a:t>
                      </a:r>
                      <a:r>
                        <a:rPr lang="ru-RU" sz="2400" b="1" baseline="0" dirty="0" smtClean="0">
                          <a:latin typeface="Calibri"/>
                          <a:ea typeface="Times New Roman"/>
                          <a:cs typeface="Times New Roman"/>
                        </a:rPr>
                        <a:t> </a:t>
                      </a:r>
                      <a:r>
                        <a:rPr lang="kk-KZ" sz="1400" b="1" dirty="0" smtClean="0">
                          <a:latin typeface="Times New Roman"/>
                          <a:ea typeface="Times New Roman"/>
                          <a:cs typeface="Times New Roman"/>
                        </a:rPr>
                        <a:t>АҚ</a:t>
                      </a:r>
                      <a:endParaRPr lang="ru-RU" sz="2400" dirty="0">
                        <a:latin typeface="Calibri"/>
                        <a:ea typeface="Times New Roman"/>
                        <a:cs typeface="Times New Roman"/>
                      </a:endParaRPr>
                    </a:p>
                  </a:txBody>
                  <a:tcPr marL="68580" marR="68580" marT="0" marB="0" vert="vert270">
                    <a:lnL w="12700" cap="flat" cmpd="sng" algn="ctr">
                      <a:solidFill>
                        <a:srgbClr val="8064A2"/>
                      </a:solidFill>
                      <a:prstDash val="solid"/>
                      <a:round/>
                      <a:headEnd type="none" w="med" len="med"/>
                      <a:tailEnd type="none" w="med" len="med"/>
                    </a:lnL>
                    <a:lnR w="12700" cap="flat" cmpd="sng" algn="ctr">
                      <a:solidFill>
                        <a:srgbClr val="8064A2"/>
                      </a:solidFill>
                      <a:prstDash val="solid"/>
                      <a:round/>
                      <a:headEnd type="none" w="med" len="med"/>
                      <a:tailEnd type="none" w="med" len="med"/>
                    </a:lnR>
                    <a:lnT w="28575"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solidFill>
                      <a:srgbClr val="DFD8E8"/>
                    </a:solidFill>
                  </a:tcPr>
                </a:tc>
                <a:tc>
                  <a:txBody>
                    <a:bodyPr/>
                    <a:lstStyle/>
                    <a:p>
                      <a:pPr marL="71755" marR="71755" algn="l">
                        <a:lnSpc>
                          <a:spcPct val="115000"/>
                        </a:lnSpc>
                        <a:spcAft>
                          <a:spcPts val="0"/>
                        </a:spcAft>
                      </a:pPr>
                      <a:r>
                        <a:rPr lang="kk-KZ" sz="1400" b="1">
                          <a:latin typeface="Times New Roman"/>
                          <a:ea typeface="Times New Roman"/>
                          <a:cs typeface="Times New Roman"/>
                        </a:rPr>
                        <a:t>«Сәуле» б/б</a:t>
                      </a:r>
                      <a:endParaRPr lang="ru-RU" sz="2400">
                        <a:latin typeface="Calibri"/>
                        <a:ea typeface="Times New Roman"/>
                        <a:cs typeface="Times New Roman"/>
                      </a:endParaRPr>
                    </a:p>
                  </a:txBody>
                  <a:tcPr marL="68580" marR="68580" marT="0" marB="0" vert="vert270">
                    <a:lnL w="12700" cap="flat" cmpd="sng" algn="ctr">
                      <a:solidFill>
                        <a:srgbClr val="8064A2"/>
                      </a:solidFill>
                      <a:prstDash val="solid"/>
                      <a:round/>
                      <a:headEnd type="none" w="med" len="med"/>
                      <a:tailEnd type="none" w="med" len="med"/>
                    </a:lnL>
                    <a:lnR w="12700" cap="flat" cmpd="sng" algn="ctr">
                      <a:solidFill>
                        <a:srgbClr val="8064A2"/>
                      </a:solidFill>
                      <a:prstDash val="solid"/>
                      <a:round/>
                      <a:headEnd type="none" w="med" len="med"/>
                      <a:tailEnd type="none" w="med" len="med"/>
                    </a:lnR>
                    <a:lnT w="28575"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solidFill>
                      <a:srgbClr val="DFD8E8"/>
                    </a:solidFill>
                  </a:tcPr>
                </a:tc>
                <a:tc>
                  <a:txBody>
                    <a:bodyPr/>
                    <a:lstStyle/>
                    <a:p>
                      <a:pPr algn="ctr">
                        <a:lnSpc>
                          <a:spcPct val="115000"/>
                        </a:lnSpc>
                        <a:spcAft>
                          <a:spcPts val="0"/>
                        </a:spcAft>
                      </a:pPr>
                      <a:r>
                        <a:rPr lang="kk-KZ" sz="1400" b="1">
                          <a:latin typeface="Times New Roman"/>
                          <a:ea typeface="Times New Roman"/>
                          <a:cs typeface="Times New Roman"/>
                        </a:rPr>
                        <a:t>Жылжымайтын мүлік агенттігі</a:t>
                      </a:r>
                      <a:endParaRPr lang="ru-RU" sz="2400">
                        <a:latin typeface="Calibri"/>
                        <a:ea typeface="Times New Roman"/>
                        <a:cs typeface="Times New Roman"/>
                      </a:endParaRPr>
                    </a:p>
                  </a:txBody>
                  <a:tcPr marL="68580" marR="68580" marT="0" marB="0" vert="vert270">
                    <a:lnL w="12700" cap="flat" cmpd="sng" algn="ctr">
                      <a:solidFill>
                        <a:srgbClr val="8064A2"/>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solidFill>
                      <a:srgbClr val="DFD8E8"/>
                    </a:solidFill>
                  </a:tcPr>
                </a:tc>
                <a:tc>
                  <a:txBody>
                    <a:bodyPr/>
                    <a:lstStyle/>
                    <a:p>
                      <a:pPr marL="71755" marR="71755" algn="ctr">
                        <a:lnSpc>
                          <a:spcPct val="115000"/>
                        </a:lnSpc>
                        <a:spcAft>
                          <a:spcPts val="0"/>
                        </a:spcAft>
                      </a:pPr>
                      <a:r>
                        <a:rPr lang="kk-KZ" sz="1400" b="1">
                          <a:latin typeface="Times New Roman"/>
                          <a:ea typeface="Times New Roman"/>
                          <a:cs typeface="Times New Roman"/>
                        </a:rPr>
                        <a:t>№8 арнайы мектеп-интернаты</a:t>
                      </a:r>
                      <a:endParaRPr lang="ru-RU" sz="2400">
                        <a:latin typeface="Calibri"/>
                        <a:ea typeface="Times New Roman"/>
                        <a:cs typeface="Times New Roman"/>
                      </a:endParaRPr>
                    </a:p>
                  </a:txBody>
                  <a:tcPr marL="68580" marR="68580" marT="0" marB="0" vert="vert270">
                    <a:lnL w="12700" cap="flat" cmpd="sng" algn="ctr">
                      <a:solidFill>
                        <a:srgbClr val="000000"/>
                      </a:solidFill>
                      <a:prstDash val="solid"/>
                      <a:round/>
                      <a:headEnd type="none" w="med" len="med"/>
                      <a:tailEnd type="none" w="med" len="med"/>
                    </a:lnL>
                    <a:lnR w="12700" cap="flat" cmpd="sng" algn="ctr">
                      <a:solidFill>
                        <a:srgbClr val="8064A2"/>
                      </a:solidFill>
                      <a:prstDash val="solid"/>
                      <a:round/>
                      <a:headEnd type="none" w="med" len="med"/>
                      <a:tailEnd type="none" w="med" len="med"/>
                    </a:lnR>
                    <a:lnT w="28575"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solidFill>
                      <a:srgbClr val="DFD8E8"/>
                    </a:solidFill>
                  </a:tcPr>
                </a:tc>
                <a:tc>
                  <a:txBody>
                    <a:bodyPr/>
                    <a:lstStyle/>
                    <a:p>
                      <a:pPr marL="71755" marR="71755" algn="ctr">
                        <a:lnSpc>
                          <a:spcPct val="115000"/>
                        </a:lnSpc>
                        <a:spcAft>
                          <a:spcPts val="0"/>
                        </a:spcAft>
                      </a:pPr>
                      <a:r>
                        <a:rPr lang="kk-KZ" sz="1400" b="1">
                          <a:latin typeface="Times New Roman"/>
                          <a:ea typeface="Times New Roman"/>
                          <a:cs typeface="Times New Roman"/>
                        </a:rPr>
                        <a:t>«Биосфера» дәріханасы</a:t>
                      </a:r>
                      <a:endParaRPr lang="ru-RU" sz="2400">
                        <a:latin typeface="Calibri"/>
                        <a:ea typeface="Times New Roman"/>
                        <a:cs typeface="Times New Roman"/>
                      </a:endParaRPr>
                    </a:p>
                  </a:txBody>
                  <a:tcPr marL="68580" marR="68580" marT="0" marB="0" vert="vert270">
                    <a:lnL w="12700" cap="flat" cmpd="sng" algn="ctr">
                      <a:solidFill>
                        <a:srgbClr val="8064A2"/>
                      </a:solidFill>
                      <a:prstDash val="solid"/>
                      <a:round/>
                      <a:headEnd type="none" w="med" len="med"/>
                      <a:tailEnd type="none" w="med" len="med"/>
                    </a:lnL>
                    <a:lnR w="12700" cap="flat" cmpd="sng" algn="ctr">
                      <a:solidFill>
                        <a:srgbClr val="8064A2"/>
                      </a:solidFill>
                      <a:prstDash val="solid"/>
                      <a:round/>
                      <a:headEnd type="none" w="med" len="med"/>
                      <a:tailEnd type="none" w="med" len="med"/>
                    </a:lnR>
                    <a:lnT w="28575"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solidFill>
                      <a:srgbClr val="DFD8E8"/>
                    </a:solidFill>
                  </a:tcPr>
                </a:tc>
                <a:tc>
                  <a:txBody>
                    <a:bodyPr/>
                    <a:lstStyle/>
                    <a:p>
                      <a:pPr marL="71755" marR="71755" algn="ctr">
                        <a:lnSpc>
                          <a:spcPct val="115000"/>
                        </a:lnSpc>
                        <a:spcAft>
                          <a:spcPts val="0"/>
                        </a:spcAft>
                      </a:pPr>
                      <a:r>
                        <a:rPr lang="kk-KZ" sz="1400" b="1">
                          <a:latin typeface="Times New Roman"/>
                          <a:ea typeface="Times New Roman"/>
                          <a:cs typeface="Times New Roman"/>
                        </a:rPr>
                        <a:t>Парацельс дәріханалар</a:t>
                      </a:r>
                      <a:r>
                        <a:rPr lang="kk-KZ" sz="1400">
                          <a:latin typeface="Times New Roman"/>
                          <a:ea typeface="Times New Roman"/>
                          <a:cs typeface="Times New Roman"/>
                        </a:rPr>
                        <a:t> </a:t>
                      </a:r>
                      <a:r>
                        <a:rPr lang="kk-KZ" sz="1400" b="1">
                          <a:latin typeface="Times New Roman"/>
                          <a:ea typeface="Times New Roman"/>
                          <a:cs typeface="Times New Roman"/>
                        </a:rPr>
                        <a:t>желісі</a:t>
                      </a:r>
                      <a:endParaRPr lang="ru-RU" sz="2400">
                        <a:latin typeface="Calibri"/>
                        <a:ea typeface="Times New Roman"/>
                        <a:cs typeface="Times New Roman"/>
                      </a:endParaRPr>
                    </a:p>
                  </a:txBody>
                  <a:tcPr marL="68580" marR="68580" marT="0" marB="0" vert="vert270">
                    <a:lnL w="12700" cap="flat" cmpd="sng" algn="ctr">
                      <a:solidFill>
                        <a:srgbClr val="8064A2"/>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solidFill>
                      <a:srgbClr val="DFD8E8"/>
                    </a:solidFill>
                  </a:tcPr>
                </a:tc>
                <a:tc>
                  <a:txBody>
                    <a:bodyPr/>
                    <a:lstStyle/>
                    <a:p>
                      <a:pPr marL="71755" marR="71755" algn="ctr">
                        <a:lnSpc>
                          <a:spcPct val="115000"/>
                        </a:lnSpc>
                        <a:spcAft>
                          <a:spcPts val="0"/>
                        </a:spcAft>
                      </a:pPr>
                      <a:r>
                        <a:rPr lang="kk-KZ" sz="1400" b="1">
                          <a:latin typeface="Times New Roman"/>
                          <a:ea typeface="Times New Roman"/>
                          <a:cs typeface="Times New Roman"/>
                        </a:rPr>
                        <a:t>Ұлттық статистика департаменті</a:t>
                      </a:r>
                      <a:endParaRPr lang="ru-RU" sz="2400">
                        <a:latin typeface="Calibri"/>
                        <a:ea typeface="Times New Roman"/>
                        <a:cs typeface="Times New Roman"/>
                      </a:endParaRPr>
                    </a:p>
                  </a:txBody>
                  <a:tcPr marL="68580" marR="68580"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solidFill>
                      <a:srgbClr val="DFD8E8"/>
                    </a:solidFill>
                  </a:tcPr>
                </a:tc>
                <a:tc>
                  <a:txBody>
                    <a:bodyPr/>
                    <a:lstStyle/>
                    <a:p>
                      <a:pPr marL="71755" marR="71755" algn="ctr">
                        <a:lnSpc>
                          <a:spcPct val="115000"/>
                        </a:lnSpc>
                        <a:spcAft>
                          <a:spcPts val="0"/>
                        </a:spcAft>
                      </a:pPr>
                      <a:r>
                        <a:rPr lang="kk-KZ" sz="1400" b="1">
                          <a:latin typeface="Times New Roman"/>
                          <a:ea typeface="Times New Roman"/>
                          <a:cs typeface="Times New Roman"/>
                        </a:rPr>
                        <a:t>ЖК </a:t>
                      </a:r>
                      <a:endParaRPr lang="ru-RU" sz="2400">
                        <a:latin typeface="Calibri"/>
                        <a:ea typeface="Times New Roman"/>
                        <a:cs typeface="Times New Roman"/>
                      </a:endParaRPr>
                    </a:p>
                  </a:txBody>
                  <a:tcPr marL="68580" marR="68580"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solidFill>
                      <a:srgbClr val="DFD8E8"/>
                    </a:solidFill>
                  </a:tcPr>
                </a:tc>
                <a:tc>
                  <a:txBody>
                    <a:bodyPr/>
                    <a:lstStyle/>
                    <a:p>
                      <a:pPr marL="71755" marR="71755" algn="ctr">
                        <a:lnSpc>
                          <a:spcPct val="115000"/>
                        </a:lnSpc>
                        <a:spcAft>
                          <a:spcPts val="0"/>
                        </a:spcAft>
                      </a:pPr>
                      <a:r>
                        <a:rPr lang="kk-KZ" sz="1400" b="1">
                          <a:latin typeface="Times New Roman"/>
                          <a:ea typeface="Times New Roman"/>
                          <a:cs typeface="Times New Roman"/>
                        </a:rPr>
                        <a:t>Жедел медициналық жәрдем станциясы</a:t>
                      </a:r>
                      <a:endParaRPr lang="ru-RU" sz="2400">
                        <a:latin typeface="Calibri"/>
                        <a:ea typeface="Times New Roman"/>
                        <a:cs typeface="Times New Roman"/>
                      </a:endParaRPr>
                    </a:p>
                  </a:txBody>
                  <a:tcPr marL="68580" marR="68580"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solidFill>
                      <a:srgbClr val="DFD8E8"/>
                    </a:solidFill>
                  </a:tcPr>
                </a:tc>
                <a:tc>
                  <a:txBody>
                    <a:bodyPr/>
                    <a:lstStyle/>
                    <a:p>
                      <a:pPr marL="71755" marR="71755" algn="l">
                        <a:lnSpc>
                          <a:spcPct val="115000"/>
                        </a:lnSpc>
                        <a:spcAft>
                          <a:spcPts val="0"/>
                        </a:spcAft>
                      </a:pPr>
                      <a:r>
                        <a:rPr lang="kk-KZ" sz="1400" b="1">
                          <a:latin typeface="Times New Roman"/>
                          <a:ea typeface="Times New Roman"/>
                          <a:cs typeface="Times New Roman"/>
                        </a:rPr>
                        <a:t>«Жусан банк»АҚ</a:t>
                      </a:r>
                      <a:endParaRPr lang="ru-RU" sz="2400">
                        <a:latin typeface="Calibri"/>
                        <a:ea typeface="Times New Roman"/>
                        <a:cs typeface="Times New Roman"/>
                      </a:endParaRPr>
                    </a:p>
                  </a:txBody>
                  <a:tcPr marL="68580" marR="68580"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solidFill>
                      <a:srgbClr val="DFD8E8"/>
                    </a:solidFill>
                  </a:tcPr>
                </a:tc>
                <a:tc>
                  <a:txBody>
                    <a:bodyPr/>
                    <a:lstStyle/>
                    <a:p>
                      <a:pPr marL="71755" marR="71755" algn="l">
                        <a:lnSpc>
                          <a:spcPct val="115000"/>
                        </a:lnSpc>
                        <a:spcAft>
                          <a:spcPts val="0"/>
                        </a:spcAft>
                      </a:pPr>
                      <a:r>
                        <a:rPr lang="kk-KZ" sz="1400" b="1">
                          <a:latin typeface="Times New Roman"/>
                          <a:ea typeface="Times New Roman"/>
                          <a:cs typeface="Times New Roman"/>
                        </a:rPr>
                        <a:t>«ҚазПошта»АҚ</a:t>
                      </a:r>
                      <a:endParaRPr lang="ru-RU" sz="2400">
                        <a:latin typeface="Calibri"/>
                        <a:ea typeface="Times New Roman"/>
                        <a:cs typeface="Times New Roman"/>
                      </a:endParaRPr>
                    </a:p>
                  </a:txBody>
                  <a:tcPr marL="68580" marR="68580"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solidFill>
                      <a:srgbClr val="DFD8E8"/>
                    </a:solidFill>
                  </a:tcPr>
                </a:tc>
                <a:tc>
                  <a:txBody>
                    <a:bodyPr/>
                    <a:lstStyle/>
                    <a:p>
                      <a:pPr marL="71755" marR="71755" algn="l">
                        <a:lnSpc>
                          <a:spcPct val="115000"/>
                        </a:lnSpc>
                        <a:spcAft>
                          <a:spcPts val="0"/>
                        </a:spcAft>
                      </a:pPr>
                      <a:r>
                        <a:rPr lang="kk-KZ" sz="1400" b="1">
                          <a:latin typeface="Times New Roman"/>
                          <a:ea typeface="Times New Roman"/>
                          <a:cs typeface="Times New Roman"/>
                        </a:rPr>
                        <a:t>Нотариустар </a:t>
                      </a:r>
                      <a:endParaRPr lang="ru-RU" sz="2400">
                        <a:latin typeface="Calibri"/>
                        <a:ea typeface="Times New Roman"/>
                        <a:cs typeface="Times New Roman"/>
                      </a:endParaRPr>
                    </a:p>
                  </a:txBody>
                  <a:tcPr marL="68580" marR="68580"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solidFill>
                      <a:srgbClr val="DFD8E8"/>
                    </a:solidFill>
                  </a:tcPr>
                </a:tc>
                <a:tc>
                  <a:txBody>
                    <a:bodyPr/>
                    <a:lstStyle/>
                    <a:p>
                      <a:pPr marL="71755" marR="71755" algn="l">
                        <a:lnSpc>
                          <a:spcPct val="115000"/>
                        </a:lnSpc>
                        <a:spcAft>
                          <a:spcPts val="0"/>
                        </a:spcAft>
                      </a:pPr>
                      <a:r>
                        <a:rPr lang="kk-KZ" sz="1400" b="1">
                          <a:latin typeface="Times New Roman"/>
                          <a:ea typeface="Times New Roman"/>
                          <a:cs typeface="Times New Roman"/>
                        </a:rPr>
                        <a:t>«ТТК» АҚ</a:t>
                      </a:r>
                      <a:endParaRPr lang="ru-RU" sz="2400">
                        <a:latin typeface="Calibri"/>
                        <a:ea typeface="Times New Roman"/>
                        <a:cs typeface="Times New Roman"/>
                      </a:endParaRPr>
                    </a:p>
                  </a:txBody>
                  <a:tcPr marL="68580" marR="68580"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solidFill>
                      <a:srgbClr val="DFD8E8"/>
                    </a:solidFill>
                  </a:tcPr>
                </a:tc>
                <a:tc>
                  <a:txBody>
                    <a:bodyPr/>
                    <a:lstStyle/>
                    <a:p>
                      <a:pPr marL="71755" marR="71755" algn="l">
                        <a:lnSpc>
                          <a:spcPct val="115000"/>
                        </a:lnSpc>
                        <a:spcAft>
                          <a:spcPts val="0"/>
                        </a:spcAft>
                      </a:pPr>
                      <a:r>
                        <a:rPr lang="kk-KZ" sz="1400" b="1">
                          <a:latin typeface="Times New Roman"/>
                          <a:ea typeface="Times New Roman"/>
                          <a:cs typeface="Times New Roman"/>
                        </a:rPr>
                        <a:t>Сөйлесу клубы</a:t>
                      </a:r>
                      <a:endParaRPr lang="ru-RU" sz="2400">
                        <a:latin typeface="Calibri"/>
                        <a:ea typeface="Times New Roman"/>
                        <a:cs typeface="Times New Roman"/>
                      </a:endParaRPr>
                    </a:p>
                  </a:txBody>
                  <a:tcPr marL="68580" marR="68580"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solidFill>
                      <a:srgbClr val="DFD8E8"/>
                    </a:solidFill>
                  </a:tcPr>
                </a:tc>
                <a:tc>
                  <a:txBody>
                    <a:bodyPr/>
                    <a:lstStyle/>
                    <a:p>
                      <a:pPr marL="71755" marR="71755" algn="l">
                        <a:lnSpc>
                          <a:spcPct val="115000"/>
                        </a:lnSpc>
                        <a:spcAft>
                          <a:spcPts val="0"/>
                        </a:spcAft>
                      </a:pPr>
                      <a:r>
                        <a:rPr lang="kk-KZ" sz="1400" b="1">
                          <a:latin typeface="Times New Roman"/>
                          <a:ea typeface="Times New Roman"/>
                          <a:cs typeface="Times New Roman"/>
                        </a:rPr>
                        <a:t>Онлайн топ</a:t>
                      </a:r>
                      <a:endParaRPr lang="ru-RU" sz="2400">
                        <a:latin typeface="Calibri"/>
                        <a:ea typeface="Times New Roman"/>
                        <a:cs typeface="Times New Roman"/>
                      </a:endParaRPr>
                    </a:p>
                  </a:txBody>
                  <a:tcPr marL="68580" marR="68580" marT="0" marB="0" vert="vert270">
                    <a:lnL w="12700" cap="flat" cmpd="sng" algn="ctr">
                      <a:solidFill>
                        <a:srgbClr val="000000"/>
                      </a:solidFill>
                      <a:prstDash val="solid"/>
                      <a:round/>
                      <a:headEnd type="none" w="med" len="med"/>
                      <a:tailEnd type="none" w="med" len="med"/>
                    </a:lnL>
                    <a:lnR w="12700" cap="flat" cmpd="sng" algn="ctr">
                      <a:solidFill>
                        <a:srgbClr val="8064A2"/>
                      </a:solidFill>
                      <a:prstDash val="solid"/>
                      <a:round/>
                      <a:headEnd type="none" w="med" len="med"/>
                      <a:tailEnd type="none" w="med" len="med"/>
                    </a:lnR>
                    <a:lnT w="28575"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solidFill>
                      <a:srgbClr val="DFD8E8"/>
                    </a:solidFill>
                  </a:tcPr>
                </a:tc>
                <a:tc vMerge="1">
                  <a:txBody>
                    <a:bodyPr/>
                    <a:lstStyle/>
                    <a:p>
                      <a:endParaRPr lang="ru-RU"/>
                    </a:p>
                  </a:txBody>
                  <a:tcPr/>
                </a:tc>
              </a:tr>
              <a:tr h="1186655">
                <a:tc>
                  <a:txBody>
                    <a:bodyPr/>
                    <a:lstStyle/>
                    <a:p>
                      <a:pPr algn="ctr">
                        <a:lnSpc>
                          <a:spcPct val="115000"/>
                        </a:lnSpc>
                        <a:spcAft>
                          <a:spcPts val="0"/>
                        </a:spcAft>
                      </a:pPr>
                      <a:r>
                        <a:rPr lang="kk-KZ" sz="1800" b="1">
                          <a:latin typeface="Times New Roman"/>
                          <a:ea typeface="Times New Roman"/>
                          <a:cs typeface="Times New Roman"/>
                        </a:rPr>
                        <a:t>1</a:t>
                      </a:r>
                      <a:endParaRPr lang="ru-RU" sz="2400">
                        <a:latin typeface="Calibri"/>
                        <a:ea typeface="Times New Roman"/>
                        <a:cs typeface="Times New Roman"/>
                      </a:endParaRPr>
                    </a:p>
                  </a:txBody>
                  <a:tcPr marL="68580" marR="68580" marT="0" marB="0">
                    <a:lnL w="12700" cap="flat" cmpd="sng" algn="ctr">
                      <a:solidFill>
                        <a:srgbClr val="8064A2"/>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tcPr>
                </a:tc>
                <a:tc>
                  <a:txBody>
                    <a:bodyPr/>
                    <a:lstStyle/>
                    <a:p>
                      <a:pPr algn="ctr">
                        <a:lnSpc>
                          <a:spcPct val="115000"/>
                        </a:lnSpc>
                        <a:spcAft>
                          <a:spcPts val="0"/>
                        </a:spcAft>
                      </a:pPr>
                      <a:r>
                        <a:rPr lang="kk-KZ" sz="1800" b="1">
                          <a:latin typeface="Times New Roman"/>
                          <a:ea typeface="Times New Roman"/>
                          <a:cs typeface="Times New Roman"/>
                        </a:rPr>
                        <a:t>2021 жыл </a:t>
                      </a:r>
                      <a:endParaRPr lang="ru-RU" sz="2400">
                        <a:latin typeface="Calibri"/>
                        <a:ea typeface="Times New Roman"/>
                        <a:cs typeface="Times New Roman"/>
                      </a:endParaRPr>
                    </a:p>
                  </a:txBody>
                  <a:tcPr marL="68580" marR="68580" marT="0" marB="0">
                    <a:lnL w="12700" cap="flat" cmpd="sng" algn="ctr">
                      <a:solidFill>
                        <a:srgbClr val="8064A2"/>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tcPr>
                </a:tc>
                <a:tc>
                  <a:txBody>
                    <a:bodyPr/>
                    <a:lstStyle/>
                    <a:p>
                      <a:pPr algn="ctr">
                        <a:lnSpc>
                          <a:spcPct val="115000"/>
                        </a:lnSpc>
                        <a:spcAft>
                          <a:spcPts val="0"/>
                        </a:spcAft>
                      </a:pPr>
                      <a:r>
                        <a:rPr lang="kk-KZ" sz="2800" b="1">
                          <a:latin typeface="Times New Roman"/>
                          <a:ea typeface="Times New Roman"/>
                          <a:cs typeface="Times New Roman"/>
                        </a:rPr>
                        <a:t>186</a:t>
                      </a:r>
                      <a:endParaRPr lang="ru-RU" sz="2400">
                        <a:latin typeface="Calibri"/>
                        <a:ea typeface="Times New Roman"/>
                        <a:cs typeface="Times New Roman"/>
                      </a:endParaRPr>
                    </a:p>
                  </a:txBody>
                  <a:tcPr marL="68580" marR="68580" marT="0" marB="0">
                    <a:lnL w="12700" cap="flat" cmpd="sng" algn="ctr">
                      <a:solidFill>
                        <a:srgbClr val="8064A2"/>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tcPr>
                </a:tc>
                <a:tc>
                  <a:txBody>
                    <a:bodyPr/>
                    <a:lstStyle/>
                    <a:p>
                      <a:pPr algn="ctr">
                        <a:lnSpc>
                          <a:spcPct val="115000"/>
                        </a:lnSpc>
                        <a:spcAft>
                          <a:spcPts val="0"/>
                        </a:spcAft>
                      </a:pPr>
                      <a:r>
                        <a:rPr lang="kk-KZ" sz="2800" b="1">
                          <a:latin typeface="Times New Roman"/>
                          <a:ea typeface="Times New Roman"/>
                          <a:cs typeface="Times New Roman"/>
                        </a:rPr>
                        <a:t>186</a:t>
                      </a:r>
                      <a:endParaRPr lang="ru-RU" sz="240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tcPr>
                </a:tc>
                <a:tc>
                  <a:txBody>
                    <a:bodyPr/>
                    <a:lstStyle/>
                    <a:p>
                      <a:pPr algn="ctr">
                        <a:lnSpc>
                          <a:spcPct val="115000"/>
                        </a:lnSpc>
                        <a:spcAft>
                          <a:spcPts val="0"/>
                        </a:spcAft>
                      </a:pPr>
                      <a:r>
                        <a:rPr lang="kk-KZ" sz="1800" b="1">
                          <a:latin typeface="Times New Roman"/>
                          <a:ea typeface="Times New Roman"/>
                          <a:cs typeface="Times New Roman"/>
                        </a:rPr>
                        <a:t>17</a:t>
                      </a:r>
                      <a:endParaRPr lang="ru-RU" sz="2400">
                        <a:latin typeface="Calibri"/>
                        <a:ea typeface="Times New Roman"/>
                        <a:cs typeface="Times New Roman"/>
                      </a:endParaRPr>
                    </a:p>
                  </a:txBody>
                  <a:tcPr marL="68580" marR="68580" marT="0" marB="0">
                    <a:lnL w="12700" cap="flat" cmpd="sng" algn="ctr">
                      <a:solidFill>
                        <a:srgbClr val="8064A2"/>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tcPr>
                </a:tc>
                <a:tc>
                  <a:txBody>
                    <a:bodyPr/>
                    <a:lstStyle/>
                    <a:p>
                      <a:pPr algn="l">
                        <a:lnSpc>
                          <a:spcPct val="115000"/>
                        </a:lnSpc>
                        <a:spcAft>
                          <a:spcPts val="0"/>
                        </a:spcAft>
                      </a:pPr>
                      <a:r>
                        <a:rPr lang="kk-KZ" sz="1800" b="1">
                          <a:latin typeface="Times New Roman"/>
                          <a:ea typeface="Times New Roman"/>
                          <a:cs typeface="Times New Roman"/>
                        </a:rPr>
                        <a:t>12</a:t>
                      </a:r>
                      <a:endParaRPr lang="ru-RU" sz="2400">
                        <a:latin typeface="Calibri"/>
                        <a:ea typeface="Times New Roman"/>
                        <a:cs typeface="Times New Roman"/>
                      </a:endParaRPr>
                    </a:p>
                  </a:txBody>
                  <a:tcPr marL="68580" marR="68580" marT="0" marB="0">
                    <a:lnL w="12700" cap="flat" cmpd="sng" algn="ctr">
                      <a:solidFill>
                        <a:srgbClr val="8064A2"/>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tcPr>
                </a:tc>
                <a:tc>
                  <a:txBody>
                    <a:bodyPr/>
                    <a:lstStyle/>
                    <a:p>
                      <a:pPr algn="ctr">
                        <a:lnSpc>
                          <a:spcPct val="115000"/>
                        </a:lnSpc>
                        <a:spcAft>
                          <a:spcPts val="0"/>
                        </a:spcAft>
                      </a:pPr>
                      <a:r>
                        <a:rPr lang="kk-KZ" sz="1800" b="1">
                          <a:latin typeface="Times New Roman"/>
                          <a:ea typeface="Times New Roman"/>
                          <a:cs typeface="Times New Roman"/>
                        </a:rPr>
                        <a:t>13</a:t>
                      </a:r>
                      <a:endParaRPr lang="ru-RU" sz="2400">
                        <a:latin typeface="Calibri"/>
                        <a:ea typeface="Times New Roman"/>
                        <a:cs typeface="Times New Roman"/>
                      </a:endParaRPr>
                    </a:p>
                  </a:txBody>
                  <a:tcPr marL="68580" marR="68580" marT="0" marB="0">
                    <a:lnL w="12700" cap="flat" cmpd="sng" algn="ctr">
                      <a:solidFill>
                        <a:srgbClr val="8064A2"/>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tcPr>
                </a:tc>
                <a:tc>
                  <a:txBody>
                    <a:bodyPr/>
                    <a:lstStyle/>
                    <a:p>
                      <a:pPr algn="ctr">
                        <a:lnSpc>
                          <a:spcPct val="115000"/>
                        </a:lnSpc>
                        <a:spcAft>
                          <a:spcPts val="0"/>
                        </a:spcAft>
                      </a:pPr>
                      <a:r>
                        <a:rPr lang="kk-KZ" sz="1800" b="1">
                          <a:latin typeface="Times New Roman"/>
                          <a:ea typeface="Times New Roman"/>
                          <a:cs typeface="Times New Roman"/>
                        </a:rPr>
                        <a:t>35</a:t>
                      </a:r>
                      <a:endParaRPr lang="ru-RU" sz="2400">
                        <a:latin typeface="Calibri"/>
                        <a:ea typeface="Times New Roman"/>
                        <a:cs typeface="Times New Roman"/>
                      </a:endParaRPr>
                    </a:p>
                  </a:txBody>
                  <a:tcPr marL="68580" marR="68580" marT="0" marB="0">
                    <a:lnL w="12700" cap="flat" cmpd="sng" algn="ctr">
                      <a:solidFill>
                        <a:srgbClr val="8064A2"/>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tcPr>
                </a:tc>
                <a:tc>
                  <a:txBody>
                    <a:bodyPr/>
                    <a:lstStyle/>
                    <a:p>
                      <a:pPr algn="ctr">
                        <a:lnSpc>
                          <a:spcPct val="115000"/>
                        </a:lnSpc>
                        <a:spcAft>
                          <a:spcPts val="0"/>
                        </a:spcAft>
                      </a:pPr>
                      <a:r>
                        <a:rPr lang="kk-KZ" sz="1800" b="1">
                          <a:latin typeface="Times New Roman"/>
                          <a:ea typeface="Times New Roman"/>
                          <a:cs typeface="Times New Roman"/>
                        </a:rPr>
                        <a:t>12</a:t>
                      </a:r>
                      <a:endParaRPr lang="ru-RU" sz="2400">
                        <a:latin typeface="Calibri"/>
                        <a:ea typeface="Times New Roman"/>
                        <a:cs typeface="Times New Roman"/>
                      </a:endParaRPr>
                    </a:p>
                  </a:txBody>
                  <a:tcPr marL="68580" marR="68580" marT="0" marB="0">
                    <a:lnL w="12700" cap="flat" cmpd="sng" algn="ctr">
                      <a:solidFill>
                        <a:srgbClr val="8064A2"/>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tcPr>
                </a:tc>
                <a:tc>
                  <a:txBody>
                    <a:bodyPr/>
                    <a:lstStyle/>
                    <a:p>
                      <a:pPr algn="ctr">
                        <a:lnSpc>
                          <a:spcPct val="115000"/>
                        </a:lnSpc>
                        <a:spcAft>
                          <a:spcPts val="0"/>
                        </a:spcAft>
                      </a:pPr>
                      <a:endParaRPr lang="ru-RU" sz="240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tcPr>
                </a:tc>
                <a:tc>
                  <a:txBody>
                    <a:bodyPr/>
                    <a:lstStyle/>
                    <a:p>
                      <a:pPr algn="ctr">
                        <a:lnSpc>
                          <a:spcPct val="115000"/>
                        </a:lnSpc>
                        <a:spcAft>
                          <a:spcPts val="0"/>
                        </a:spcAft>
                      </a:pPr>
                      <a:r>
                        <a:rPr lang="kk-KZ" sz="1800" b="1" dirty="0">
                          <a:latin typeface="Times New Roman"/>
                          <a:ea typeface="Times New Roman"/>
                          <a:cs typeface="Times New Roman"/>
                        </a:rPr>
                        <a:t>7</a:t>
                      </a:r>
                      <a:endParaRPr lang="ru-RU" sz="2400" dirty="0">
                        <a:latin typeface="Calibri"/>
                        <a:ea typeface="Times New Roman"/>
                        <a:cs typeface="Times New Roman"/>
                      </a:endParaRPr>
                    </a:p>
                  </a:txBody>
                  <a:tcPr marL="68580" marR="68580" marT="0" marB="0">
                    <a:lnL w="12700" cap="flat" cmpd="sng" algn="ctr">
                      <a:solidFill>
                        <a:srgbClr val="8064A2"/>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tcPr>
                </a:tc>
                <a:tc>
                  <a:txBody>
                    <a:bodyPr/>
                    <a:lstStyle/>
                    <a:p>
                      <a:pPr algn="l">
                        <a:lnSpc>
                          <a:spcPct val="115000"/>
                        </a:lnSpc>
                        <a:spcAft>
                          <a:spcPts val="0"/>
                        </a:spcAft>
                      </a:pPr>
                      <a:r>
                        <a:rPr lang="kk-KZ" sz="1800" b="1">
                          <a:latin typeface="Times New Roman"/>
                          <a:ea typeface="Times New Roman"/>
                          <a:cs typeface="Times New Roman"/>
                        </a:rPr>
                        <a:t>52</a:t>
                      </a:r>
                      <a:endParaRPr lang="ru-RU" sz="2400">
                        <a:latin typeface="Calibri"/>
                        <a:ea typeface="Times New Roman"/>
                        <a:cs typeface="Times New Roman"/>
                      </a:endParaRPr>
                    </a:p>
                  </a:txBody>
                  <a:tcPr marL="68580" marR="68580" marT="0" marB="0">
                    <a:lnL w="12700" cap="flat" cmpd="sng" algn="ctr">
                      <a:solidFill>
                        <a:srgbClr val="8064A2"/>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tcPr>
                </a:tc>
                <a:tc>
                  <a:txBody>
                    <a:bodyPr/>
                    <a:lstStyle/>
                    <a:p>
                      <a:pPr algn="l">
                        <a:lnSpc>
                          <a:spcPct val="115000"/>
                        </a:lnSpc>
                        <a:spcAft>
                          <a:spcPts val="0"/>
                        </a:spcAft>
                      </a:pPr>
                      <a:r>
                        <a:rPr lang="kk-KZ" sz="1800" b="1">
                          <a:latin typeface="Times New Roman"/>
                          <a:ea typeface="Times New Roman"/>
                          <a:cs typeface="Times New Roman"/>
                        </a:rPr>
                        <a:t>40</a:t>
                      </a:r>
                      <a:endParaRPr lang="ru-RU" sz="240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tcPr>
                </a:tc>
                <a:tc>
                  <a:txBody>
                    <a:bodyPr/>
                    <a:lstStyle/>
                    <a:p>
                      <a:pPr algn="ctr">
                        <a:lnSpc>
                          <a:spcPct val="115000"/>
                        </a:lnSpc>
                        <a:spcAft>
                          <a:spcPts val="0"/>
                        </a:spcAft>
                      </a:pPr>
                      <a:endParaRPr lang="ru-RU" sz="2400" dirty="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tcPr>
                </a:tc>
                <a:tc>
                  <a:txBody>
                    <a:bodyPr/>
                    <a:lstStyle/>
                    <a:p>
                      <a:pPr algn="l"/>
                      <a:endParaRPr lang="ru-RU" sz="2400" dirty="0">
                        <a:latin typeface="Calibri"/>
                      </a:endParaRPr>
                    </a:p>
                  </a:txBody>
                  <a:tcPr marL="68580" marR="68580" marT="0" marB="0">
                    <a:lnL w="12700" cap="flat" cmpd="sng" algn="ctr">
                      <a:solidFill>
                        <a:srgbClr val="8064A2"/>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tcPr>
                </a:tc>
                <a:tc>
                  <a:txBody>
                    <a:bodyPr/>
                    <a:lstStyle/>
                    <a:p>
                      <a:pPr algn="l"/>
                      <a:endParaRPr lang="ru-RU" sz="2400" dirty="0">
                        <a:latin typeface="Calibri"/>
                      </a:endParaRPr>
                    </a:p>
                  </a:txBody>
                  <a:tcPr marL="68580" marR="68580" marT="0" marB="0">
                    <a:lnL w="12700" cap="flat" cmpd="sng" algn="ctr">
                      <a:solidFill>
                        <a:srgbClr val="8064A2"/>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tcPr>
                </a:tc>
                <a:tc>
                  <a:txBody>
                    <a:bodyPr/>
                    <a:lstStyle/>
                    <a:p>
                      <a:pPr algn="l"/>
                      <a:endParaRPr lang="ru-RU" sz="2400" dirty="0">
                        <a:latin typeface="Calibri"/>
                      </a:endParaRPr>
                    </a:p>
                  </a:txBody>
                  <a:tcPr marL="68580" marR="68580" marT="0" marB="0">
                    <a:lnL w="12700" cap="flat" cmpd="sng" algn="ctr">
                      <a:solidFill>
                        <a:srgbClr val="8064A2"/>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tcPr>
                </a:tc>
                <a:tc>
                  <a:txBody>
                    <a:bodyPr/>
                    <a:lstStyle/>
                    <a:p>
                      <a:pPr algn="l"/>
                      <a:endParaRPr lang="ru-RU" sz="2400" dirty="0">
                        <a:latin typeface="Calibri"/>
                      </a:endParaRPr>
                    </a:p>
                  </a:txBody>
                  <a:tcPr marL="68580" marR="68580" marT="0" marB="0">
                    <a:lnL w="12700" cap="flat" cmpd="sng" algn="ctr">
                      <a:solidFill>
                        <a:srgbClr val="8064A2"/>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tcPr>
                </a:tc>
                <a:tc>
                  <a:txBody>
                    <a:bodyPr/>
                    <a:lstStyle/>
                    <a:p>
                      <a:pPr algn="ctr">
                        <a:lnSpc>
                          <a:spcPct val="115000"/>
                        </a:lnSpc>
                        <a:spcAft>
                          <a:spcPts val="0"/>
                        </a:spcAft>
                      </a:pPr>
                      <a:endParaRPr lang="ru-RU" sz="2400" dirty="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tcPr>
                </a:tc>
                <a:tc>
                  <a:txBody>
                    <a:bodyPr/>
                    <a:lstStyle/>
                    <a:p>
                      <a:pPr algn="l"/>
                      <a:endParaRPr lang="ru-RU" sz="2400">
                        <a:latin typeface="Calibri"/>
                      </a:endParaRPr>
                    </a:p>
                  </a:txBody>
                  <a:tcPr marL="68580" marR="68580" marT="0" marB="0">
                    <a:lnL w="12700" cap="flat" cmpd="sng" algn="ctr">
                      <a:solidFill>
                        <a:srgbClr val="8064A2"/>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tcPr>
                </a:tc>
                <a:tc>
                  <a:txBody>
                    <a:bodyPr/>
                    <a:lstStyle/>
                    <a:p>
                      <a:pPr algn="l"/>
                      <a:endParaRPr lang="ru-RU" sz="2400">
                        <a:latin typeface="Calibri"/>
                      </a:endParaRPr>
                    </a:p>
                  </a:txBody>
                  <a:tcPr marL="68580" marR="68580" marT="0" marB="0">
                    <a:lnL w="12700" cap="flat" cmpd="sng" algn="ctr">
                      <a:solidFill>
                        <a:srgbClr val="8064A2"/>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tcPr>
                </a:tc>
                <a:tc>
                  <a:txBody>
                    <a:bodyPr/>
                    <a:lstStyle/>
                    <a:p>
                      <a:pPr algn="l">
                        <a:lnSpc>
                          <a:spcPct val="115000"/>
                        </a:lnSpc>
                        <a:spcAft>
                          <a:spcPts val="0"/>
                        </a:spcAft>
                      </a:pPr>
                      <a:endParaRPr lang="ru-RU" sz="240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tcPr>
                </a:tc>
                <a:tc>
                  <a:txBody>
                    <a:bodyPr/>
                    <a:lstStyle/>
                    <a:p>
                      <a:pPr algn="l"/>
                      <a:endParaRPr lang="ru-RU" sz="2400">
                        <a:latin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tcPr>
                </a:tc>
                <a:tc>
                  <a:txBody>
                    <a:bodyPr/>
                    <a:lstStyle/>
                    <a:p>
                      <a:pPr algn="l">
                        <a:lnSpc>
                          <a:spcPct val="115000"/>
                        </a:lnSpc>
                        <a:spcAft>
                          <a:spcPts val="0"/>
                        </a:spcAft>
                      </a:pPr>
                      <a:endParaRPr lang="ru-RU" sz="240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tcPr>
                </a:tc>
                <a:tc>
                  <a:txBody>
                    <a:bodyPr/>
                    <a:lstStyle/>
                    <a:p>
                      <a:pPr algn="l">
                        <a:lnSpc>
                          <a:spcPct val="115000"/>
                        </a:lnSpc>
                        <a:spcAft>
                          <a:spcPts val="0"/>
                        </a:spcAft>
                      </a:pPr>
                      <a:endParaRPr lang="ru-RU" sz="240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tcPr>
                </a:tc>
                <a:tc>
                  <a:txBody>
                    <a:bodyPr/>
                    <a:lstStyle/>
                    <a:p>
                      <a:pPr algn="l">
                        <a:lnSpc>
                          <a:spcPct val="115000"/>
                        </a:lnSpc>
                        <a:spcAft>
                          <a:spcPts val="0"/>
                        </a:spcAft>
                      </a:pPr>
                      <a:endParaRPr lang="ru-RU" sz="240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tcPr>
                </a:tc>
                <a:tc>
                  <a:txBody>
                    <a:bodyPr/>
                    <a:lstStyle/>
                    <a:p>
                      <a:pPr algn="l">
                        <a:lnSpc>
                          <a:spcPct val="115000"/>
                        </a:lnSpc>
                        <a:spcAft>
                          <a:spcPts val="0"/>
                        </a:spcAft>
                      </a:pPr>
                      <a:endParaRPr lang="ru-RU" sz="240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tcPr>
                </a:tc>
                <a:tc>
                  <a:txBody>
                    <a:bodyPr/>
                    <a:lstStyle/>
                    <a:p>
                      <a:pPr algn="l">
                        <a:lnSpc>
                          <a:spcPct val="115000"/>
                        </a:lnSpc>
                        <a:spcAft>
                          <a:spcPts val="0"/>
                        </a:spcAft>
                      </a:pPr>
                      <a:endParaRPr lang="ru-RU" sz="240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tcPr>
                </a:tc>
                <a:tc>
                  <a:txBody>
                    <a:bodyPr/>
                    <a:lstStyle/>
                    <a:p>
                      <a:pPr algn="l">
                        <a:lnSpc>
                          <a:spcPct val="115000"/>
                        </a:lnSpc>
                        <a:spcAft>
                          <a:spcPts val="0"/>
                        </a:spcAft>
                      </a:pPr>
                      <a:endParaRPr lang="ru-RU" sz="240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tcPr>
                </a:tc>
                <a:tc>
                  <a:txBody>
                    <a:bodyPr/>
                    <a:lstStyle/>
                    <a:p>
                      <a:pPr algn="l">
                        <a:lnSpc>
                          <a:spcPct val="115000"/>
                        </a:lnSpc>
                        <a:spcAft>
                          <a:spcPts val="0"/>
                        </a:spcAft>
                      </a:pPr>
                      <a:endParaRPr lang="ru-RU" sz="240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tcPr>
                </a:tc>
                <a:tc>
                  <a:txBody>
                    <a:bodyPr/>
                    <a:lstStyle/>
                    <a:p>
                      <a:pPr algn="ctr">
                        <a:lnSpc>
                          <a:spcPct val="115000"/>
                        </a:lnSpc>
                        <a:spcAft>
                          <a:spcPts val="0"/>
                        </a:spcAft>
                      </a:pPr>
                      <a:r>
                        <a:rPr lang="kk-KZ" sz="1800" b="1">
                          <a:latin typeface="Times New Roman"/>
                          <a:ea typeface="Times New Roman"/>
                          <a:cs typeface="Times New Roman"/>
                        </a:rPr>
                        <a:t>15</a:t>
                      </a:r>
                      <a:endParaRPr lang="ru-RU" sz="2400">
                        <a:latin typeface="Calibri"/>
                        <a:ea typeface="Times New Roman"/>
                        <a:cs typeface="Times New Roman"/>
                      </a:endParaRPr>
                    </a:p>
                  </a:txBody>
                  <a:tcPr marL="68580" marR="68580" marT="0" marB="0">
                    <a:lnL w="12700" cap="flat" cmpd="sng" algn="ctr">
                      <a:solidFill>
                        <a:srgbClr val="8064A2"/>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tcPr>
                </a:tc>
              </a:tr>
              <a:tr h="1186655">
                <a:tc>
                  <a:txBody>
                    <a:bodyPr/>
                    <a:lstStyle/>
                    <a:p>
                      <a:pPr algn="ctr">
                        <a:lnSpc>
                          <a:spcPct val="115000"/>
                        </a:lnSpc>
                        <a:spcAft>
                          <a:spcPts val="0"/>
                        </a:spcAft>
                      </a:pPr>
                      <a:r>
                        <a:rPr lang="kk-KZ" sz="1800" b="1">
                          <a:latin typeface="Times New Roman"/>
                          <a:ea typeface="Times New Roman"/>
                          <a:cs typeface="Times New Roman"/>
                        </a:rPr>
                        <a:t>2</a:t>
                      </a:r>
                      <a:endParaRPr lang="ru-RU" sz="2400">
                        <a:latin typeface="Calibri"/>
                        <a:ea typeface="Times New Roman"/>
                        <a:cs typeface="Times New Roman"/>
                      </a:endParaRPr>
                    </a:p>
                  </a:txBody>
                  <a:tcPr marL="68580" marR="68580" marT="0" marB="0">
                    <a:lnL w="12700" cap="flat" cmpd="sng" algn="ctr">
                      <a:solidFill>
                        <a:srgbClr val="8064A2"/>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solidFill>
                      <a:srgbClr val="DFD8E8"/>
                    </a:solidFill>
                  </a:tcPr>
                </a:tc>
                <a:tc>
                  <a:txBody>
                    <a:bodyPr/>
                    <a:lstStyle/>
                    <a:p>
                      <a:pPr algn="ctr">
                        <a:lnSpc>
                          <a:spcPct val="115000"/>
                        </a:lnSpc>
                        <a:spcAft>
                          <a:spcPts val="0"/>
                        </a:spcAft>
                      </a:pPr>
                      <a:r>
                        <a:rPr lang="kk-KZ" sz="1800" b="1">
                          <a:latin typeface="Times New Roman"/>
                          <a:ea typeface="Times New Roman"/>
                          <a:cs typeface="Times New Roman"/>
                        </a:rPr>
                        <a:t>2022 жыл </a:t>
                      </a:r>
                      <a:endParaRPr lang="ru-RU" sz="2400">
                        <a:latin typeface="Calibri"/>
                        <a:ea typeface="Times New Roman"/>
                        <a:cs typeface="Times New Roman"/>
                      </a:endParaRPr>
                    </a:p>
                  </a:txBody>
                  <a:tcPr marL="68580" marR="68580" marT="0" marB="0">
                    <a:lnL w="12700" cap="flat" cmpd="sng" algn="ctr">
                      <a:solidFill>
                        <a:srgbClr val="8064A2"/>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solidFill>
                      <a:srgbClr val="DFD8E8"/>
                    </a:solidFill>
                  </a:tcPr>
                </a:tc>
                <a:tc>
                  <a:txBody>
                    <a:bodyPr/>
                    <a:lstStyle/>
                    <a:p>
                      <a:pPr algn="ctr">
                        <a:lnSpc>
                          <a:spcPct val="115000"/>
                        </a:lnSpc>
                        <a:spcAft>
                          <a:spcPts val="0"/>
                        </a:spcAft>
                      </a:pPr>
                      <a:r>
                        <a:rPr lang="kk-KZ" sz="2800" b="1">
                          <a:latin typeface="Times New Roman"/>
                          <a:ea typeface="Times New Roman"/>
                          <a:cs typeface="Times New Roman"/>
                        </a:rPr>
                        <a:t>300</a:t>
                      </a:r>
                      <a:endParaRPr lang="ru-RU" sz="2400">
                        <a:latin typeface="Calibri"/>
                        <a:ea typeface="Times New Roman"/>
                        <a:cs typeface="Times New Roman"/>
                      </a:endParaRPr>
                    </a:p>
                  </a:txBody>
                  <a:tcPr marL="68580" marR="68580" marT="0" marB="0">
                    <a:lnL w="12700" cap="flat" cmpd="sng" algn="ctr">
                      <a:solidFill>
                        <a:srgbClr val="8064A2"/>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solidFill>
                      <a:srgbClr val="DFD8E8"/>
                    </a:solidFill>
                  </a:tcPr>
                </a:tc>
                <a:tc>
                  <a:txBody>
                    <a:bodyPr/>
                    <a:lstStyle/>
                    <a:p>
                      <a:pPr algn="ctr">
                        <a:lnSpc>
                          <a:spcPct val="115000"/>
                        </a:lnSpc>
                        <a:spcAft>
                          <a:spcPts val="0"/>
                        </a:spcAft>
                      </a:pPr>
                      <a:r>
                        <a:rPr lang="kk-KZ" sz="2800" b="1">
                          <a:latin typeface="Times New Roman"/>
                          <a:ea typeface="Times New Roman"/>
                          <a:cs typeface="Times New Roman"/>
                        </a:rPr>
                        <a:t>140</a:t>
                      </a:r>
                      <a:endParaRPr lang="ru-RU" sz="240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solidFill>
                      <a:srgbClr val="DFD8E8"/>
                    </a:solidFill>
                  </a:tcPr>
                </a:tc>
                <a:tc>
                  <a:txBody>
                    <a:bodyPr/>
                    <a:lstStyle/>
                    <a:p>
                      <a:pPr algn="l"/>
                      <a:endParaRPr lang="ru-RU" sz="2400">
                        <a:latin typeface="Calibri"/>
                      </a:endParaRPr>
                    </a:p>
                  </a:txBody>
                  <a:tcPr marL="68580" marR="68580" marT="0" marB="0">
                    <a:lnL w="12700" cap="flat" cmpd="sng" algn="ctr">
                      <a:solidFill>
                        <a:srgbClr val="8064A2"/>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solidFill>
                      <a:srgbClr val="DFD8E8"/>
                    </a:solidFill>
                  </a:tcPr>
                </a:tc>
                <a:tc>
                  <a:txBody>
                    <a:bodyPr/>
                    <a:lstStyle/>
                    <a:p>
                      <a:pPr algn="l"/>
                      <a:endParaRPr lang="ru-RU" sz="2400">
                        <a:latin typeface="Calibri"/>
                      </a:endParaRPr>
                    </a:p>
                  </a:txBody>
                  <a:tcPr marL="68580" marR="68580" marT="0" marB="0">
                    <a:lnL w="12700" cap="flat" cmpd="sng" algn="ctr">
                      <a:solidFill>
                        <a:srgbClr val="8064A2"/>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solidFill>
                      <a:srgbClr val="DFD8E8"/>
                    </a:solidFill>
                  </a:tcPr>
                </a:tc>
                <a:tc>
                  <a:txBody>
                    <a:bodyPr/>
                    <a:lstStyle/>
                    <a:p>
                      <a:pPr algn="ctr">
                        <a:lnSpc>
                          <a:spcPct val="115000"/>
                        </a:lnSpc>
                        <a:spcAft>
                          <a:spcPts val="0"/>
                        </a:spcAft>
                      </a:pPr>
                      <a:r>
                        <a:rPr lang="kk-KZ" sz="1800" b="1">
                          <a:latin typeface="Times New Roman"/>
                          <a:ea typeface="Times New Roman"/>
                          <a:cs typeface="Times New Roman"/>
                        </a:rPr>
                        <a:t>11</a:t>
                      </a:r>
                      <a:endParaRPr lang="ru-RU" sz="2400">
                        <a:latin typeface="Calibri"/>
                        <a:ea typeface="Times New Roman"/>
                        <a:cs typeface="Times New Roman"/>
                      </a:endParaRPr>
                    </a:p>
                  </a:txBody>
                  <a:tcPr marL="68580" marR="68580" marT="0" marB="0">
                    <a:lnL w="12700" cap="flat" cmpd="sng" algn="ctr">
                      <a:solidFill>
                        <a:srgbClr val="8064A2"/>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solidFill>
                      <a:srgbClr val="DFD8E8"/>
                    </a:solidFill>
                  </a:tcPr>
                </a:tc>
                <a:tc>
                  <a:txBody>
                    <a:bodyPr/>
                    <a:lstStyle/>
                    <a:p>
                      <a:pPr algn="ctr">
                        <a:lnSpc>
                          <a:spcPct val="115000"/>
                        </a:lnSpc>
                        <a:spcAft>
                          <a:spcPts val="0"/>
                        </a:spcAft>
                      </a:pPr>
                      <a:r>
                        <a:rPr lang="kk-KZ" sz="1800" b="1">
                          <a:latin typeface="Times New Roman"/>
                          <a:ea typeface="Times New Roman"/>
                          <a:cs typeface="Times New Roman"/>
                        </a:rPr>
                        <a:t>67</a:t>
                      </a:r>
                      <a:endParaRPr lang="ru-RU" sz="2400">
                        <a:latin typeface="Calibri"/>
                        <a:ea typeface="Times New Roman"/>
                        <a:cs typeface="Times New Roman"/>
                      </a:endParaRPr>
                    </a:p>
                  </a:txBody>
                  <a:tcPr marL="68580" marR="68580" marT="0" marB="0">
                    <a:lnL w="12700" cap="flat" cmpd="sng" algn="ctr">
                      <a:solidFill>
                        <a:srgbClr val="8064A2"/>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solidFill>
                      <a:srgbClr val="DFD8E8"/>
                    </a:solidFill>
                  </a:tcPr>
                </a:tc>
                <a:tc>
                  <a:txBody>
                    <a:bodyPr/>
                    <a:lstStyle/>
                    <a:p>
                      <a:pPr algn="l"/>
                      <a:endParaRPr lang="ru-RU" sz="2400">
                        <a:latin typeface="Calibri"/>
                      </a:endParaRPr>
                    </a:p>
                  </a:txBody>
                  <a:tcPr marL="68580" marR="68580" marT="0" marB="0">
                    <a:lnL w="12700" cap="flat" cmpd="sng" algn="ctr">
                      <a:solidFill>
                        <a:srgbClr val="8064A2"/>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solidFill>
                      <a:srgbClr val="DFD8E8"/>
                    </a:solidFill>
                  </a:tcPr>
                </a:tc>
                <a:tc>
                  <a:txBody>
                    <a:bodyPr/>
                    <a:lstStyle/>
                    <a:p>
                      <a:pPr algn="ctr">
                        <a:lnSpc>
                          <a:spcPct val="115000"/>
                        </a:lnSpc>
                        <a:spcAft>
                          <a:spcPts val="0"/>
                        </a:spcAft>
                      </a:pPr>
                      <a:endParaRPr lang="ru-RU" sz="240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solidFill>
                      <a:srgbClr val="DFD8E8"/>
                    </a:solidFill>
                  </a:tcPr>
                </a:tc>
                <a:tc>
                  <a:txBody>
                    <a:bodyPr/>
                    <a:lstStyle/>
                    <a:p>
                      <a:pPr algn="ctr">
                        <a:lnSpc>
                          <a:spcPct val="115000"/>
                        </a:lnSpc>
                        <a:spcAft>
                          <a:spcPts val="0"/>
                        </a:spcAft>
                      </a:pPr>
                      <a:r>
                        <a:rPr lang="kk-KZ" sz="1800" b="1">
                          <a:latin typeface="Times New Roman"/>
                          <a:ea typeface="Times New Roman"/>
                          <a:cs typeface="Times New Roman"/>
                        </a:rPr>
                        <a:t>10</a:t>
                      </a:r>
                      <a:endParaRPr lang="ru-RU" sz="2400">
                        <a:latin typeface="Calibri"/>
                        <a:ea typeface="Times New Roman"/>
                        <a:cs typeface="Times New Roman"/>
                      </a:endParaRPr>
                    </a:p>
                  </a:txBody>
                  <a:tcPr marL="68580" marR="68580" marT="0" marB="0">
                    <a:lnL w="12700" cap="flat" cmpd="sng" algn="ctr">
                      <a:solidFill>
                        <a:srgbClr val="8064A2"/>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solidFill>
                      <a:srgbClr val="DFD8E8"/>
                    </a:solidFill>
                  </a:tcPr>
                </a:tc>
                <a:tc>
                  <a:txBody>
                    <a:bodyPr/>
                    <a:lstStyle/>
                    <a:p>
                      <a:pPr algn="l">
                        <a:lnSpc>
                          <a:spcPct val="115000"/>
                        </a:lnSpc>
                        <a:spcAft>
                          <a:spcPts val="0"/>
                        </a:spcAft>
                      </a:pPr>
                      <a:r>
                        <a:rPr lang="kk-KZ" sz="1800" b="1">
                          <a:latin typeface="Times New Roman"/>
                          <a:ea typeface="Times New Roman"/>
                          <a:cs typeface="Times New Roman"/>
                        </a:rPr>
                        <a:t>12</a:t>
                      </a:r>
                      <a:endParaRPr lang="ru-RU" sz="2400">
                        <a:latin typeface="Calibri"/>
                        <a:ea typeface="Times New Roman"/>
                        <a:cs typeface="Times New Roman"/>
                      </a:endParaRPr>
                    </a:p>
                  </a:txBody>
                  <a:tcPr marL="68580" marR="68580" marT="0" marB="0">
                    <a:lnL w="12700" cap="flat" cmpd="sng" algn="ctr">
                      <a:solidFill>
                        <a:srgbClr val="8064A2"/>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solidFill>
                      <a:srgbClr val="DFD8E8"/>
                    </a:solidFill>
                  </a:tcPr>
                </a:tc>
                <a:tc>
                  <a:txBody>
                    <a:bodyPr/>
                    <a:lstStyle/>
                    <a:p>
                      <a:pPr algn="l">
                        <a:lnSpc>
                          <a:spcPct val="115000"/>
                        </a:lnSpc>
                        <a:spcAft>
                          <a:spcPts val="0"/>
                        </a:spcAft>
                      </a:pPr>
                      <a:r>
                        <a:rPr lang="kk-KZ" sz="1800" b="1">
                          <a:latin typeface="Times New Roman"/>
                          <a:ea typeface="Times New Roman"/>
                          <a:cs typeface="Times New Roman"/>
                        </a:rPr>
                        <a:t>1</a:t>
                      </a:r>
                      <a:endParaRPr lang="ru-RU" sz="240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solidFill>
                      <a:srgbClr val="DFD8E8"/>
                    </a:solidFill>
                  </a:tcPr>
                </a:tc>
                <a:tc>
                  <a:txBody>
                    <a:bodyPr/>
                    <a:lstStyle/>
                    <a:p>
                      <a:pPr algn="ctr">
                        <a:lnSpc>
                          <a:spcPct val="115000"/>
                        </a:lnSpc>
                        <a:spcAft>
                          <a:spcPts val="0"/>
                        </a:spcAft>
                      </a:pPr>
                      <a:endParaRPr lang="ru-RU" sz="240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solidFill>
                      <a:srgbClr val="DFD8E8"/>
                    </a:solidFill>
                  </a:tcPr>
                </a:tc>
                <a:tc>
                  <a:txBody>
                    <a:bodyPr/>
                    <a:lstStyle/>
                    <a:p>
                      <a:pPr algn="l"/>
                      <a:endParaRPr lang="ru-RU" sz="2400">
                        <a:latin typeface="Calibri"/>
                      </a:endParaRPr>
                    </a:p>
                  </a:txBody>
                  <a:tcPr marL="68580" marR="68580" marT="0" marB="0">
                    <a:lnL w="12700" cap="flat" cmpd="sng" algn="ctr">
                      <a:solidFill>
                        <a:srgbClr val="8064A2"/>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solidFill>
                      <a:srgbClr val="DFD8E8"/>
                    </a:solidFill>
                  </a:tcPr>
                </a:tc>
                <a:tc>
                  <a:txBody>
                    <a:bodyPr/>
                    <a:lstStyle/>
                    <a:p>
                      <a:pPr algn="l"/>
                      <a:endParaRPr lang="ru-RU" sz="2400" dirty="0">
                        <a:latin typeface="Calibri"/>
                      </a:endParaRPr>
                    </a:p>
                  </a:txBody>
                  <a:tcPr marL="68580" marR="68580" marT="0" marB="0">
                    <a:lnL w="12700" cap="flat" cmpd="sng" algn="ctr">
                      <a:solidFill>
                        <a:srgbClr val="8064A2"/>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solidFill>
                      <a:srgbClr val="DFD8E8"/>
                    </a:solidFill>
                  </a:tcPr>
                </a:tc>
                <a:tc>
                  <a:txBody>
                    <a:bodyPr/>
                    <a:lstStyle/>
                    <a:p>
                      <a:pPr algn="l"/>
                      <a:endParaRPr lang="ru-RU" sz="2400" dirty="0">
                        <a:latin typeface="Calibri"/>
                      </a:endParaRPr>
                    </a:p>
                  </a:txBody>
                  <a:tcPr marL="68580" marR="68580" marT="0" marB="0">
                    <a:lnL w="12700" cap="flat" cmpd="sng" algn="ctr">
                      <a:solidFill>
                        <a:srgbClr val="8064A2"/>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solidFill>
                      <a:srgbClr val="DFD8E8"/>
                    </a:solidFill>
                  </a:tcPr>
                </a:tc>
                <a:tc>
                  <a:txBody>
                    <a:bodyPr/>
                    <a:lstStyle/>
                    <a:p>
                      <a:pPr algn="l"/>
                      <a:endParaRPr lang="ru-RU" sz="2400">
                        <a:latin typeface="Calibri"/>
                      </a:endParaRPr>
                    </a:p>
                  </a:txBody>
                  <a:tcPr marL="68580" marR="68580" marT="0" marB="0">
                    <a:lnL w="12700" cap="flat" cmpd="sng" algn="ctr">
                      <a:solidFill>
                        <a:srgbClr val="8064A2"/>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solidFill>
                      <a:srgbClr val="DFD8E8"/>
                    </a:solidFill>
                  </a:tcPr>
                </a:tc>
                <a:tc>
                  <a:txBody>
                    <a:bodyPr/>
                    <a:lstStyle/>
                    <a:p>
                      <a:pPr algn="ctr">
                        <a:lnSpc>
                          <a:spcPct val="115000"/>
                        </a:lnSpc>
                        <a:spcAft>
                          <a:spcPts val="0"/>
                        </a:spcAft>
                      </a:pPr>
                      <a:endParaRPr lang="ru-RU" sz="2400" dirty="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solidFill>
                      <a:srgbClr val="DFD8E8"/>
                    </a:solidFill>
                  </a:tcPr>
                </a:tc>
                <a:tc>
                  <a:txBody>
                    <a:bodyPr/>
                    <a:lstStyle/>
                    <a:p>
                      <a:pPr algn="l">
                        <a:lnSpc>
                          <a:spcPct val="115000"/>
                        </a:lnSpc>
                        <a:spcAft>
                          <a:spcPts val="0"/>
                        </a:spcAft>
                      </a:pPr>
                      <a:r>
                        <a:rPr lang="kk-KZ" sz="1800" b="1" dirty="0">
                          <a:latin typeface="Times New Roman"/>
                          <a:ea typeface="Times New Roman"/>
                          <a:cs typeface="Times New Roman"/>
                        </a:rPr>
                        <a:t>12</a:t>
                      </a:r>
                      <a:endParaRPr lang="ru-RU" sz="2400" dirty="0">
                        <a:latin typeface="Calibri"/>
                        <a:ea typeface="Times New Roman"/>
                        <a:cs typeface="Times New Roman"/>
                      </a:endParaRPr>
                    </a:p>
                  </a:txBody>
                  <a:tcPr marL="68580" marR="68580" marT="0" marB="0">
                    <a:lnL w="12700" cap="flat" cmpd="sng" algn="ctr">
                      <a:solidFill>
                        <a:srgbClr val="8064A2"/>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solidFill>
                      <a:srgbClr val="DFD8E8"/>
                    </a:solidFill>
                  </a:tcPr>
                </a:tc>
                <a:tc>
                  <a:txBody>
                    <a:bodyPr/>
                    <a:lstStyle/>
                    <a:p>
                      <a:pPr algn="l">
                        <a:lnSpc>
                          <a:spcPct val="115000"/>
                        </a:lnSpc>
                        <a:spcAft>
                          <a:spcPts val="0"/>
                        </a:spcAft>
                      </a:pPr>
                      <a:r>
                        <a:rPr lang="kk-KZ" sz="1800" b="1" dirty="0">
                          <a:latin typeface="Times New Roman"/>
                          <a:ea typeface="Times New Roman"/>
                          <a:cs typeface="Times New Roman"/>
                        </a:rPr>
                        <a:t>16</a:t>
                      </a:r>
                      <a:endParaRPr lang="ru-RU" sz="2400" dirty="0">
                        <a:latin typeface="Calibri"/>
                        <a:ea typeface="Times New Roman"/>
                        <a:cs typeface="Times New Roman"/>
                      </a:endParaRPr>
                    </a:p>
                  </a:txBody>
                  <a:tcPr marL="68580" marR="68580" marT="0" marB="0">
                    <a:lnL w="12700" cap="flat" cmpd="sng" algn="ctr">
                      <a:solidFill>
                        <a:srgbClr val="8064A2"/>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solidFill>
                      <a:srgbClr val="DFD8E8"/>
                    </a:solidFill>
                  </a:tcPr>
                </a:tc>
                <a:tc>
                  <a:txBody>
                    <a:bodyPr/>
                    <a:lstStyle/>
                    <a:p>
                      <a:pPr algn="l">
                        <a:lnSpc>
                          <a:spcPct val="115000"/>
                        </a:lnSpc>
                        <a:spcAft>
                          <a:spcPts val="0"/>
                        </a:spcAft>
                      </a:pPr>
                      <a:endParaRPr lang="ru-RU" sz="240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solidFill>
                      <a:srgbClr val="DFD8E8"/>
                    </a:solidFill>
                  </a:tcPr>
                </a:tc>
                <a:tc>
                  <a:txBody>
                    <a:bodyPr/>
                    <a:lstStyle/>
                    <a:p>
                      <a:pPr algn="l">
                        <a:lnSpc>
                          <a:spcPct val="115000"/>
                        </a:lnSpc>
                        <a:spcAft>
                          <a:spcPts val="0"/>
                        </a:spcAft>
                      </a:pPr>
                      <a:r>
                        <a:rPr lang="kk-KZ" sz="1800" b="1">
                          <a:latin typeface="Times New Roman"/>
                          <a:ea typeface="Times New Roman"/>
                          <a:cs typeface="Times New Roman"/>
                        </a:rPr>
                        <a:t>11</a:t>
                      </a:r>
                      <a:endParaRPr lang="ru-RU" sz="240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solidFill>
                      <a:srgbClr val="DFD8E8"/>
                    </a:solidFill>
                  </a:tcPr>
                </a:tc>
                <a:tc>
                  <a:txBody>
                    <a:bodyPr/>
                    <a:lstStyle/>
                    <a:p>
                      <a:pPr algn="l">
                        <a:lnSpc>
                          <a:spcPct val="115000"/>
                        </a:lnSpc>
                        <a:spcAft>
                          <a:spcPts val="0"/>
                        </a:spcAft>
                      </a:pPr>
                      <a:endParaRPr lang="ru-RU" sz="240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solidFill>
                      <a:srgbClr val="DFD8E8"/>
                    </a:solidFill>
                  </a:tcPr>
                </a:tc>
                <a:tc>
                  <a:txBody>
                    <a:bodyPr/>
                    <a:lstStyle/>
                    <a:p>
                      <a:pPr algn="l">
                        <a:lnSpc>
                          <a:spcPct val="115000"/>
                        </a:lnSpc>
                        <a:spcAft>
                          <a:spcPts val="0"/>
                        </a:spcAft>
                      </a:pPr>
                      <a:endParaRPr lang="ru-RU" sz="240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solidFill>
                      <a:srgbClr val="DFD8E8"/>
                    </a:solidFill>
                  </a:tcPr>
                </a:tc>
                <a:tc>
                  <a:txBody>
                    <a:bodyPr/>
                    <a:lstStyle/>
                    <a:p>
                      <a:pPr algn="l">
                        <a:lnSpc>
                          <a:spcPct val="115000"/>
                        </a:lnSpc>
                        <a:spcAft>
                          <a:spcPts val="0"/>
                        </a:spcAft>
                      </a:pPr>
                      <a:endParaRPr lang="ru-RU" sz="240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solidFill>
                      <a:srgbClr val="DFD8E8"/>
                    </a:solidFill>
                  </a:tcPr>
                </a:tc>
                <a:tc>
                  <a:txBody>
                    <a:bodyPr/>
                    <a:lstStyle/>
                    <a:p>
                      <a:pPr algn="l">
                        <a:lnSpc>
                          <a:spcPct val="115000"/>
                        </a:lnSpc>
                        <a:spcAft>
                          <a:spcPts val="0"/>
                        </a:spcAft>
                      </a:pPr>
                      <a:endParaRPr lang="ru-RU" sz="240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solidFill>
                      <a:srgbClr val="DFD8E8"/>
                    </a:solidFill>
                  </a:tcPr>
                </a:tc>
                <a:tc>
                  <a:txBody>
                    <a:bodyPr/>
                    <a:lstStyle/>
                    <a:p>
                      <a:pPr algn="l">
                        <a:lnSpc>
                          <a:spcPct val="115000"/>
                        </a:lnSpc>
                        <a:spcAft>
                          <a:spcPts val="0"/>
                        </a:spcAft>
                      </a:pPr>
                      <a:endParaRPr lang="ru-RU" sz="240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solidFill>
                      <a:srgbClr val="DFD8E8"/>
                    </a:solidFill>
                  </a:tcPr>
                </a:tc>
                <a:tc>
                  <a:txBody>
                    <a:bodyPr/>
                    <a:lstStyle/>
                    <a:p>
                      <a:pPr algn="l">
                        <a:lnSpc>
                          <a:spcPct val="115000"/>
                        </a:lnSpc>
                        <a:spcAft>
                          <a:spcPts val="0"/>
                        </a:spcAft>
                      </a:pPr>
                      <a:endParaRPr lang="ru-RU" sz="240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solidFill>
                      <a:srgbClr val="DFD8E8"/>
                    </a:solidFill>
                  </a:tcPr>
                </a:tc>
                <a:tc>
                  <a:txBody>
                    <a:bodyPr/>
                    <a:lstStyle/>
                    <a:p>
                      <a:pPr algn="l">
                        <a:lnSpc>
                          <a:spcPct val="115000"/>
                        </a:lnSpc>
                        <a:spcAft>
                          <a:spcPts val="0"/>
                        </a:spcAft>
                      </a:pPr>
                      <a:endParaRPr lang="ru-RU" sz="240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solidFill>
                      <a:srgbClr val="DFD8E8"/>
                    </a:solidFill>
                  </a:tcPr>
                </a:tc>
                <a:tc>
                  <a:txBody>
                    <a:bodyPr/>
                    <a:lstStyle/>
                    <a:p>
                      <a:pPr algn="ctr">
                        <a:lnSpc>
                          <a:spcPct val="115000"/>
                        </a:lnSpc>
                        <a:spcAft>
                          <a:spcPts val="0"/>
                        </a:spcAft>
                      </a:pPr>
                      <a:r>
                        <a:rPr lang="kk-KZ" sz="1800" b="1">
                          <a:latin typeface="Times New Roman"/>
                          <a:ea typeface="Times New Roman"/>
                          <a:cs typeface="Times New Roman"/>
                        </a:rPr>
                        <a:t>26</a:t>
                      </a:r>
                      <a:endParaRPr lang="ru-RU" sz="2400">
                        <a:latin typeface="Calibri"/>
                        <a:ea typeface="Times New Roman"/>
                        <a:cs typeface="Times New Roman"/>
                      </a:endParaRPr>
                    </a:p>
                  </a:txBody>
                  <a:tcPr marL="68580" marR="68580" marT="0" marB="0">
                    <a:lnL w="12700" cap="flat" cmpd="sng" algn="ctr">
                      <a:solidFill>
                        <a:srgbClr val="8064A2"/>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solidFill>
                      <a:srgbClr val="DFD8E8"/>
                    </a:solidFill>
                  </a:tcPr>
                </a:tc>
              </a:tr>
              <a:tr h="1274386">
                <a:tc>
                  <a:txBody>
                    <a:bodyPr/>
                    <a:lstStyle/>
                    <a:p>
                      <a:pPr algn="ctr">
                        <a:lnSpc>
                          <a:spcPct val="115000"/>
                        </a:lnSpc>
                        <a:spcAft>
                          <a:spcPts val="0"/>
                        </a:spcAft>
                      </a:pPr>
                      <a:r>
                        <a:rPr lang="kk-KZ" sz="1800" b="1">
                          <a:latin typeface="Times New Roman"/>
                          <a:ea typeface="Times New Roman"/>
                          <a:cs typeface="Times New Roman"/>
                        </a:rPr>
                        <a:t>3</a:t>
                      </a:r>
                      <a:endParaRPr lang="ru-RU" sz="2400">
                        <a:latin typeface="Calibri"/>
                        <a:ea typeface="Times New Roman"/>
                        <a:cs typeface="Times New Roman"/>
                      </a:endParaRPr>
                    </a:p>
                  </a:txBody>
                  <a:tcPr marL="68580" marR="68580" marT="0" marB="0">
                    <a:lnL w="12700" cap="flat" cmpd="sng" algn="ctr">
                      <a:solidFill>
                        <a:srgbClr val="8064A2"/>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tcPr>
                </a:tc>
                <a:tc>
                  <a:txBody>
                    <a:bodyPr/>
                    <a:lstStyle/>
                    <a:p>
                      <a:pPr algn="ctr">
                        <a:lnSpc>
                          <a:spcPct val="115000"/>
                        </a:lnSpc>
                        <a:spcAft>
                          <a:spcPts val="0"/>
                        </a:spcAft>
                      </a:pPr>
                      <a:r>
                        <a:rPr lang="kk-KZ" sz="1800" b="1" dirty="0">
                          <a:latin typeface="Times New Roman"/>
                          <a:ea typeface="Times New Roman"/>
                          <a:cs typeface="Times New Roman"/>
                        </a:rPr>
                        <a:t>2023 жыл </a:t>
                      </a:r>
                      <a:endParaRPr lang="ru-RU" sz="2400" dirty="0">
                        <a:latin typeface="Calibri"/>
                        <a:ea typeface="Times New Roman"/>
                        <a:cs typeface="Times New Roman"/>
                      </a:endParaRPr>
                    </a:p>
                    <a:p>
                      <a:pPr algn="ctr">
                        <a:lnSpc>
                          <a:spcPct val="115000"/>
                        </a:lnSpc>
                        <a:spcAft>
                          <a:spcPts val="0"/>
                        </a:spcAft>
                      </a:pPr>
                      <a:endParaRPr lang="ru-RU" sz="2400" dirty="0">
                        <a:latin typeface="Calibri"/>
                        <a:ea typeface="Times New Roman"/>
                        <a:cs typeface="Times New Roman"/>
                      </a:endParaRPr>
                    </a:p>
                  </a:txBody>
                  <a:tcPr marL="68580" marR="68580" marT="0" marB="0">
                    <a:lnL w="12700" cap="flat" cmpd="sng" algn="ctr">
                      <a:solidFill>
                        <a:srgbClr val="8064A2"/>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tcPr>
                </a:tc>
                <a:tc>
                  <a:txBody>
                    <a:bodyPr/>
                    <a:lstStyle/>
                    <a:p>
                      <a:pPr algn="ctr">
                        <a:lnSpc>
                          <a:spcPct val="115000"/>
                        </a:lnSpc>
                        <a:spcAft>
                          <a:spcPts val="0"/>
                        </a:spcAft>
                      </a:pPr>
                      <a:r>
                        <a:rPr lang="kk-KZ" sz="2800" b="1">
                          <a:latin typeface="Times New Roman"/>
                          <a:ea typeface="Times New Roman"/>
                          <a:cs typeface="Times New Roman"/>
                        </a:rPr>
                        <a:t>500</a:t>
                      </a:r>
                      <a:endParaRPr lang="ru-RU" sz="2400">
                        <a:latin typeface="Calibri"/>
                        <a:ea typeface="Times New Roman"/>
                        <a:cs typeface="Times New Roman"/>
                      </a:endParaRPr>
                    </a:p>
                  </a:txBody>
                  <a:tcPr marL="68580" marR="68580" marT="0" marB="0">
                    <a:lnL w="12700" cap="flat" cmpd="sng" algn="ctr">
                      <a:solidFill>
                        <a:srgbClr val="8064A2"/>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tcPr>
                </a:tc>
                <a:tc>
                  <a:txBody>
                    <a:bodyPr/>
                    <a:lstStyle/>
                    <a:p>
                      <a:pPr algn="ctr">
                        <a:lnSpc>
                          <a:spcPct val="115000"/>
                        </a:lnSpc>
                        <a:spcAft>
                          <a:spcPts val="0"/>
                        </a:spcAft>
                      </a:pPr>
                      <a:r>
                        <a:rPr lang="kk-KZ" sz="2800" b="1">
                          <a:latin typeface="Times New Roman"/>
                          <a:ea typeface="Times New Roman"/>
                          <a:cs typeface="Times New Roman"/>
                        </a:rPr>
                        <a:t>64</a:t>
                      </a:r>
                      <a:endParaRPr lang="ru-RU" sz="240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tcPr>
                </a:tc>
                <a:tc>
                  <a:txBody>
                    <a:bodyPr/>
                    <a:lstStyle/>
                    <a:p>
                      <a:pPr algn="ctr">
                        <a:lnSpc>
                          <a:spcPct val="115000"/>
                        </a:lnSpc>
                        <a:spcAft>
                          <a:spcPts val="0"/>
                        </a:spcAft>
                      </a:pPr>
                      <a:r>
                        <a:rPr lang="kk-KZ" sz="1800" b="1">
                          <a:latin typeface="Times New Roman"/>
                          <a:ea typeface="Times New Roman"/>
                          <a:cs typeface="Times New Roman"/>
                        </a:rPr>
                        <a:t>21</a:t>
                      </a:r>
                      <a:endParaRPr lang="ru-RU" sz="2400">
                        <a:latin typeface="Calibri"/>
                        <a:ea typeface="Times New Roman"/>
                        <a:cs typeface="Times New Roman"/>
                      </a:endParaRPr>
                    </a:p>
                  </a:txBody>
                  <a:tcPr marL="68580" marR="68580" marT="0" marB="0">
                    <a:lnL w="12700" cap="flat" cmpd="sng" algn="ctr">
                      <a:solidFill>
                        <a:srgbClr val="8064A2"/>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tcPr>
                </a:tc>
                <a:tc>
                  <a:txBody>
                    <a:bodyPr/>
                    <a:lstStyle/>
                    <a:p>
                      <a:pPr algn="l"/>
                      <a:endParaRPr lang="ru-RU" sz="2400">
                        <a:latin typeface="Calibri"/>
                      </a:endParaRPr>
                    </a:p>
                  </a:txBody>
                  <a:tcPr marL="68580" marR="68580" marT="0" marB="0">
                    <a:lnL w="12700" cap="flat" cmpd="sng" algn="ctr">
                      <a:solidFill>
                        <a:srgbClr val="8064A2"/>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tcPr>
                </a:tc>
                <a:tc>
                  <a:txBody>
                    <a:bodyPr/>
                    <a:lstStyle/>
                    <a:p>
                      <a:pPr algn="l"/>
                      <a:endParaRPr lang="ru-RU" sz="2400">
                        <a:latin typeface="Calibri"/>
                      </a:endParaRPr>
                    </a:p>
                  </a:txBody>
                  <a:tcPr marL="68580" marR="68580" marT="0" marB="0">
                    <a:lnL w="12700" cap="flat" cmpd="sng" algn="ctr">
                      <a:solidFill>
                        <a:srgbClr val="8064A2"/>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tcPr>
                </a:tc>
                <a:tc>
                  <a:txBody>
                    <a:bodyPr/>
                    <a:lstStyle/>
                    <a:p>
                      <a:pPr algn="ctr">
                        <a:lnSpc>
                          <a:spcPct val="115000"/>
                        </a:lnSpc>
                        <a:spcAft>
                          <a:spcPts val="0"/>
                        </a:spcAft>
                      </a:pPr>
                      <a:r>
                        <a:rPr lang="kk-KZ" sz="1800" b="1">
                          <a:latin typeface="Times New Roman"/>
                          <a:ea typeface="Times New Roman"/>
                          <a:cs typeface="Times New Roman"/>
                        </a:rPr>
                        <a:t>11</a:t>
                      </a:r>
                      <a:endParaRPr lang="ru-RU" sz="2400">
                        <a:latin typeface="Calibri"/>
                        <a:ea typeface="Times New Roman"/>
                        <a:cs typeface="Times New Roman"/>
                      </a:endParaRPr>
                    </a:p>
                  </a:txBody>
                  <a:tcPr marL="68580" marR="68580" marT="0" marB="0">
                    <a:lnL w="12700" cap="flat" cmpd="sng" algn="ctr">
                      <a:solidFill>
                        <a:srgbClr val="8064A2"/>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tcPr>
                </a:tc>
                <a:tc>
                  <a:txBody>
                    <a:bodyPr/>
                    <a:lstStyle/>
                    <a:p>
                      <a:pPr algn="l"/>
                      <a:endParaRPr lang="ru-RU" sz="2400">
                        <a:latin typeface="Calibri"/>
                      </a:endParaRPr>
                    </a:p>
                  </a:txBody>
                  <a:tcPr marL="68580" marR="68580" marT="0" marB="0">
                    <a:lnL w="12700" cap="flat" cmpd="sng" algn="ctr">
                      <a:solidFill>
                        <a:srgbClr val="8064A2"/>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tcPr>
                </a:tc>
                <a:tc>
                  <a:txBody>
                    <a:bodyPr/>
                    <a:lstStyle/>
                    <a:p>
                      <a:pPr algn="ctr">
                        <a:lnSpc>
                          <a:spcPct val="115000"/>
                        </a:lnSpc>
                        <a:spcAft>
                          <a:spcPts val="0"/>
                        </a:spcAft>
                      </a:pPr>
                      <a:r>
                        <a:rPr lang="kk-KZ" sz="1800" b="1">
                          <a:latin typeface="Times New Roman"/>
                          <a:ea typeface="Times New Roman"/>
                          <a:cs typeface="Times New Roman"/>
                        </a:rPr>
                        <a:t>6</a:t>
                      </a:r>
                      <a:endParaRPr lang="ru-RU" sz="240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tcPr>
                </a:tc>
                <a:tc>
                  <a:txBody>
                    <a:bodyPr/>
                    <a:lstStyle/>
                    <a:p>
                      <a:pPr algn="ctr">
                        <a:lnSpc>
                          <a:spcPct val="115000"/>
                        </a:lnSpc>
                        <a:spcAft>
                          <a:spcPts val="0"/>
                        </a:spcAft>
                      </a:pPr>
                      <a:r>
                        <a:rPr lang="kk-KZ" sz="1800" b="1">
                          <a:latin typeface="Times New Roman"/>
                          <a:ea typeface="Times New Roman"/>
                          <a:cs typeface="Times New Roman"/>
                        </a:rPr>
                        <a:t>9</a:t>
                      </a:r>
                      <a:endParaRPr lang="ru-RU" sz="2400">
                        <a:latin typeface="Calibri"/>
                        <a:ea typeface="Times New Roman"/>
                        <a:cs typeface="Times New Roman"/>
                      </a:endParaRPr>
                    </a:p>
                  </a:txBody>
                  <a:tcPr marL="68580" marR="68580" marT="0" marB="0">
                    <a:lnL w="12700" cap="flat" cmpd="sng" algn="ctr">
                      <a:solidFill>
                        <a:srgbClr val="8064A2"/>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tcPr>
                </a:tc>
                <a:tc>
                  <a:txBody>
                    <a:bodyPr/>
                    <a:lstStyle/>
                    <a:p>
                      <a:pPr algn="l"/>
                      <a:endParaRPr lang="ru-RU" sz="2400">
                        <a:latin typeface="Calibri"/>
                      </a:endParaRPr>
                    </a:p>
                  </a:txBody>
                  <a:tcPr marL="68580" marR="68580" marT="0" marB="0">
                    <a:lnL w="12700" cap="flat" cmpd="sng" algn="ctr">
                      <a:solidFill>
                        <a:srgbClr val="8064A2"/>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tcPr>
                </a:tc>
                <a:tc>
                  <a:txBody>
                    <a:bodyPr/>
                    <a:lstStyle/>
                    <a:p>
                      <a:pPr algn="l">
                        <a:lnSpc>
                          <a:spcPct val="115000"/>
                        </a:lnSpc>
                        <a:spcAft>
                          <a:spcPts val="0"/>
                        </a:spcAft>
                      </a:pPr>
                      <a:r>
                        <a:rPr lang="kk-KZ" sz="1800" b="1">
                          <a:latin typeface="Times New Roman"/>
                          <a:ea typeface="Times New Roman"/>
                          <a:cs typeface="Times New Roman"/>
                        </a:rPr>
                        <a:t>2</a:t>
                      </a:r>
                      <a:endParaRPr lang="ru-RU" sz="240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tcPr>
                </a:tc>
                <a:tc>
                  <a:txBody>
                    <a:bodyPr/>
                    <a:lstStyle/>
                    <a:p>
                      <a:pPr algn="ctr">
                        <a:lnSpc>
                          <a:spcPct val="115000"/>
                        </a:lnSpc>
                        <a:spcAft>
                          <a:spcPts val="0"/>
                        </a:spcAft>
                      </a:pPr>
                      <a:r>
                        <a:rPr lang="kk-KZ" sz="1800" b="1">
                          <a:latin typeface="Times New Roman"/>
                          <a:ea typeface="Times New Roman"/>
                          <a:cs typeface="Times New Roman"/>
                        </a:rPr>
                        <a:t>12</a:t>
                      </a:r>
                      <a:endParaRPr lang="ru-RU" sz="240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tcPr>
                </a:tc>
                <a:tc>
                  <a:txBody>
                    <a:bodyPr/>
                    <a:lstStyle/>
                    <a:p>
                      <a:pPr algn="l">
                        <a:lnSpc>
                          <a:spcPct val="115000"/>
                        </a:lnSpc>
                        <a:spcAft>
                          <a:spcPts val="0"/>
                        </a:spcAft>
                      </a:pPr>
                      <a:r>
                        <a:rPr lang="kk-KZ" sz="1800" b="1">
                          <a:latin typeface="Times New Roman"/>
                          <a:ea typeface="Times New Roman"/>
                          <a:cs typeface="Times New Roman"/>
                        </a:rPr>
                        <a:t>38</a:t>
                      </a:r>
                      <a:endParaRPr lang="ru-RU" sz="2400">
                        <a:latin typeface="Calibri"/>
                        <a:ea typeface="Times New Roman"/>
                        <a:cs typeface="Times New Roman"/>
                      </a:endParaRPr>
                    </a:p>
                  </a:txBody>
                  <a:tcPr marL="68580" marR="68580" marT="0" marB="0">
                    <a:lnL w="12700" cap="flat" cmpd="sng" algn="ctr">
                      <a:solidFill>
                        <a:srgbClr val="8064A2"/>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tcPr>
                </a:tc>
                <a:tc>
                  <a:txBody>
                    <a:bodyPr/>
                    <a:lstStyle/>
                    <a:p>
                      <a:pPr algn="ctr">
                        <a:lnSpc>
                          <a:spcPct val="115000"/>
                        </a:lnSpc>
                        <a:spcAft>
                          <a:spcPts val="0"/>
                        </a:spcAft>
                      </a:pPr>
                      <a:r>
                        <a:rPr lang="kk-KZ" sz="1800" b="1">
                          <a:latin typeface="Times New Roman"/>
                          <a:ea typeface="Times New Roman"/>
                          <a:cs typeface="Times New Roman"/>
                        </a:rPr>
                        <a:t>12</a:t>
                      </a:r>
                      <a:endParaRPr lang="ru-RU" sz="2400">
                        <a:latin typeface="Calibri"/>
                        <a:ea typeface="Times New Roman"/>
                        <a:cs typeface="Times New Roman"/>
                      </a:endParaRPr>
                    </a:p>
                  </a:txBody>
                  <a:tcPr marL="68580" marR="68580" marT="0" marB="0">
                    <a:lnL w="12700" cap="flat" cmpd="sng" algn="ctr">
                      <a:solidFill>
                        <a:srgbClr val="8064A2"/>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tcPr>
                </a:tc>
                <a:tc>
                  <a:txBody>
                    <a:bodyPr/>
                    <a:lstStyle/>
                    <a:p>
                      <a:pPr algn="l">
                        <a:lnSpc>
                          <a:spcPct val="115000"/>
                        </a:lnSpc>
                        <a:spcAft>
                          <a:spcPts val="0"/>
                        </a:spcAft>
                      </a:pPr>
                      <a:r>
                        <a:rPr lang="kk-KZ" sz="1800" b="1">
                          <a:latin typeface="Times New Roman"/>
                          <a:ea typeface="Times New Roman"/>
                          <a:cs typeface="Times New Roman"/>
                        </a:rPr>
                        <a:t>15</a:t>
                      </a:r>
                      <a:endParaRPr lang="ru-RU" sz="2400">
                        <a:latin typeface="Calibri"/>
                        <a:ea typeface="Times New Roman"/>
                        <a:cs typeface="Times New Roman"/>
                      </a:endParaRPr>
                    </a:p>
                  </a:txBody>
                  <a:tcPr marL="68580" marR="68580" marT="0" marB="0">
                    <a:lnL w="12700" cap="flat" cmpd="sng" algn="ctr">
                      <a:solidFill>
                        <a:srgbClr val="8064A2"/>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tcPr>
                </a:tc>
                <a:tc>
                  <a:txBody>
                    <a:bodyPr/>
                    <a:lstStyle/>
                    <a:p>
                      <a:pPr algn="ctr">
                        <a:lnSpc>
                          <a:spcPct val="115000"/>
                        </a:lnSpc>
                        <a:spcAft>
                          <a:spcPts val="0"/>
                        </a:spcAft>
                      </a:pPr>
                      <a:r>
                        <a:rPr lang="kk-KZ" sz="1800" b="1">
                          <a:latin typeface="Times New Roman"/>
                          <a:ea typeface="Times New Roman"/>
                          <a:cs typeface="Times New Roman"/>
                        </a:rPr>
                        <a:t>15</a:t>
                      </a:r>
                      <a:endParaRPr lang="ru-RU" sz="2400">
                        <a:latin typeface="Calibri"/>
                        <a:ea typeface="Times New Roman"/>
                        <a:cs typeface="Times New Roman"/>
                      </a:endParaRPr>
                    </a:p>
                  </a:txBody>
                  <a:tcPr marL="68580" marR="68580" marT="0" marB="0">
                    <a:lnL w="12700" cap="flat" cmpd="sng" algn="ctr">
                      <a:solidFill>
                        <a:srgbClr val="8064A2"/>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tcPr>
                </a:tc>
                <a:tc>
                  <a:txBody>
                    <a:bodyPr/>
                    <a:lstStyle/>
                    <a:p>
                      <a:pPr algn="ctr">
                        <a:lnSpc>
                          <a:spcPct val="115000"/>
                        </a:lnSpc>
                        <a:spcAft>
                          <a:spcPts val="0"/>
                        </a:spcAft>
                      </a:pPr>
                      <a:r>
                        <a:rPr lang="kk-KZ" sz="1800" b="1">
                          <a:latin typeface="Times New Roman"/>
                          <a:ea typeface="Times New Roman"/>
                          <a:cs typeface="Times New Roman"/>
                        </a:rPr>
                        <a:t>19</a:t>
                      </a:r>
                      <a:endParaRPr lang="ru-RU" sz="240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tcPr>
                </a:tc>
                <a:tc>
                  <a:txBody>
                    <a:bodyPr/>
                    <a:lstStyle/>
                    <a:p>
                      <a:pPr algn="l"/>
                      <a:endParaRPr lang="ru-RU" sz="2400">
                        <a:latin typeface="Calibri"/>
                      </a:endParaRPr>
                    </a:p>
                  </a:txBody>
                  <a:tcPr marL="68580" marR="68580" marT="0" marB="0">
                    <a:lnL w="12700" cap="flat" cmpd="sng" algn="ctr">
                      <a:solidFill>
                        <a:srgbClr val="8064A2"/>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tcPr>
                </a:tc>
                <a:tc>
                  <a:txBody>
                    <a:bodyPr/>
                    <a:lstStyle/>
                    <a:p>
                      <a:pPr algn="l"/>
                      <a:endParaRPr lang="ru-RU" sz="2400" dirty="0">
                        <a:latin typeface="Calibri"/>
                      </a:endParaRPr>
                    </a:p>
                  </a:txBody>
                  <a:tcPr marL="68580" marR="68580" marT="0" marB="0">
                    <a:lnL w="12700" cap="flat" cmpd="sng" algn="ctr">
                      <a:solidFill>
                        <a:srgbClr val="8064A2"/>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tcPr>
                </a:tc>
                <a:tc>
                  <a:txBody>
                    <a:bodyPr/>
                    <a:lstStyle/>
                    <a:p>
                      <a:pPr algn="l">
                        <a:lnSpc>
                          <a:spcPct val="115000"/>
                        </a:lnSpc>
                        <a:spcAft>
                          <a:spcPts val="0"/>
                        </a:spcAft>
                      </a:pPr>
                      <a:r>
                        <a:rPr lang="kk-KZ" sz="1800" b="1" dirty="0">
                          <a:latin typeface="Times New Roman"/>
                          <a:ea typeface="Times New Roman"/>
                          <a:cs typeface="Times New Roman"/>
                        </a:rPr>
                        <a:t>60</a:t>
                      </a:r>
                      <a:endParaRPr lang="ru-RU" sz="2400" dirty="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tcPr>
                </a:tc>
                <a:tc>
                  <a:txBody>
                    <a:bodyPr/>
                    <a:lstStyle/>
                    <a:p>
                      <a:pPr algn="l">
                        <a:lnSpc>
                          <a:spcPct val="115000"/>
                        </a:lnSpc>
                        <a:spcAft>
                          <a:spcPts val="0"/>
                        </a:spcAft>
                      </a:pPr>
                      <a:r>
                        <a:rPr lang="kk-KZ" sz="1800" b="1" dirty="0">
                          <a:latin typeface="Times New Roman"/>
                          <a:ea typeface="Times New Roman"/>
                          <a:cs typeface="Times New Roman"/>
                        </a:rPr>
                        <a:t>75</a:t>
                      </a:r>
                      <a:endParaRPr lang="ru-RU" sz="2400" dirty="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tcPr>
                </a:tc>
                <a:tc>
                  <a:txBody>
                    <a:bodyPr/>
                    <a:lstStyle/>
                    <a:p>
                      <a:pPr algn="l">
                        <a:lnSpc>
                          <a:spcPct val="115000"/>
                        </a:lnSpc>
                        <a:spcAft>
                          <a:spcPts val="0"/>
                        </a:spcAft>
                      </a:pPr>
                      <a:r>
                        <a:rPr lang="kk-KZ" sz="1800" b="1" dirty="0">
                          <a:latin typeface="Times New Roman"/>
                          <a:ea typeface="Times New Roman"/>
                          <a:cs typeface="Times New Roman"/>
                        </a:rPr>
                        <a:t>31</a:t>
                      </a:r>
                      <a:endParaRPr lang="ru-RU" sz="2400" dirty="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tcPr>
                </a:tc>
                <a:tc>
                  <a:txBody>
                    <a:bodyPr/>
                    <a:lstStyle/>
                    <a:p>
                      <a:pPr algn="l">
                        <a:lnSpc>
                          <a:spcPct val="115000"/>
                        </a:lnSpc>
                        <a:spcAft>
                          <a:spcPts val="0"/>
                        </a:spcAft>
                      </a:pPr>
                      <a:r>
                        <a:rPr lang="kk-KZ" sz="1800" b="1" dirty="0">
                          <a:latin typeface="Times New Roman"/>
                          <a:ea typeface="Times New Roman"/>
                          <a:cs typeface="Times New Roman"/>
                        </a:rPr>
                        <a:t>4</a:t>
                      </a:r>
                      <a:endParaRPr lang="ru-RU" sz="2400" dirty="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tcPr>
                </a:tc>
                <a:tc>
                  <a:txBody>
                    <a:bodyPr/>
                    <a:lstStyle/>
                    <a:p>
                      <a:pPr algn="l">
                        <a:lnSpc>
                          <a:spcPct val="115000"/>
                        </a:lnSpc>
                        <a:spcAft>
                          <a:spcPts val="0"/>
                        </a:spcAft>
                      </a:pPr>
                      <a:r>
                        <a:rPr lang="kk-KZ" sz="1800" b="1" dirty="0">
                          <a:latin typeface="Times New Roman"/>
                          <a:ea typeface="Times New Roman"/>
                          <a:cs typeface="Times New Roman"/>
                        </a:rPr>
                        <a:t>37</a:t>
                      </a:r>
                      <a:endParaRPr lang="ru-RU" sz="2400" dirty="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tcPr>
                </a:tc>
                <a:tc>
                  <a:txBody>
                    <a:bodyPr/>
                    <a:lstStyle/>
                    <a:p>
                      <a:pPr algn="l">
                        <a:lnSpc>
                          <a:spcPct val="115000"/>
                        </a:lnSpc>
                        <a:spcAft>
                          <a:spcPts val="0"/>
                        </a:spcAft>
                      </a:pPr>
                      <a:r>
                        <a:rPr lang="kk-KZ" sz="1800" b="1" dirty="0">
                          <a:latin typeface="Times New Roman"/>
                          <a:ea typeface="Times New Roman"/>
                          <a:cs typeface="Times New Roman"/>
                        </a:rPr>
                        <a:t>9</a:t>
                      </a:r>
                      <a:endParaRPr lang="ru-RU" sz="2400" dirty="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tcPr>
                </a:tc>
                <a:tc>
                  <a:txBody>
                    <a:bodyPr/>
                    <a:lstStyle/>
                    <a:p>
                      <a:pPr algn="l">
                        <a:lnSpc>
                          <a:spcPct val="115000"/>
                        </a:lnSpc>
                        <a:spcAft>
                          <a:spcPts val="0"/>
                        </a:spcAft>
                      </a:pPr>
                      <a:r>
                        <a:rPr lang="kk-KZ" sz="1800" b="1" dirty="0">
                          <a:latin typeface="Times New Roman"/>
                          <a:ea typeface="Times New Roman"/>
                          <a:cs typeface="Times New Roman"/>
                        </a:rPr>
                        <a:t>17</a:t>
                      </a:r>
                      <a:endParaRPr lang="ru-RU" sz="2400" dirty="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tcPr>
                </a:tc>
                <a:tc>
                  <a:txBody>
                    <a:bodyPr/>
                    <a:lstStyle/>
                    <a:p>
                      <a:pPr algn="l">
                        <a:lnSpc>
                          <a:spcPct val="115000"/>
                        </a:lnSpc>
                        <a:spcAft>
                          <a:spcPts val="0"/>
                        </a:spcAft>
                      </a:pPr>
                      <a:r>
                        <a:rPr lang="kk-KZ" sz="1800" b="1" dirty="0">
                          <a:latin typeface="Times New Roman"/>
                          <a:ea typeface="Times New Roman"/>
                          <a:cs typeface="Times New Roman"/>
                        </a:rPr>
                        <a:t>28</a:t>
                      </a:r>
                      <a:endParaRPr lang="ru-RU" sz="2400" dirty="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tcPr>
                </a:tc>
                <a:tc>
                  <a:txBody>
                    <a:bodyPr/>
                    <a:lstStyle/>
                    <a:p>
                      <a:pPr algn="l">
                        <a:lnSpc>
                          <a:spcPct val="115000"/>
                        </a:lnSpc>
                        <a:spcAft>
                          <a:spcPts val="0"/>
                        </a:spcAft>
                      </a:pPr>
                      <a:r>
                        <a:rPr lang="kk-KZ" sz="1800" b="1" dirty="0">
                          <a:latin typeface="Times New Roman"/>
                          <a:ea typeface="Times New Roman"/>
                          <a:cs typeface="Times New Roman"/>
                        </a:rPr>
                        <a:t>15</a:t>
                      </a:r>
                      <a:endParaRPr lang="ru-RU" sz="2400" dirty="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tcPr>
                </a:tc>
                <a:tc>
                  <a:txBody>
                    <a:bodyPr/>
                    <a:lstStyle/>
                    <a:p>
                      <a:pPr algn="ctr">
                        <a:lnSpc>
                          <a:spcPct val="115000"/>
                        </a:lnSpc>
                        <a:spcAft>
                          <a:spcPts val="0"/>
                        </a:spcAft>
                      </a:pPr>
                      <a:r>
                        <a:rPr lang="kk-KZ" sz="1800" b="1" dirty="0">
                          <a:latin typeface="Times New Roman"/>
                          <a:ea typeface="Times New Roman"/>
                          <a:cs typeface="Times New Roman"/>
                        </a:rPr>
                        <a:t>37</a:t>
                      </a:r>
                      <a:endParaRPr lang="ru-RU" sz="2400" dirty="0">
                        <a:latin typeface="Calibri"/>
                        <a:ea typeface="Times New Roman"/>
                        <a:cs typeface="Times New Roman"/>
                      </a:endParaRPr>
                    </a:p>
                  </a:txBody>
                  <a:tcPr marL="68580" marR="68580" marT="0" marB="0">
                    <a:lnL w="12700" cap="flat" cmpd="sng" algn="ctr">
                      <a:solidFill>
                        <a:srgbClr val="8064A2"/>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tcPr>
                </a:tc>
              </a:tr>
            </a:tbl>
          </a:graphicData>
        </a:graphic>
      </p:graphicFrame>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srcRect l="14453" t="10416" r="41797" b="31944"/>
          <a:stretch>
            <a:fillRect/>
          </a:stretch>
        </p:blipFill>
        <p:spPr bwMode="auto">
          <a:xfrm>
            <a:off x="12430148" y="357154"/>
            <a:ext cx="4929222" cy="3652906"/>
          </a:xfrm>
          <a:prstGeom prst="rect">
            <a:avLst/>
          </a:prstGeom>
          <a:noFill/>
          <a:ln w="9525">
            <a:noFill/>
            <a:miter lim="800000"/>
            <a:headEnd/>
            <a:tailEnd/>
          </a:ln>
          <a:effectLst/>
        </p:spPr>
      </p:pic>
      <p:sp>
        <p:nvSpPr>
          <p:cNvPr id="5" name="Freeform 5"/>
          <p:cNvSpPr/>
          <p:nvPr/>
        </p:nvSpPr>
        <p:spPr>
          <a:xfrm>
            <a:off x="-1000806" y="6860453"/>
            <a:ext cx="20289611" cy="2047957"/>
          </a:xfrm>
          <a:custGeom>
            <a:avLst/>
            <a:gdLst/>
            <a:ahLst/>
            <a:cxnLst/>
            <a:rect l="l" t="t" r="r" b="b"/>
            <a:pathLst>
              <a:path w="5343766" h="539380">
                <a:moveTo>
                  <a:pt x="0" y="0"/>
                </a:moveTo>
                <a:lnTo>
                  <a:pt x="5343766" y="0"/>
                </a:lnTo>
                <a:lnTo>
                  <a:pt x="5343766" y="539380"/>
                </a:lnTo>
                <a:lnTo>
                  <a:pt x="0" y="539380"/>
                </a:lnTo>
                <a:close/>
              </a:path>
            </a:pathLst>
          </a:custGeom>
          <a:solidFill>
            <a:schemeClr val="bg1"/>
          </a:solidFill>
          <a:ln>
            <a:solidFill>
              <a:schemeClr val="accent5"/>
            </a:solidFill>
          </a:ln>
        </p:spPr>
      </p:sp>
      <p:sp>
        <p:nvSpPr>
          <p:cNvPr id="8" name="TextBox 8"/>
          <p:cNvSpPr txBox="1"/>
          <p:nvPr/>
        </p:nvSpPr>
        <p:spPr>
          <a:xfrm>
            <a:off x="357126" y="7257688"/>
            <a:ext cx="18216690" cy="1103700"/>
          </a:xfrm>
          <a:prstGeom prst="rect">
            <a:avLst/>
          </a:prstGeom>
        </p:spPr>
        <p:txBody>
          <a:bodyPr wrap="square" lIns="0" tIns="0" rIns="0" bIns="0" rtlCol="0" anchor="t">
            <a:spAutoFit/>
          </a:bodyPr>
          <a:lstStyle/>
          <a:p>
            <a:pPr lvl="0">
              <a:lnSpc>
                <a:spcPts val="8879"/>
              </a:lnSpc>
              <a:spcBef>
                <a:spcPct val="0"/>
              </a:spcBef>
            </a:pPr>
            <a:r>
              <a:rPr lang="kk-KZ" sz="7200" b="1" dirty="0" smtClean="0">
                <a:solidFill>
                  <a:srgbClr val="009999"/>
                </a:solidFill>
                <a:latin typeface="Cambria" panose="02040503050406030204" pitchFamily="18" charset="0"/>
                <a:ea typeface="Cambria" panose="02040503050406030204" pitchFamily="18" charset="0"/>
                <a:cs typeface="Times New Roman" pitchFamily="18" charset="0"/>
              </a:rPr>
              <a:t>«ОҢАЙ ТІЛ»  ҚАЗАҚ ТІЛІ КАБИНЕТТЕРІ</a:t>
            </a:r>
            <a:endParaRPr lang="en-US" sz="7200" u="none" strike="noStrike" dirty="0">
              <a:solidFill>
                <a:srgbClr val="FFFFFF"/>
              </a:solidFill>
              <a:latin typeface="Poppins Medium"/>
            </a:endParaRPr>
          </a:p>
        </p:txBody>
      </p:sp>
      <p:pic>
        <p:nvPicPr>
          <p:cNvPr id="10" name="Picture 2" descr="C:\Users\User\Downloads\212594486_591723471832522_2683211736336108953_n (1).jpg"/>
          <p:cNvPicPr>
            <a:picLocks noChangeAspect="1" noChangeArrowheads="1"/>
          </p:cNvPicPr>
          <p:nvPr/>
        </p:nvPicPr>
        <p:blipFill>
          <a:blip r:embed="rId3"/>
          <a:srcRect t="14852" r="48960" b="18890"/>
          <a:stretch>
            <a:fillRect/>
          </a:stretch>
        </p:blipFill>
        <p:spPr bwMode="auto">
          <a:xfrm>
            <a:off x="428564" y="285716"/>
            <a:ext cx="3286148" cy="3986788"/>
          </a:xfrm>
          <a:prstGeom prst="rect">
            <a:avLst/>
          </a:prstGeom>
          <a:ln>
            <a:noFill/>
          </a:ln>
          <a:effectLst>
            <a:softEdge rad="112500"/>
          </a:effectLst>
        </p:spPr>
      </p:pic>
      <p:pic>
        <p:nvPicPr>
          <p:cNvPr id="11" name="Picture 2" descr="D:\рабочий стол\XXL.jpg"/>
          <p:cNvPicPr>
            <a:picLocks noChangeAspect="1" noChangeArrowheads="1"/>
          </p:cNvPicPr>
          <p:nvPr/>
        </p:nvPicPr>
        <p:blipFill>
          <a:blip r:embed="rId4" cstate="print"/>
          <a:srcRect/>
          <a:stretch>
            <a:fillRect/>
          </a:stretch>
        </p:blipFill>
        <p:spPr bwMode="auto">
          <a:xfrm>
            <a:off x="6143604" y="214278"/>
            <a:ext cx="5000660" cy="3571900"/>
          </a:xfrm>
          <a:prstGeom prst="rect">
            <a:avLst/>
          </a:prstGeom>
          <a:ln>
            <a:noFill/>
          </a:ln>
          <a:effectLst>
            <a:outerShdw blurRad="292100" dist="139700" dir="2700000" algn="tl" rotWithShape="0">
              <a:srgbClr val="333333">
                <a:alpha val="65000"/>
              </a:srgbClr>
            </a:outerShdw>
          </a:effectLst>
        </p:spPr>
      </p:pic>
      <p:pic>
        <p:nvPicPr>
          <p:cNvPr id="13" name="Рисунок 12"/>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13644594" y="3357550"/>
            <a:ext cx="4286280" cy="3214710"/>
          </a:xfrm>
          <a:prstGeom prst="rect">
            <a:avLst/>
          </a:prstGeom>
        </p:spPr>
      </p:pic>
      <p:pic>
        <p:nvPicPr>
          <p:cNvPr id="14" name="Рисунок 13"/>
          <p:cNvPicPr>
            <a:picLocks noChangeAspect="1"/>
          </p:cNvPicPr>
          <p:nvPr/>
        </p:nvPicPr>
        <p:blipFill rotWithShape="1">
          <a:blip r:embed="rId6">
            <a:extLst>
              <a:ext uri="{28A0092B-C50C-407E-A947-70E740481C1C}">
                <a14:useLocalDpi xmlns:a14="http://schemas.microsoft.com/office/drawing/2010/main" xmlns="" val="0"/>
              </a:ext>
            </a:extLst>
          </a:blip>
          <a:srcRect l="3518" t="2845" r="2778"/>
          <a:stretch/>
        </p:blipFill>
        <p:spPr>
          <a:xfrm>
            <a:off x="6857984" y="3286112"/>
            <a:ext cx="5143536" cy="3214710"/>
          </a:xfrm>
          <a:prstGeom prst="rect">
            <a:avLst/>
          </a:prstGeom>
        </p:spPr>
      </p:pic>
      <p:pic>
        <p:nvPicPr>
          <p:cNvPr id="15" name="Picture 4" descr="C:\Users\Priemnaya\Downloads\WhatsApp Image 2023-04-03 at 20.54.30.jpeg"/>
          <p:cNvPicPr>
            <a:picLocks noChangeAspect="1" noChangeArrowheads="1"/>
          </p:cNvPicPr>
          <p:nvPr/>
        </p:nvPicPr>
        <p:blipFill>
          <a:blip r:embed="rId7" cstate="print"/>
          <a:srcRect/>
          <a:stretch>
            <a:fillRect/>
          </a:stretch>
        </p:blipFill>
        <p:spPr bwMode="auto">
          <a:xfrm>
            <a:off x="1071506" y="3428988"/>
            <a:ext cx="4572032" cy="3161133"/>
          </a:xfrm>
          <a:prstGeom prst="rect">
            <a:avLst/>
          </a:prstGeom>
          <a:noFill/>
        </p:spPr>
      </p:pic>
      <p:pic>
        <p:nvPicPr>
          <p:cNvPr id="16" name="Picture 10" descr="https://www.freepngimg.com/thumb/symbol/62766-map-symbol-computer-location-icons-free-download-png-hd.png"/>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flipH="1">
            <a:off x="1000068" y="9358342"/>
            <a:ext cx="571504" cy="571504"/>
          </a:xfrm>
          <a:prstGeom prst="rect">
            <a:avLst/>
          </a:prstGeom>
          <a:noFill/>
          <a:extLst>
            <a:ext uri="{909E8E84-426E-40DD-AFC4-6F175D3DCCD1}">
              <a14:hiddenFill xmlns:a14="http://schemas.microsoft.com/office/drawing/2010/main" xmlns="">
                <a:solidFill>
                  <a:srgbClr val="FFFFFF"/>
                </a:solidFill>
              </a14:hiddenFill>
            </a:ext>
          </a:extLst>
        </p:spPr>
      </p:pic>
      <p:sp>
        <p:nvSpPr>
          <p:cNvPr id="17" name="Прямоугольник 16"/>
          <p:cNvSpPr/>
          <p:nvPr/>
        </p:nvSpPr>
        <p:spPr>
          <a:xfrm>
            <a:off x="1428696" y="9286904"/>
            <a:ext cx="2981907" cy="707886"/>
          </a:xfrm>
          <a:prstGeom prst="rect">
            <a:avLst/>
          </a:prstGeom>
        </p:spPr>
        <p:txBody>
          <a:bodyPr wrap="none">
            <a:spAutoFit/>
          </a:bodyPr>
          <a:lstStyle/>
          <a:p>
            <a:pPr algn="ctr"/>
            <a:r>
              <a:rPr lang="kk-KZ" sz="4000" dirty="0" smtClean="0">
                <a:ln w="0">
                  <a:solidFill>
                    <a:srgbClr val="002060"/>
                  </a:solidFill>
                </a:ln>
                <a:solidFill>
                  <a:schemeClr val="accent5">
                    <a:lumMod val="50000"/>
                  </a:schemeClr>
                </a:solidFill>
                <a:effectLst>
                  <a:outerShdw blurRad="38100" dist="25400" dir="5400000" algn="ctr" rotWithShape="0">
                    <a:srgbClr val="6E747A">
                      <a:alpha val="43000"/>
                    </a:srgbClr>
                  </a:outerShdw>
                </a:effectLst>
              </a:rPr>
              <a:t>«Евразия»СҮ</a:t>
            </a:r>
            <a:endParaRPr lang="ru-RU" sz="4000" dirty="0">
              <a:ln w="0">
                <a:solidFill>
                  <a:srgbClr val="002060"/>
                </a:solidFill>
              </a:ln>
              <a:solidFill>
                <a:schemeClr val="accent5">
                  <a:lumMod val="50000"/>
                </a:schemeClr>
              </a:solidFill>
              <a:effectLst>
                <a:outerShdw blurRad="38100" dist="25400" dir="5400000" algn="ctr" rotWithShape="0">
                  <a:srgbClr val="6E747A">
                    <a:alpha val="43000"/>
                  </a:srgbClr>
                </a:outerShdw>
              </a:effectLst>
            </a:endParaRPr>
          </a:p>
        </p:txBody>
      </p:sp>
      <p:sp>
        <p:nvSpPr>
          <p:cNvPr id="18" name="Прямоугольник 17"/>
          <p:cNvSpPr/>
          <p:nvPr/>
        </p:nvSpPr>
        <p:spPr>
          <a:xfrm>
            <a:off x="5572100" y="9286904"/>
            <a:ext cx="3653309" cy="707886"/>
          </a:xfrm>
          <a:prstGeom prst="rect">
            <a:avLst/>
          </a:prstGeom>
        </p:spPr>
        <p:txBody>
          <a:bodyPr wrap="none">
            <a:spAutoFit/>
          </a:bodyPr>
          <a:lstStyle/>
          <a:p>
            <a:pPr algn="ctr"/>
            <a:r>
              <a:rPr lang="kk-KZ" sz="4000" dirty="0" smtClean="0">
                <a:ln w="0">
                  <a:solidFill>
                    <a:srgbClr val="002060"/>
                  </a:solidFill>
                </a:ln>
                <a:solidFill>
                  <a:schemeClr val="accent5">
                    <a:lumMod val="50000"/>
                  </a:schemeClr>
                </a:solidFill>
                <a:effectLst>
                  <a:outerShdw blurRad="38100" dist="25400" dir="5400000" algn="ctr" rotWithShape="0">
                    <a:srgbClr val="6E747A">
                      <a:alpha val="43000"/>
                    </a:srgbClr>
                  </a:outerShdw>
                </a:effectLst>
              </a:rPr>
              <a:t>«</a:t>
            </a:r>
            <a:r>
              <a:rPr lang="en-US" sz="4000" dirty="0" smtClean="0">
                <a:ln w="0">
                  <a:solidFill>
                    <a:srgbClr val="002060"/>
                  </a:solidFill>
                </a:ln>
                <a:solidFill>
                  <a:schemeClr val="accent5">
                    <a:lumMod val="50000"/>
                  </a:schemeClr>
                </a:solidFill>
                <a:effectLst>
                  <a:outerShdw blurRad="38100" dist="25400" dir="5400000" algn="ctr" rotWithShape="0">
                    <a:srgbClr val="6E747A">
                      <a:alpha val="43000"/>
                    </a:srgbClr>
                  </a:outerShdw>
                </a:effectLst>
              </a:rPr>
              <a:t>City Centre</a:t>
            </a:r>
            <a:r>
              <a:rPr lang="kk-KZ" sz="4000" dirty="0" smtClean="0">
                <a:ln w="0">
                  <a:solidFill>
                    <a:srgbClr val="002060"/>
                  </a:solidFill>
                </a:ln>
                <a:solidFill>
                  <a:schemeClr val="accent5">
                    <a:lumMod val="50000"/>
                  </a:schemeClr>
                </a:solidFill>
                <a:effectLst>
                  <a:outerShdw blurRad="38100" dist="25400" dir="5400000" algn="ctr" rotWithShape="0">
                    <a:srgbClr val="6E747A">
                      <a:alpha val="43000"/>
                    </a:srgbClr>
                  </a:outerShdw>
                </a:effectLst>
              </a:rPr>
              <a:t>» СҮ</a:t>
            </a:r>
            <a:endParaRPr lang="ru-RU" sz="4000" dirty="0">
              <a:ln w="0">
                <a:solidFill>
                  <a:srgbClr val="002060"/>
                </a:solidFill>
              </a:ln>
              <a:solidFill>
                <a:schemeClr val="accent5">
                  <a:lumMod val="50000"/>
                </a:schemeClr>
              </a:solidFill>
              <a:effectLst>
                <a:outerShdw blurRad="38100" dist="25400" dir="5400000" algn="ctr" rotWithShape="0">
                  <a:srgbClr val="6E747A">
                    <a:alpha val="43000"/>
                  </a:srgbClr>
                </a:outerShdw>
              </a:effectLst>
            </a:endParaRPr>
          </a:p>
        </p:txBody>
      </p:sp>
      <p:pic>
        <p:nvPicPr>
          <p:cNvPr id="19" name="Picture 10" descr="https://www.freepngimg.com/thumb/symbol/62766-map-symbol-computer-location-icons-free-download-png-hd.png"/>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flipH="1">
            <a:off x="5000596" y="9358342"/>
            <a:ext cx="571504" cy="571504"/>
          </a:xfrm>
          <a:prstGeom prst="rect">
            <a:avLst/>
          </a:prstGeom>
          <a:noFill/>
          <a:extLst>
            <a:ext uri="{909E8E84-426E-40DD-AFC4-6F175D3DCCD1}">
              <a14:hiddenFill xmlns:a14="http://schemas.microsoft.com/office/drawing/2010/main" xmlns="">
                <a:solidFill>
                  <a:srgbClr val="FFFFFF"/>
                </a:solidFill>
              </a14:hiddenFill>
            </a:ext>
          </a:extLst>
        </p:spPr>
      </p:pic>
      <p:pic>
        <p:nvPicPr>
          <p:cNvPr id="20" name="Picture 10" descr="https://www.freepngimg.com/thumb/symbol/62766-map-symbol-computer-location-icons-free-download-png-hd.png"/>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flipH="1">
            <a:off x="10358446" y="9286904"/>
            <a:ext cx="571504" cy="571504"/>
          </a:xfrm>
          <a:prstGeom prst="rect">
            <a:avLst/>
          </a:prstGeom>
          <a:noFill/>
          <a:extLst>
            <a:ext uri="{909E8E84-426E-40DD-AFC4-6F175D3DCCD1}">
              <a14:hiddenFill xmlns:a14="http://schemas.microsoft.com/office/drawing/2010/main" xmlns="">
                <a:solidFill>
                  <a:srgbClr val="FFFFFF"/>
                </a:solidFill>
              </a14:hiddenFill>
            </a:ext>
          </a:extLst>
        </p:spPr>
      </p:pic>
      <p:sp>
        <p:nvSpPr>
          <p:cNvPr id="21" name="Прямоугольник 20"/>
          <p:cNvSpPr/>
          <p:nvPr/>
        </p:nvSpPr>
        <p:spPr>
          <a:xfrm>
            <a:off x="10858512" y="9286904"/>
            <a:ext cx="5912581" cy="707886"/>
          </a:xfrm>
          <a:prstGeom prst="rect">
            <a:avLst/>
          </a:prstGeom>
        </p:spPr>
        <p:txBody>
          <a:bodyPr wrap="none">
            <a:spAutoFit/>
          </a:bodyPr>
          <a:lstStyle/>
          <a:p>
            <a:pPr algn="ctr"/>
            <a:r>
              <a:rPr lang="kk-KZ" sz="4000" dirty="0" smtClean="0">
                <a:ln w="0">
                  <a:solidFill>
                    <a:srgbClr val="002060"/>
                  </a:solidFill>
                </a:ln>
                <a:solidFill>
                  <a:schemeClr val="accent5">
                    <a:lumMod val="50000"/>
                  </a:schemeClr>
                </a:solidFill>
                <a:effectLst>
                  <a:outerShdw blurRad="38100" dist="25400" dir="5400000" algn="ctr" rotWithShape="0">
                    <a:srgbClr val="6E747A">
                      <a:alpha val="43000"/>
                    </a:srgbClr>
                  </a:outerShdw>
                </a:effectLst>
              </a:rPr>
              <a:t>«Арна» төсек-орын дүкені</a:t>
            </a:r>
            <a:endParaRPr lang="ru-RU" sz="4000" dirty="0">
              <a:ln w="0">
                <a:solidFill>
                  <a:srgbClr val="002060"/>
                </a:solidFill>
              </a:ln>
              <a:solidFill>
                <a:schemeClr val="accent5">
                  <a:lumMod val="50000"/>
                </a:schemeClr>
              </a:solidFill>
              <a:effectLst>
                <a:outerShdw blurRad="38100" dist="25400" dir="5400000" algn="ctr" rotWithShape="0">
                  <a:srgbClr val="6E747A">
                    <a:alpha val="43000"/>
                  </a:srgbClr>
                </a:outerShdw>
              </a:effectLst>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рабочий стол\Қысқамерзімді курс\Отчет\фото\сентябрь\WhatsApp Image 2023-10-03 at 10.36.57.jpeg"/>
          <p:cNvPicPr>
            <a:picLocks noChangeAspect="1" noChangeArrowheads="1"/>
          </p:cNvPicPr>
          <p:nvPr/>
        </p:nvPicPr>
        <p:blipFill>
          <a:blip r:embed="rId2"/>
          <a:srcRect t="7812"/>
          <a:stretch>
            <a:fillRect/>
          </a:stretch>
        </p:blipFill>
        <p:spPr bwMode="auto">
          <a:xfrm>
            <a:off x="8429620" y="428592"/>
            <a:ext cx="7596198" cy="5252076"/>
          </a:xfrm>
          <a:prstGeom prst="rect">
            <a:avLst/>
          </a:prstGeom>
          <a:noFill/>
        </p:spPr>
      </p:pic>
      <p:pic>
        <p:nvPicPr>
          <p:cNvPr id="1027" name="Picture 3" descr="D:\рабочий стол\Қысқамерзімді курс\Отчет\фото\инюнь\IMG-20230704-WA0102.jpg"/>
          <p:cNvPicPr>
            <a:picLocks noChangeAspect="1" noChangeArrowheads="1"/>
          </p:cNvPicPr>
          <p:nvPr/>
        </p:nvPicPr>
        <p:blipFill>
          <a:blip r:embed="rId3"/>
          <a:srcRect b="24805"/>
          <a:stretch>
            <a:fillRect/>
          </a:stretch>
        </p:blipFill>
        <p:spPr bwMode="auto">
          <a:xfrm>
            <a:off x="4143340" y="285716"/>
            <a:ext cx="4346357" cy="5810248"/>
          </a:xfrm>
          <a:prstGeom prst="rect">
            <a:avLst/>
          </a:prstGeom>
          <a:noFill/>
        </p:spPr>
      </p:pic>
      <p:pic>
        <p:nvPicPr>
          <p:cNvPr id="4" name="Рисунок 3"/>
          <p:cNvPicPr/>
          <p:nvPr/>
        </p:nvPicPr>
        <p:blipFill>
          <a:blip r:embed="rId4" cstate="print"/>
          <a:srcRect l="24143" t="9195" r="51173" b="15201"/>
          <a:stretch>
            <a:fillRect/>
          </a:stretch>
        </p:blipFill>
        <p:spPr bwMode="auto">
          <a:xfrm>
            <a:off x="500002" y="2714608"/>
            <a:ext cx="3643338" cy="6215106"/>
          </a:xfrm>
          <a:prstGeom prst="rect">
            <a:avLst/>
          </a:prstGeom>
          <a:noFill/>
          <a:ln w="9525">
            <a:noFill/>
            <a:miter lim="800000"/>
            <a:headEnd/>
            <a:tailEnd/>
          </a:ln>
        </p:spPr>
      </p:pic>
      <p:pic>
        <p:nvPicPr>
          <p:cNvPr id="5" name="Рисунок 4" descr="D:\рабочий стол\Қысқамерзімді курс\Отчет\фото\мамыр\WhatsApp Image 2023-05-18 at 14.59.58.jpeg"/>
          <p:cNvPicPr/>
          <p:nvPr/>
        </p:nvPicPr>
        <p:blipFill>
          <a:blip r:embed="rId5"/>
          <a:srcRect t="27936"/>
          <a:stretch>
            <a:fillRect/>
          </a:stretch>
        </p:blipFill>
        <p:spPr bwMode="auto">
          <a:xfrm>
            <a:off x="9501190" y="5643566"/>
            <a:ext cx="6137275" cy="3286148"/>
          </a:xfrm>
          <a:prstGeom prst="rect">
            <a:avLst/>
          </a:prstGeom>
          <a:noFill/>
          <a:ln w="9525">
            <a:noFill/>
            <a:miter lim="800000"/>
            <a:headEnd/>
            <a:tailEnd/>
          </a:ln>
        </p:spPr>
      </p:pic>
      <p:pic>
        <p:nvPicPr>
          <p:cNvPr id="6" name="Рисунок 5" descr="D:\рабочий стол\Қысқамерзімді курс\Отчет\фото\мамыр\WhatsApp Image 2023-05-22 at 11.13.05.jpeg"/>
          <p:cNvPicPr/>
          <p:nvPr/>
        </p:nvPicPr>
        <p:blipFill>
          <a:blip r:embed="rId6"/>
          <a:srcRect/>
          <a:stretch>
            <a:fillRect/>
          </a:stretch>
        </p:blipFill>
        <p:spPr bwMode="auto">
          <a:xfrm>
            <a:off x="4143340" y="5643566"/>
            <a:ext cx="5357850" cy="3286148"/>
          </a:xfrm>
          <a:prstGeom prst="rect">
            <a:avLst/>
          </a:prstGeom>
          <a:noFill/>
          <a:ln w="9525">
            <a:noFill/>
            <a:miter lim="800000"/>
            <a:headEnd/>
            <a:tailEnd/>
          </a:ln>
        </p:spPr>
      </p:pic>
      <p:sp>
        <p:nvSpPr>
          <p:cNvPr id="7" name="Прямоугольник 6"/>
          <p:cNvSpPr/>
          <p:nvPr/>
        </p:nvSpPr>
        <p:spPr>
          <a:xfrm>
            <a:off x="0" y="9144028"/>
            <a:ext cx="18288000" cy="928694"/>
          </a:xfrm>
          <a:prstGeom prst="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k-KZ" sz="5400" b="1" dirty="0" smtClean="0">
                <a:solidFill>
                  <a:schemeClr val="accent5">
                    <a:lumMod val="50000"/>
                  </a:schemeClr>
                </a:solidFill>
              </a:rPr>
              <a:t>“Оңай тіл” сөйлесу клубы</a:t>
            </a:r>
            <a:endParaRPr lang="ru-RU" sz="5400" b="1" dirty="0">
              <a:solidFill>
                <a:schemeClr val="accent5">
                  <a:lumMod val="50000"/>
                </a:schemeClr>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2" name="Picture 4"/>
          <p:cNvPicPr>
            <a:picLocks noChangeAspect="1" noChangeArrowheads="1"/>
          </p:cNvPicPr>
          <p:nvPr/>
        </p:nvPicPr>
        <p:blipFill>
          <a:blip r:embed="rId2"/>
          <a:srcRect l="14062" t="8333" r="15234" b="31250"/>
          <a:stretch>
            <a:fillRect/>
          </a:stretch>
        </p:blipFill>
        <p:spPr bwMode="auto">
          <a:xfrm>
            <a:off x="10358446" y="6572260"/>
            <a:ext cx="7282570" cy="3500462"/>
          </a:xfrm>
          <a:prstGeom prst="rect">
            <a:avLst/>
          </a:prstGeom>
          <a:noFill/>
          <a:ln w="9525">
            <a:noFill/>
            <a:miter lim="800000"/>
            <a:headEnd/>
            <a:tailEnd/>
          </a:ln>
          <a:effectLst/>
        </p:spPr>
      </p:pic>
      <p:pic>
        <p:nvPicPr>
          <p:cNvPr id="43010" name="Picture 2"/>
          <p:cNvPicPr>
            <a:picLocks noChangeAspect="1" noChangeArrowheads="1"/>
          </p:cNvPicPr>
          <p:nvPr/>
        </p:nvPicPr>
        <p:blipFill>
          <a:blip r:embed="rId3"/>
          <a:srcRect l="14453" t="9722" r="15625" b="31944"/>
          <a:stretch>
            <a:fillRect/>
          </a:stretch>
        </p:blipFill>
        <p:spPr bwMode="auto">
          <a:xfrm>
            <a:off x="10196860" y="555504"/>
            <a:ext cx="7797798" cy="3659302"/>
          </a:xfrm>
          <a:prstGeom prst="rect">
            <a:avLst/>
          </a:prstGeom>
          <a:noFill/>
          <a:ln w="9525">
            <a:noFill/>
            <a:miter lim="800000"/>
            <a:headEnd/>
            <a:tailEnd/>
          </a:ln>
          <a:effectLst/>
        </p:spPr>
      </p:pic>
      <p:pic>
        <p:nvPicPr>
          <p:cNvPr id="43011" name="Picture 3"/>
          <p:cNvPicPr>
            <a:picLocks noChangeAspect="1" noChangeArrowheads="1"/>
          </p:cNvPicPr>
          <p:nvPr/>
        </p:nvPicPr>
        <p:blipFill>
          <a:blip r:embed="rId4"/>
          <a:srcRect l="14062" t="9027" r="15234" b="31250"/>
          <a:stretch>
            <a:fillRect/>
          </a:stretch>
        </p:blipFill>
        <p:spPr bwMode="auto">
          <a:xfrm>
            <a:off x="8286744" y="3286112"/>
            <a:ext cx="8643998" cy="4107093"/>
          </a:xfrm>
          <a:prstGeom prst="rect">
            <a:avLst/>
          </a:prstGeom>
          <a:noFill/>
          <a:ln w="9525">
            <a:noFill/>
            <a:miter lim="800000"/>
            <a:headEnd/>
            <a:tailEnd/>
          </a:ln>
          <a:effectLst/>
        </p:spPr>
      </p:pic>
      <p:graphicFrame>
        <p:nvGraphicFramePr>
          <p:cNvPr id="5" name="Таблица 4"/>
          <p:cNvGraphicFramePr>
            <a:graphicFrameLocks noGrp="1"/>
          </p:cNvGraphicFramePr>
          <p:nvPr/>
        </p:nvGraphicFramePr>
        <p:xfrm>
          <a:off x="285688" y="714344"/>
          <a:ext cx="7858180" cy="9326880"/>
        </p:xfrm>
        <a:graphic>
          <a:graphicData uri="http://schemas.openxmlformats.org/drawingml/2006/table">
            <a:tbl>
              <a:tblPr/>
              <a:tblGrid>
                <a:gridCol w="593070"/>
                <a:gridCol w="1939840"/>
                <a:gridCol w="5325270"/>
              </a:tblGrid>
              <a:tr h="0">
                <a:tc>
                  <a:txBody>
                    <a:bodyPr/>
                    <a:lstStyle/>
                    <a:p>
                      <a:pPr marL="0" indent="0" algn="ctr">
                        <a:spcAft>
                          <a:spcPts val="0"/>
                        </a:spcAft>
                      </a:pPr>
                      <a:r>
                        <a:rPr lang="ru-RU" sz="1800" dirty="0">
                          <a:latin typeface="Times New Roman"/>
                          <a:ea typeface="Brush Script MT"/>
                          <a:cs typeface="Times New Roman"/>
                        </a:rPr>
                        <a:t>№</a:t>
                      </a:r>
                      <a:endParaRPr lang="ru-RU" sz="1800" dirty="0">
                        <a:latin typeface="Brush Script MT"/>
                        <a:ea typeface="Brush Script MT"/>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28600" algn="ctr">
                        <a:spcAft>
                          <a:spcPts val="0"/>
                        </a:spcAft>
                      </a:pPr>
                      <a:r>
                        <a:rPr lang="ru-RU" sz="1800">
                          <a:latin typeface="Times New Roman"/>
                          <a:ea typeface="Brush Script MT"/>
                          <a:cs typeface="Times New Roman"/>
                        </a:rPr>
                        <a:t>Та</a:t>
                      </a:r>
                      <a:r>
                        <a:rPr lang="kk-KZ" sz="1800">
                          <a:latin typeface="Times New Roman"/>
                          <a:ea typeface="Brush Script MT"/>
                          <a:cs typeface="Times New Roman"/>
                        </a:rPr>
                        <a:t>қырыбы</a:t>
                      </a:r>
                      <a:endParaRPr lang="ru-RU" sz="1800">
                        <a:latin typeface="Brush Script MT"/>
                        <a:ea typeface="Brush Script MT"/>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28600" algn="ctr">
                        <a:spcAft>
                          <a:spcPts val="0"/>
                        </a:spcAft>
                      </a:pPr>
                      <a:r>
                        <a:rPr lang="kk-KZ" sz="1800">
                          <a:latin typeface="Times New Roman"/>
                          <a:ea typeface="Brush Script MT"/>
                          <a:cs typeface="Times New Roman"/>
                        </a:rPr>
                        <a:t>Сілтеме</a:t>
                      </a:r>
                      <a:endParaRPr lang="ru-RU" sz="1800">
                        <a:latin typeface="Brush Script MT"/>
                        <a:ea typeface="Brush Script MT"/>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indent="0" algn="ctr">
                        <a:spcAft>
                          <a:spcPts val="0"/>
                        </a:spcAft>
                      </a:pPr>
                      <a:r>
                        <a:rPr lang="kk-KZ" sz="1800" dirty="0">
                          <a:latin typeface="Times New Roman"/>
                          <a:ea typeface="Brush Script MT"/>
                          <a:cs typeface="Times New Roman"/>
                        </a:rPr>
                        <a:t>1</a:t>
                      </a:r>
                      <a:endParaRPr lang="ru-RU" sz="1800" dirty="0">
                        <a:latin typeface="Brush Script MT"/>
                        <a:ea typeface="Brush Script MT"/>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28600">
                        <a:spcAft>
                          <a:spcPts val="0"/>
                        </a:spcAft>
                      </a:pPr>
                      <a:r>
                        <a:rPr lang="kk-KZ" sz="1800" dirty="0">
                          <a:latin typeface="Times New Roman"/>
                          <a:ea typeface="Brush Script MT"/>
                          <a:cs typeface="Times New Roman"/>
                        </a:rPr>
                        <a:t>Сергейдің тіл оқыту курсын аяқтауы</a:t>
                      </a:r>
                      <a:endParaRPr lang="ru-RU" sz="1800" dirty="0">
                        <a:latin typeface="Brush Script MT"/>
                        <a:ea typeface="Brush Script MT"/>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28600">
                        <a:spcAft>
                          <a:spcPts val="0"/>
                        </a:spcAft>
                      </a:pPr>
                      <a:r>
                        <a:rPr lang="kk-KZ" sz="1800" u="sng">
                          <a:solidFill>
                            <a:srgbClr val="0000FF"/>
                          </a:solidFill>
                          <a:latin typeface="Times New Roman"/>
                          <a:ea typeface="Brush Script MT"/>
                          <a:cs typeface="Times New Roman"/>
                          <a:hlinkClick r:id="rId5"/>
                        </a:rPr>
                        <a:t>https://www.instagram.com/reel/CzsjyI6ufVc/?utm_source=ig_web_copy_link&amp;igshid=ODhhZWM5NmIwOQ==</a:t>
                      </a:r>
                      <a:endParaRPr lang="ru-RU" sz="1800">
                        <a:latin typeface="Brush Script MT"/>
                        <a:ea typeface="Brush Script MT"/>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indent="0" algn="ctr">
                        <a:spcAft>
                          <a:spcPts val="0"/>
                        </a:spcAft>
                      </a:pPr>
                      <a:r>
                        <a:rPr lang="kk-KZ" sz="1800" dirty="0">
                          <a:latin typeface="Times New Roman"/>
                          <a:ea typeface="Brush Script MT"/>
                          <a:cs typeface="Times New Roman"/>
                        </a:rPr>
                        <a:t>2</a:t>
                      </a:r>
                      <a:endParaRPr lang="ru-RU" sz="1800" dirty="0">
                        <a:latin typeface="Brush Script MT"/>
                        <a:ea typeface="Brush Script MT"/>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28600">
                        <a:spcAft>
                          <a:spcPts val="0"/>
                        </a:spcAft>
                      </a:pPr>
                      <a:r>
                        <a:rPr lang="kk-KZ" sz="1800" dirty="0">
                          <a:latin typeface="Times New Roman"/>
                          <a:ea typeface="Brush Script MT"/>
                          <a:cs typeface="Times New Roman"/>
                        </a:rPr>
                        <a:t>Кітапханада</a:t>
                      </a:r>
                      <a:endParaRPr lang="ru-RU" sz="1800" dirty="0">
                        <a:latin typeface="Brush Script MT"/>
                        <a:ea typeface="Brush Script MT"/>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28600">
                        <a:spcAft>
                          <a:spcPts val="0"/>
                        </a:spcAft>
                      </a:pPr>
                      <a:r>
                        <a:rPr lang="kk-KZ" sz="1800" u="sng">
                          <a:solidFill>
                            <a:srgbClr val="0000FF"/>
                          </a:solidFill>
                          <a:latin typeface="Times New Roman"/>
                          <a:ea typeface="Brush Script MT"/>
                          <a:cs typeface="Times New Roman"/>
                          <a:hlinkClick r:id="rId6"/>
                        </a:rPr>
                        <a:t>https://www.instagram.com/reel/Czsdl92u_Ny/?utm_source=ig_web_copy_link&amp;igshid=ODhhZWM5NmIwOQ==</a:t>
                      </a:r>
                      <a:endParaRPr lang="ru-RU" sz="1800">
                        <a:latin typeface="Brush Script MT"/>
                        <a:ea typeface="Brush Script MT"/>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indent="0" algn="ctr">
                        <a:spcAft>
                          <a:spcPts val="0"/>
                        </a:spcAft>
                      </a:pPr>
                      <a:r>
                        <a:rPr lang="kk-KZ" sz="1800" dirty="0">
                          <a:latin typeface="Times New Roman"/>
                          <a:ea typeface="Brush Script MT"/>
                          <a:cs typeface="Times New Roman"/>
                        </a:rPr>
                        <a:t>3</a:t>
                      </a:r>
                      <a:endParaRPr lang="ru-RU" sz="1800" dirty="0">
                        <a:latin typeface="Brush Script MT"/>
                        <a:ea typeface="Brush Script MT"/>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28600">
                        <a:spcAft>
                          <a:spcPts val="0"/>
                        </a:spcAft>
                      </a:pPr>
                      <a:r>
                        <a:rPr lang="kk-KZ" sz="1800" dirty="0">
                          <a:latin typeface="Times New Roman"/>
                          <a:ea typeface="Brush Script MT"/>
                          <a:cs typeface="Times New Roman"/>
                        </a:rPr>
                        <a:t>Сұлулық салонында</a:t>
                      </a:r>
                      <a:endParaRPr lang="ru-RU" sz="1800" dirty="0">
                        <a:latin typeface="Brush Script MT"/>
                        <a:ea typeface="Brush Script MT"/>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28600">
                        <a:spcAft>
                          <a:spcPts val="0"/>
                        </a:spcAft>
                      </a:pPr>
                      <a:r>
                        <a:rPr lang="kk-KZ" sz="1800" u="sng">
                          <a:solidFill>
                            <a:srgbClr val="0000FF"/>
                          </a:solidFill>
                          <a:latin typeface="Times New Roman"/>
                          <a:ea typeface="Brush Script MT"/>
                          <a:cs typeface="Times New Roman"/>
                          <a:hlinkClick r:id="rId7"/>
                        </a:rPr>
                        <a:t>https://www.instagram.com/reel/C0I0ucsspIm/?utm_source=ig_web_copy_link&amp;igshid=ODhhZWM5NmIwOQ==</a:t>
                      </a:r>
                      <a:endParaRPr lang="ru-RU" sz="1800">
                        <a:latin typeface="Brush Script MT"/>
                        <a:ea typeface="Brush Script MT"/>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indent="0" algn="ctr">
                        <a:spcAft>
                          <a:spcPts val="0"/>
                        </a:spcAft>
                      </a:pPr>
                      <a:r>
                        <a:rPr lang="kk-KZ" sz="1800" dirty="0">
                          <a:latin typeface="Times New Roman"/>
                          <a:ea typeface="Brush Script MT"/>
                          <a:cs typeface="Times New Roman"/>
                        </a:rPr>
                        <a:t>4</a:t>
                      </a:r>
                      <a:endParaRPr lang="ru-RU" sz="1800" dirty="0">
                        <a:latin typeface="Brush Script MT"/>
                        <a:ea typeface="Brush Script MT"/>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28600">
                        <a:spcAft>
                          <a:spcPts val="0"/>
                        </a:spcAft>
                      </a:pPr>
                      <a:r>
                        <a:rPr lang="kk-KZ" sz="1800" dirty="0">
                          <a:latin typeface="Times New Roman"/>
                          <a:ea typeface="Brush Script MT"/>
                          <a:cs typeface="Times New Roman"/>
                        </a:rPr>
                        <a:t>Аялдамада</a:t>
                      </a:r>
                      <a:endParaRPr lang="ru-RU" sz="1800" dirty="0">
                        <a:latin typeface="Brush Script MT"/>
                        <a:ea typeface="Brush Script MT"/>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28600">
                        <a:spcAft>
                          <a:spcPts val="0"/>
                        </a:spcAft>
                      </a:pPr>
                      <a:r>
                        <a:rPr lang="kk-KZ" sz="1800" u="sng" dirty="0">
                          <a:solidFill>
                            <a:srgbClr val="0000FF"/>
                          </a:solidFill>
                          <a:latin typeface="Times New Roman"/>
                          <a:ea typeface="Brush Script MT"/>
                          <a:cs typeface="Times New Roman"/>
                          <a:hlinkClick r:id="rId8"/>
                        </a:rPr>
                        <a:t>https://www.instagram.com/reel/Cz6EI47rE44/?utm_source=ig_web_copy_link&amp;igshid=ODhhZWM5NmIwOQ==</a:t>
                      </a:r>
                      <a:endParaRPr lang="ru-RU" sz="1800" dirty="0">
                        <a:latin typeface="Brush Script MT"/>
                        <a:ea typeface="Brush Script MT"/>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indent="0" algn="ctr">
                        <a:spcAft>
                          <a:spcPts val="0"/>
                        </a:spcAft>
                      </a:pPr>
                      <a:r>
                        <a:rPr lang="kk-KZ" sz="1800" dirty="0">
                          <a:latin typeface="Times New Roman"/>
                          <a:ea typeface="Brush Script MT"/>
                          <a:cs typeface="Times New Roman"/>
                        </a:rPr>
                        <a:t>5</a:t>
                      </a:r>
                      <a:endParaRPr lang="ru-RU" sz="1800" dirty="0">
                        <a:latin typeface="Brush Script MT"/>
                        <a:ea typeface="Brush Script MT"/>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28600">
                        <a:spcAft>
                          <a:spcPts val="0"/>
                        </a:spcAft>
                      </a:pPr>
                      <a:r>
                        <a:rPr lang="kk-KZ" sz="1800">
                          <a:latin typeface="Times New Roman"/>
                          <a:ea typeface="Brush Script MT"/>
                          <a:cs typeface="Times New Roman"/>
                        </a:rPr>
                        <a:t>Дүкенде</a:t>
                      </a:r>
                      <a:endParaRPr lang="ru-RU" sz="1800">
                        <a:latin typeface="Brush Script MT"/>
                        <a:ea typeface="Brush Script MT"/>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28600">
                        <a:spcAft>
                          <a:spcPts val="0"/>
                        </a:spcAft>
                      </a:pPr>
                      <a:r>
                        <a:rPr lang="kk-KZ" sz="1800" u="sng" dirty="0">
                          <a:solidFill>
                            <a:srgbClr val="0000FF"/>
                          </a:solidFill>
                          <a:latin typeface="Times New Roman"/>
                          <a:ea typeface="Brush Script MT"/>
                          <a:cs typeface="Times New Roman"/>
                          <a:hlinkClick r:id="rId9"/>
                        </a:rPr>
                        <a:t>https://www.instagram.com/reel/Cz6EV3atmlJ/?utm_source=ig_web_copy_link&amp;igshid=ODhhZWM5NmIwOQ==</a:t>
                      </a:r>
                      <a:endParaRPr lang="ru-RU" sz="1800" dirty="0">
                        <a:latin typeface="Brush Script MT"/>
                        <a:ea typeface="Brush Script MT"/>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indent="0" algn="ctr">
                        <a:spcAft>
                          <a:spcPts val="0"/>
                        </a:spcAft>
                      </a:pPr>
                      <a:r>
                        <a:rPr lang="kk-KZ" sz="1800" dirty="0">
                          <a:latin typeface="Times New Roman"/>
                          <a:ea typeface="Brush Script MT"/>
                          <a:cs typeface="Times New Roman"/>
                        </a:rPr>
                        <a:t>6</a:t>
                      </a:r>
                      <a:endParaRPr lang="ru-RU" sz="1800" dirty="0">
                        <a:latin typeface="Brush Script MT"/>
                        <a:ea typeface="Brush Script MT"/>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28600">
                        <a:spcAft>
                          <a:spcPts val="0"/>
                        </a:spcAft>
                      </a:pPr>
                      <a:r>
                        <a:rPr lang="kk-KZ" sz="1800">
                          <a:latin typeface="Times New Roman"/>
                          <a:ea typeface="Brush Script MT"/>
                          <a:cs typeface="Times New Roman"/>
                        </a:rPr>
                        <a:t>Банкте</a:t>
                      </a:r>
                      <a:endParaRPr lang="ru-RU" sz="1800">
                        <a:latin typeface="Brush Script MT"/>
                        <a:ea typeface="Brush Script MT"/>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28600">
                        <a:spcAft>
                          <a:spcPts val="0"/>
                        </a:spcAft>
                      </a:pPr>
                      <a:r>
                        <a:rPr lang="kk-KZ" sz="1800" u="sng" dirty="0">
                          <a:solidFill>
                            <a:srgbClr val="0000FF"/>
                          </a:solidFill>
                          <a:latin typeface="Times New Roman"/>
                          <a:ea typeface="Brush Script MT"/>
                          <a:cs typeface="Times New Roman"/>
                          <a:hlinkClick r:id="rId10"/>
                        </a:rPr>
                        <a:t>https://www.instagram.com/reel/Cz75zUSMzs4/?utm_source=ig_web_copy_link&amp;igshid=ODhhZWM5NmIwOQ==</a:t>
                      </a:r>
                      <a:endParaRPr lang="ru-RU" sz="1800" dirty="0">
                        <a:latin typeface="Brush Script MT"/>
                        <a:ea typeface="Brush Script MT"/>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82905">
                <a:tc>
                  <a:txBody>
                    <a:bodyPr/>
                    <a:lstStyle/>
                    <a:p>
                      <a:pPr marL="0" indent="0" algn="ctr">
                        <a:spcAft>
                          <a:spcPts val="0"/>
                        </a:spcAft>
                      </a:pPr>
                      <a:r>
                        <a:rPr lang="kk-KZ" sz="1800" dirty="0">
                          <a:latin typeface="Times New Roman"/>
                          <a:ea typeface="Brush Script MT"/>
                          <a:cs typeface="Times New Roman"/>
                        </a:rPr>
                        <a:t>7</a:t>
                      </a:r>
                      <a:endParaRPr lang="ru-RU" sz="1800" dirty="0">
                        <a:latin typeface="Brush Script MT"/>
                        <a:ea typeface="Brush Script MT"/>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28600">
                        <a:spcAft>
                          <a:spcPts val="0"/>
                        </a:spcAft>
                      </a:pPr>
                      <a:r>
                        <a:rPr lang="kk-KZ" sz="1800">
                          <a:latin typeface="Times New Roman"/>
                          <a:ea typeface="Brush Script MT"/>
                          <a:cs typeface="Times New Roman"/>
                        </a:rPr>
                        <a:t>Тіс емханасында</a:t>
                      </a:r>
                      <a:endParaRPr lang="ru-RU" sz="1800">
                        <a:latin typeface="Brush Script MT"/>
                        <a:ea typeface="Brush Script MT"/>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28600">
                        <a:spcAft>
                          <a:spcPts val="0"/>
                        </a:spcAft>
                      </a:pPr>
                      <a:r>
                        <a:rPr lang="kk-KZ" sz="1800" u="sng" dirty="0">
                          <a:solidFill>
                            <a:srgbClr val="0000FF"/>
                          </a:solidFill>
                          <a:latin typeface="Times New Roman"/>
                          <a:ea typeface="Brush Script MT"/>
                          <a:cs typeface="Times New Roman"/>
                          <a:hlinkClick r:id="rId11"/>
                        </a:rPr>
                        <a:t>https://www.instagram.com/reel/Cz76AKoLwOV/?utm_source=ig_web_copy_link&amp;igshid=ODhhZWM5NmIwOQ==</a:t>
                      </a:r>
                      <a:endParaRPr lang="ru-RU" sz="1800" dirty="0">
                        <a:latin typeface="Brush Script MT"/>
                        <a:ea typeface="Brush Script MT"/>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4950">
                <a:tc>
                  <a:txBody>
                    <a:bodyPr/>
                    <a:lstStyle/>
                    <a:p>
                      <a:pPr marL="0" indent="0" algn="ctr">
                        <a:spcAft>
                          <a:spcPts val="0"/>
                        </a:spcAft>
                      </a:pPr>
                      <a:r>
                        <a:rPr lang="kk-KZ" sz="1800" dirty="0">
                          <a:latin typeface="Times New Roman"/>
                          <a:ea typeface="Brush Script MT"/>
                          <a:cs typeface="Times New Roman"/>
                        </a:rPr>
                        <a:t>8</a:t>
                      </a:r>
                      <a:endParaRPr lang="ru-RU" sz="1800" dirty="0">
                        <a:latin typeface="Brush Script MT"/>
                        <a:ea typeface="Brush Script MT"/>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28600">
                        <a:spcAft>
                          <a:spcPts val="0"/>
                        </a:spcAft>
                      </a:pPr>
                      <a:r>
                        <a:rPr lang="kk-KZ" sz="1800">
                          <a:latin typeface="Times New Roman"/>
                          <a:ea typeface="Brush Script MT"/>
                          <a:cs typeface="Times New Roman"/>
                        </a:rPr>
                        <a:t>Азық-түлік дүкенінде</a:t>
                      </a:r>
                      <a:endParaRPr lang="ru-RU" sz="1800">
                        <a:latin typeface="Brush Script MT"/>
                        <a:ea typeface="Brush Script MT"/>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28600">
                        <a:spcAft>
                          <a:spcPts val="0"/>
                        </a:spcAft>
                      </a:pPr>
                      <a:r>
                        <a:rPr lang="kk-KZ" sz="1800" u="sng" dirty="0">
                          <a:solidFill>
                            <a:srgbClr val="0000FF"/>
                          </a:solidFill>
                          <a:latin typeface="Times New Roman"/>
                          <a:ea typeface="Brush Script MT"/>
                          <a:cs typeface="Times New Roman"/>
                          <a:hlinkClick r:id="rId12"/>
                        </a:rPr>
                        <a:t>https://www.instagram.com/reel/Cz-XFwXr_x6/?utm_source=ig_web_copy_link&amp;igshid=ODhhZWM5NmIwOQ==</a:t>
                      </a:r>
                      <a:endParaRPr lang="ru-RU" sz="1800" dirty="0">
                        <a:latin typeface="Brush Script MT"/>
                        <a:ea typeface="Brush Script MT"/>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0505">
                <a:tc>
                  <a:txBody>
                    <a:bodyPr/>
                    <a:lstStyle/>
                    <a:p>
                      <a:pPr marL="0" indent="0" algn="ctr">
                        <a:spcAft>
                          <a:spcPts val="0"/>
                        </a:spcAft>
                      </a:pPr>
                      <a:r>
                        <a:rPr lang="kk-KZ" sz="1800" dirty="0">
                          <a:latin typeface="Times New Roman"/>
                          <a:ea typeface="Brush Script MT"/>
                          <a:cs typeface="Times New Roman"/>
                        </a:rPr>
                        <a:t>9</a:t>
                      </a:r>
                      <a:endParaRPr lang="ru-RU" sz="1800" dirty="0">
                        <a:latin typeface="Brush Script MT"/>
                        <a:ea typeface="Brush Script MT"/>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28600">
                        <a:spcAft>
                          <a:spcPts val="0"/>
                        </a:spcAft>
                      </a:pPr>
                      <a:r>
                        <a:rPr lang="kk-KZ" sz="1800">
                          <a:latin typeface="Times New Roman"/>
                          <a:ea typeface="Brush Script MT"/>
                          <a:cs typeface="Times New Roman"/>
                        </a:rPr>
                        <a:t>Дәріханада</a:t>
                      </a:r>
                      <a:endParaRPr lang="ru-RU" sz="1800">
                        <a:latin typeface="Brush Script MT"/>
                        <a:ea typeface="Brush Script MT"/>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28600">
                        <a:spcAft>
                          <a:spcPts val="0"/>
                        </a:spcAft>
                      </a:pPr>
                      <a:r>
                        <a:rPr lang="kk-KZ" sz="1800" u="sng" dirty="0">
                          <a:solidFill>
                            <a:srgbClr val="0000FF"/>
                          </a:solidFill>
                          <a:latin typeface="Times New Roman"/>
                          <a:ea typeface="Brush Script MT"/>
                          <a:cs typeface="Times New Roman"/>
                          <a:hlinkClick r:id="rId13"/>
                        </a:rPr>
                        <a:t>https://www.instagram.com/reel/Cz-XXjCsGCh/?utm_source=ig_web_copy_link&amp;igshid=ODhhZWM5NmIwOQ==</a:t>
                      </a:r>
                      <a:endParaRPr lang="ru-RU" sz="1800" dirty="0">
                        <a:latin typeface="Brush Script MT"/>
                        <a:ea typeface="Brush Script MT"/>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08610">
                <a:tc>
                  <a:txBody>
                    <a:bodyPr/>
                    <a:lstStyle/>
                    <a:p>
                      <a:pPr marL="0" indent="0" algn="ctr">
                        <a:spcAft>
                          <a:spcPts val="0"/>
                        </a:spcAft>
                      </a:pPr>
                      <a:r>
                        <a:rPr lang="kk-KZ" sz="1800" dirty="0">
                          <a:latin typeface="Times New Roman"/>
                          <a:ea typeface="Brush Script MT"/>
                          <a:cs typeface="Times New Roman"/>
                        </a:rPr>
                        <a:t>10</a:t>
                      </a:r>
                      <a:endParaRPr lang="ru-RU" sz="1800" dirty="0">
                        <a:latin typeface="Brush Script MT"/>
                        <a:ea typeface="Brush Script MT"/>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28600">
                        <a:spcAft>
                          <a:spcPts val="0"/>
                        </a:spcAft>
                      </a:pPr>
                      <a:r>
                        <a:rPr lang="kk-KZ" sz="1800" dirty="0">
                          <a:latin typeface="Times New Roman"/>
                          <a:ea typeface="Brush Script MT"/>
                          <a:cs typeface="Times New Roman"/>
                        </a:rPr>
                        <a:t>Мейрамханада</a:t>
                      </a:r>
                      <a:endParaRPr lang="ru-RU" sz="1800" dirty="0">
                        <a:latin typeface="Brush Script MT"/>
                        <a:ea typeface="Brush Script MT"/>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28600">
                        <a:spcAft>
                          <a:spcPts val="0"/>
                        </a:spcAft>
                      </a:pPr>
                      <a:r>
                        <a:rPr lang="kk-KZ" sz="1800" u="sng" dirty="0">
                          <a:solidFill>
                            <a:srgbClr val="0000FF"/>
                          </a:solidFill>
                          <a:latin typeface="Times New Roman"/>
                          <a:ea typeface="Brush Script MT"/>
                          <a:cs typeface="Times New Roman"/>
                          <a:hlinkClick r:id="rId14"/>
                        </a:rPr>
                        <a:t>https://www.instagram.com/reel/C0I0euuOpws/?utm_source=ig_web_copy_link&amp;igshid=ODhhZWM5NmIwOQ==</a:t>
                      </a:r>
                      <a:endParaRPr lang="ru-RU" sz="1800" dirty="0">
                        <a:latin typeface="Brush Script MT"/>
                        <a:ea typeface="Brush Script MT"/>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25755">
                <a:tc>
                  <a:txBody>
                    <a:bodyPr/>
                    <a:lstStyle/>
                    <a:p>
                      <a:pPr marL="0" indent="0" algn="ctr">
                        <a:spcAft>
                          <a:spcPts val="0"/>
                        </a:spcAft>
                      </a:pPr>
                      <a:r>
                        <a:rPr lang="kk-KZ" sz="1800" dirty="0">
                          <a:latin typeface="Times New Roman"/>
                          <a:ea typeface="Brush Script MT"/>
                          <a:cs typeface="Times New Roman"/>
                        </a:rPr>
                        <a:t>11</a:t>
                      </a:r>
                      <a:endParaRPr lang="ru-RU" sz="1800" dirty="0">
                        <a:latin typeface="Brush Script MT"/>
                        <a:ea typeface="Brush Script MT"/>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28600">
                        <a:spcAft>
                          <a:spcPts val="0"/>
                        </a:spcAft>
                      </a:pPr>
                      <a:r>
                        <a:rPr lang="kk-KZ" sz="1800">
                          <a:latin typeface="Times New Roman"/>
                          <a:ea typeface="Brush Script MT"/>
                          <a:cs typeface="Times New Roman"/>
                        </a:rPr>
                        <a:t>Курсқа жазылу</a:t>
                      </a:r>
                      <a:endParaRPr lang="ru-RU" sz="1800">
                        <a:latin typeface="Brush Script MT"/>
                        <a:ea typeface="Brush Script MT"/>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28600">
                        <a:spcAft>
                          <a:spcPts val="0"/>
                        </a:spcAft>
                      </a:pPr>
                      <a:r>
                        <a:rPr lang="kk-KZ" sz="1800" u="sng" dirty="0">
                          <a:solidFill>
                            <a:srgbClr val="0000FF"/>
                          </a:solidFill>
                          <a:latin typeface="Times New Roman"/>
                          <a:ea typeface="Brush Script MT"/>
                          <a:cs typeface="Times New Roman"/>
                          <a:hlinkClick r:id="rId15"/>
                        </a:rPr>
                        <a:t>https://www.instagram.com/reel/C0sru4CruUY/?utm_source=ig_web_copy_link&amp;igshid=ODhhZWM5NmIwOQ==</a:t>
                      </a:r>
                      <a:endParaRPr lang="ru-RU" sz="1800" dirty="0">
                        <a:latin typeface="Brush Script MT"/>
                        <a:ea typeface="Brush Script MT"/>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4143340" y="4071930"/>
            <a:ext cx="4547425" cy="2766350"/>
          </a:xfrm>
          <a:prstGeom prst="rect">
            <a:avLst/>
          </a:prstGeom>
        </p:spPr>
      </p:pic>
      <p:sp>
        <p:nvSpPr>
          <p:cNvPr id="2" name="TextBox 1"/>
          <p:cNvSpPr txBox="1"/>
          <p:nvPr/>
        </p:nvSpPr>
        <p:spPr>
          <a:xfrm>
            <a:off x="4786282" y="1928790"/>
            <a:ext cx="8643998" cy="1261884"/>
          </a:xfrm>
          <a:prstGeom prst="rect">
            <a:avLst/>
          </a:prstGeom>
          <a:solidFill>
            <a:schemeClr val="bg1"/>
          </a:solidFill>
        </p:spPr>
        <p:txBody>
          <a:bodyPr wrap="square" rtlCol="0">
            <a:spAutoFit/>
          </a:bodyPr>
          <a:lstStyle/>
          <a:p>
            <a:r>
              <a:rPr lang="ru-RU" sz="3600" b="1" dirty="0" smtClean="0">
                <a:solidFill>
                  <a:srgbClr val="009999"/>
                </a:solidFill>
              </a:rPr>
              <a:t>ТІЛ ҮЙРЕНУГЕ АРНАЛҒАН БЕЙНЕРОЛИКТЕР</a:t>
            </a:r>
          </a:p>
          <a:p>
            <a:pPr algn="ctr"/>
            <a:r>
              <a:rPr lang="ru-RU" sz="2000" b="1" dirty="0" err="1" smtClean="0"/>
              <a:t>Жоба</a:t>
            </a:r>
            <a:r>
              <a:rPr lang="ru-RU" sz="2000" b="1" dirty="0" smtClean="0"/>
              <a:t> </a:t>
            </a:r>
            <a:r>
              <a:rPr lang="ru-RU" sz="2000" b="1" dirty="0" err="1" smtClean="0"/>
              <a:t>аясында</a:t>
            </a:r>
            <a:r>
              <a:rPr lang="ru-RU" sz="2000" b="1" dirty="0" smtClean="0"/>
              <a:t> 11 "</a:t>
            </a:r>
            <a:r>
              <a:rPr lang="ru-RU" sz="2000" b="1" dirty="0" err="1" smtClean="0"/>
              <a:t>Қазақ тілін</a:t>
            </a:r>
            <a:r>
              <a:rPr lang="ru-RU" sz="2000" b="1" dirty="0" smtClean="0"/>
              <a:t> </a:t>
            </a:r>
            <a:r>
              <a:rPr lang="ru-RU" sz="2000" b="1" dirty="0" err="1" smtClean="0"/>
              <a:t>оңай үйрен</a:t>
            </a:r>
            <a:r>
              <a:rPr lang="ru-RU" sz="2000" b="1" dirty="0" smtClean="0"/>
              <a:t>" </a:t>
            </a:r>
            <a:r>
              <a:rPr lang="ru-RU" sz="2000" b="1" dirty="0" err="1" smtClean="0"/>
              <a:t>бейне</a:t>
            </a:r>
            <a:r>
              <a:rPr lang="ru-RU" sz="2000" b="1" dirty="0" smtClean="0"/>
              <a:t> </a:t>
            </a:r>
            <a:r>
              <a:rPr lang="ru-RU" sz="2000" b="1" dirty="0" err="1" smtClean="0"/>
              <a:t>роликтері</a:t>
            </a:r>
            <a:r>
              <a:rPr lang="ru-RU" sz="2000" b="1" dirty="0" smtClean="0"/>
              <a:t> </a:t>
            </a:r>
            <a:r>
              <a:rPr lang="ru-RU" sz="2000" b="1" dirty="0" err="1" smtClean="0"/>
              <a:t>түсіріліп</a:t>
            </a:r>
            <a:r>
              <a:rPr lang="ru-RU" sz="2000" b="1" dirty="0" smtClean="0"/>
              <a:t>, </a:t>
            </a:r>
          </a:p>
          <a:p>
            <a:pPr algn="ctr"/>
            <a:r>
              <a:rPr lang="ru-RU" sz="2000" b="1" dirty="0" err="1" smtClean="0"/>
              <a:t>әлеуметтік желілерде</a:t>
            </a:r>
            <a:r>
              <a:rPr lang="ru-RU" sz="2000" b="1" dirty="0" smtClean="0"/>
              <a:t> </a:t>
            </a:r>
            <a:r>
              <a:rPr lang="ru-RU" sz="2000" b="1" dirty="0" err="1" smtClean="0"/>
              <a:t>жарияланды</a:t>
            </a:r>
            <a:endParaRPr lang="ru-RU" sz="2000" b="1" dirty="0"/>
          </a:p>
        </p:txBody>
      </p:sp>
      <p:pic>
        <p:nvPicPr>
          <p:cNvPr id="3" name="Рисунок 2"/>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85688" y="1928790"/>
            <a:ext cx="4427504" cy="2603208"/>
          </a:xfrm>
          <a:prstGeom prst="rect">
            <a:avLst/>
          </a:prstGeom>
        </p:spPr>
      </p:pic>
      <p:pic>
        <p:nvPicPr>
          <p:cNvPr id="5" name="Рисунок 4"/>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8929687" y="4082936"/>
            <a:ext cx="4643470" cy="2760285"/>
          </a:xfrm>
          <a:prstGeom prst="rect">
            <a:avLst/>
          </a:prstGeom>
        </p:spPr>
      </p:pic>
      <p:pic>
        <p:nvPicPr>
          <p:cNvPr id="6" name="Рисунок 5"/>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13573156" y="1857352"/>
            <a:ext cx="4547812" cy="2732898"/>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3"/>
          <p:cNvSpPr txBox="1"/>
          <p:nvPr/>
        </p:nvSpPr>
        <p:spPr>
          <a:xfrm>
            <a:off x="571440" y="3428988"/>
            <a:ext cx="14979730" cy="1354217"/>
          </a:xfrm>
          <a:prstGeom prst="rect">
            <a:avLst/>
          </a:prstGeom>
          <a:noFill/>
          <a:ln>
            <a:noFill/>
          </a:ln>
        </p:spPr>
        <p:txBody>
          <a:bodyPr spcFirstLastPara="1" wrap="square" lIns="0" tIns="0" rIns="0" bIns="0" anchor="t" anchorCtr="0">
            <a:spAutoFit/>
          </a:bodyPr>
          <a:lstStyle/>
          <a:p>
            <a:pPr lvl="0" indent="228600" fontAlgn="base">
              <a:spcBef>
                <a:spcPct val="0"/>
              </a:spcBef>
              <a:spcAft>
                <a:spcPct val="0"/>
              </a:spcAft>
              <a:buClrTx/>
              <a:tabLst>
                <a:tab pos="4448175" algn="l"/>
              </a:tabLst>
            </a:pPr>
            <a:r>
              <a:rPr lang="kk-KZ" sz="4400" b="1" dirty="0" smtClean="0">
                <a:solidFill>
                  <a:srgbClr val="002060"/>
                </a:solidFill>
                <a:latin typeface="Cambria Math" pitchFamily="18" charset="0"/>
                <a:ea typeface="Cambria Math" pitchFamily="18" charset="0"/>
                <a:cs typeface="Times New Roman" pitchFamily="18" charset="0"/>
              </a:rPr>
              <a:t>«Қазақ тілі әліпбиін латын графикасына көшіру» жобасын </a:t>
            </a:r>
          </a:p>
          <a:p>
            <a:pPr lvl="0" indent="228600" fontAlgn="base">
              <a:spcBef>
                <a:spcPct val="0"/>
              </a:spcBef>
              <a:spcAft>
                <a:spcPct val="0"/>
              </a:spcAft>
              <a:buClrTx/>
              <a:tabLst>
                <a:tab pos="4448175" algn="l"/>
              </a:tabLst>
            </a:pPr>
            <a:r>
              <a:rPr lang="kk-KZ" sz="4400" b="1" dirty="0" smtClean="0">
                <a:solidFill>
                  <a:srgbClr val="002060"/>
                </a:solidFill>
                <a:latin typeface="Cambria Math" pitchFamily="18" charset="0"/>
                <a:ea typeface="Cambria Math" pitchFamily="18" charset="0"/>
                <a:cs typeface="Times New Roman" pitchFamily="18" charset="0"/>
              </a:rPr>
              <a:t> іске асыру бойынша атқарылған жұмыстар </a:t>
            </a:r>
            <a:endParaRPr sz="900"/>
          </a:p>
        </p:txBody>
      </p:sp>
      <p:sp>
        <p:nvSpPr>
          <p:cNvPr id="86" name="Google Shape;86;p13"/>
          <p:cNvSpPr/>
          <p:nvPr/>
        </p:nvSpPr>
        <p:spPr>
          <a:xfrm>
            <a:off x="14565718" y="4465570"/>
            <a:ext cx="5789843" cy="5014545"/>
          </a:xfrm>
          <a:custGeom>
            <a:avLst/>
            <a:gdLst/>
            <a:ahLst/>
            <a:cxnLst/>
            <a:rect l="l" t="t" r="r" b="b"/>
            <a:pathLst>
              <a:path w="6202680" h="5372100" extrusionOk="0">
                <a:moveTo>
                  <a:pt x="4652010" y="0"/>
                </a:moveTo>
                <a:lnTo>
                  <a:pt x="1550670" y="0"/>
                </a:lnTo>
                <a:lnTo>
                  <a:pt x="0" y="2686050"/>
                </a:lnTo>
                <a:lnTo>
                  <a:pt x="1550670" y="5372100"/>
                </a:lnTo>
                <a:lnTo>
                  <a:pt x="4652010" y="5372100"/>
                </a:lnTo>
                <a:lnTo>
                  <a:pt x="6202680" y="2686050"/>
                </a:lnTo>
                <a:lnTo>
                  <a:pt x="4652010" y="0"/>
                </a:lnTo>
                <a:close/>
              </a:path>
            </a:pathLst>
          </a:custGeom>
          <a:solidFill>
            <a:srgbClr val="2994E5"/>
          </a:solidFill>
          <a:ln>
            <a:noFill/>
          </a:ln>
        </p:spPr>
      </p:sp>
      <p:sp>
        <p:nvSpPr>
          <p:cNvPr id="89" name="Google Shape;89;p13"/>
          <p:cNvSpPr/>
          <p:nvPr/>
        </p:nvSpPr>
        <p:spPr>
          <a:xfrm>
            <a:off x="9278796" y="-3993836"/>
            <a:ext cx="5399731" cy="4667604"/>
          </a:xfrm>
          <a:custGeom>
            <a:avLst/>
            <a:gdLst/>
            <a:ahLst/>
            <a:cxnLst/>
            <a:rect l="l" t="t" r="r" b="b"/>
            <a:pathLst>
              <a:path w="6202680" h="5372100" extrusionOk="0">
                <a:moveTo>
                  <a:pt x="4652010" y="0"/>
                </a:moveTo>
                <a:lnTo>
                  <a:pt x="1550670" y="0"/>
                </a:lnTo>
                <a:lnTo>
                  <a:pt x="0" y="2686050"/>
                </a:lnTo>
                <a:lnTo>
                  <a:pt x="1550670" y="5372100"/>
                </a:lnTo>
                <a:lnTo>
                  <a:pt x="4652010" y="5372100"/>
                </a:lnTo>
                <a:lnTo>
                  <a:pt x="6202680" y="2686050"/>
                </a:lnTo>
                <a:lnTo>
                  <a:pt x="4652010" y="0"/>
                </a:lnTo>
                <a:close/>
              </a:path>
            </a:pathLst>
          </a:custGeom>
          <a:solidFill>
            <a:srgbClr val="2994E5"/>
          </a:solidFill>
          <a:ln>
            <a:noFill/>
          </a:ln>
        </p:spPr>
      </p:sp>
      <p:cxnSp>
        <p:nvCxnSpPr>
          <p:cNvPr id="90" name="Google Shape;90;p13"/>
          <p:cNvCxnSpPr/>
          <p:nvPr/>
        </p:nvCxnSpPr>
        <p:spPr>
          <a:xfrm flipV="1">
            <a:off x="0" y="3071798"/>
            <a:ext cx="13644594" cy="22346"/>
          </a:xfrm>
          <a:prstGeom prst="straightConnector1">
            <a:avLst/>
          </a:prstGeom>
          <a:noFill/>
          <a:ln w="38100" cap="flat" cmpd="sng">
            <a:solidFill>
              <a:srgbClr val="014E97"/>
            </a:solidFill>
            <a:prstDash val="solid"/>
            <a:round/>
            <a:headEnd type="none" w="sm" len="sm"/>
            <a:tailEnd type="none" w="sm" len="sm"/>
          </a:ln>
        </p:spPr>
      </p:cxnSp>
      <p:sp>
        <p:nvSpPr>
          <p:cNvPr id="9" name="Google Shape;85;p13"/>
          <p:cNvSpPr/>
          <p:nvPr/>
        </p:nvSpPr>
        <p:spPr>
          <a:xfrm>
            <a:off x="14328413" y="-1525564"/>
            <a:ext cx="6062893" cy="5148652"/>
          </a:xfrm>
          <a:custGeom>
            <a:avLst/>
            <a:gdLst/>
            <a:ahLst/>
            <a:cxnLst/>
            <a:rect l="l" t="t" r="r" b="b"/>
            <a:pathLst>
              <a:path w="6326018" h="5372100" extrusionOk="0">
                <a:moveTo>
                  <a:pt x="4775348" y="0"/>
                </a:moveTo>
                <a:lnTo>
                  <a:pt x="1550670" y="0"/>
                </a:lnTo>
                <a:lnTo>
                  <a:pt x="0" y="2686050"/>
                </a:lnTo>
                <a:lnTo>
                  <a:pt x="1550670" y="5372100"/>
                </a:lnTo>
                <a:lnTo>
                  <a:pt x="4775348" y="5372100"/>
                </a:lnTo>
                <a:lnTo>
                  <a:pt x="6326018" y="2686050"/>
                </a:lnTo>
                <a:lnTo>
                  <a:pt x="4775348" y="0"/>
                </a:lnTo>
                <a:close/>
              </a:path>
            </a:pathLst>
          </a:custGeom>
          <a:solidFill>
            <a:srgbClr val="014E97"/>
          </a:solidFill>
          <a:ln>
            <a:noFill/>
          </a:ln>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fade">
                                      <p:cBhvr>
                                        <p:cTn id="7" dur="500"/>
                                        <p:tgtEl>
                                          <p:spTgt spid="84"/>
                                        </p:tgtEl>
                                      </p:cBhvr>
                                    </p:animEffect>
                                  </p:childTnLst>
                                </p:cTn>
                              </p:par>
                              <p:par>
                                <p:cTn id="8" presetID="10" presetClass="entr" presetSubtype="0" fill="hold" nodeType="withEffect">
                                  <p:stCondLst>
                                    <p:cond delay="0"/>
                                  </p:stCondLst>
                                  <p:childTnLst>
                                    <p:set>
                                      <p:cBhvr>
                                        <p:cTn id="9" dur="1" fill="hold">
                                          <p:stCondLst>
                                            <p:cond delay="0"/>
                                          </p:stCondLst>
                                        </p:cTn>
                                        <p:tgtEl>
                                          <p:spTgt spid="90"/>
                                        </p:tgtEl>
                                        <p:attrNameLst>
                                          <p:attrName>style.visibility</p:attrName>
                                        </p:attrNameLst>
                                      </p:cBhvr>
                                      <p:to>
                                        <p:strVal val="visible"/>
                                      </p:to>
                                    </p:set>
                                    <p:animEffect transition="in" filter="fade">
                                      <p:cBhvr>
                                        <p:cTn id="10" dur="500"/>
                                        <p:tgtEl>
                                          <p:spTgt spid="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Таблица 4"/>
          <p:cNvGraphicFramePr>
            <a:graphicFrameLocks noGrp="1"/>
          </p:cNvGraphicFramePr>
          <p:nvPr/>
        </p:nvGraphicFramePr>
        <p:xfrm>
          <a:off x="536028" y="1765735"/>
          <a:ext cx="17168650" cy="8131716"/>
        </p:xfrm>
        <a:graphic>
          <a:graphicData uri="http://schemas.openxmlformats.org/drawingml/2006/table">
            <a:tbl>
              <a:tblPr/>
              <a:tblGrid>
                <a:gridCol w="818784"/>
                <a:gridCol w="5065238"/>
                <a:gridCol w="1919909"/>
                <a:gridCol w="2213264"/>
                <a:gridCol w="2226417"/>
                <a:gridCol w="2540471"/>
                <a:gridCol w="2384567"/>
              </a:tblGrid>
              <a:tr h="715008">
                <a:tc>
                  <a:txBody>
                    <a:bodyPr/>
                    <a:lstStyle/>
                    <a:p>
                      <a:pPr algn="ctr">
                        <a:lnSpc>
                          <a:spcPct val="107000"/>
                        </a:lnSpc>
                        <a:spcAft>
                          <a:spcPts val="0"/>
                        </a:spcAft>
                      </a:pPr>
                      <a:r>
                        <a:rPr lang="kk-KZ" sz="1600" b="1" dirty="0">
                          <a:solidFill>
                            <a:srgbClr val="002060"/>
                          </a:solidFill>
                          <a:latin typeface="Times New Roman"/>
                          <a:ea typeface="Times New Roman"/>
                          <a:cs typeface="Times New Roman"/>
                        </a:rPr>
                        <a:t>№</a:t>
                      </a:r>
                      <a:br>
                        <a:rPr lang="kk-KZ" sz="1600" b="1" dirty="0">
                          <a:solidFill>
                            <a:srgbClr val="002060"/>
                          </a:solidFill>
                          <a:latin typeface="Times New Roman"/>
                          <a:ea typeface="Times New Roman"/>
                          <a:cs typeface="Times New Roman"/>
                        </a:rPr>
                      </a:br>
                      <a:endParaRPr lang="ru-RU" sz="1600" dirty="0">
                        <a:solidFill>
                          <a:srgbClr val="002060"/>
                        </a:solidFill>
                        <a:latin typeface="Calibri"/>
                        <a:ea typeface="Calibri"/>
                        <a:cs typeface="Times New Roman"/>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kk-KZ" sz="1600" b="1" dirty="0">
                          <a:solidFill>
                            <a:srgbClr val="002060"/>
                          </a:solidFill>
                          <a:latin typeface="Times New Roman"/>
                          <a:ea typeface="Times New Roman"/>
                          <a:cs typeface="Times New Roman"/>
                        </a:rPr>
                        <a:t>Іс-шара атауы</a:t>
                      </a:r>
                      <a:endParaRPr lang="ru-RU" sz="1600" dirty="0">
                        <a:solidFill>
                          <a:srgbClr val="002060"/>
                        </a:solidFill>
                        <a:latin typeface="Calibri"/>
                        <a:ea typeface="Calibri"/>
                        <a:cs typeface="Times New Roman"/>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kk-KZ" sz="1600" b="1" dirty="0">
                          <a:solidFill>
                            <a:srgbClr val="002060"/>
                          </a:solidFill>
                          <a:latin typeface="Times New Roman"/>
                          <a:ea typeface="Times New Roman"/>
                          <a:cs typeface="Times New Roman"/>
                        </a:rPr>
                        <a:t>Форматы </a:t>
                      </a:r>
                      <a:endParaRPr lang="ru-RU" sz="1600" dirty="0">
                        <a:solidFill>
                          <a:srgbClr val="002060"/>
                        </a:solidFill>
                        <a:latin typeface="Calibri"/>
                        <a:ea typeface="Calibri"/>
                        <a:cs typeface="Times New Roman"/>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kk-KZ" sz="1600" b="1" dirty="0">
                          <a:solidFill>
                            <a:srgbClr val="002060"/>
                          </a:solidFill>
                          <a:latin typeface="Times New Roman"/>
                          <a:ea typeface="Times New Roman"/>
                          <a:cs typeface="Times New Roman"/>
                        </a:rPr>
                        <a:t>Орындау мерзімі</a:t>
                      </a:r>
                      <a:endParaRPr lang="ru-RU" sz="1600" dirty="0">
                        <a:solidFill>
                          <a:srgbClr val="002060"/>
                        </a:solidFill>
                        <a:latin typeface="Calibri"/>
                        <a:ea typeface="Calibri"/>
                        <a:cs typeface="Times New Roman"/>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kk-KZ" sz="1600" b="1" dirty="0">
                          <a:solidFill>
                            <a:srgbClr val="002060"/>
                          </a:solidFill>
                          <a:latin typeface="Times New Roman"/>
                          <a:ea typeface="Times New Roman"/>
                          <a:cs typeface="Times New Roman"/>
                        </a:rPr>
                        <a:t>Қаржыландыру көлемі</a:t>
                      </a:r>
                      <a:endParaRPr lang="ru-RU" sz="1600" dirty="0">
                        <a:solidFill>
                          <a:srgbClr val="002060"/>
                        </a:solidFill>
                        <a:latin typeface="Calibri"/>
                        <a:ea typeface="Calibri"/>
                        <a:cs typeface="Times New Roman"/>
                      </a:endParaRPr>
                    </a:p>
                    <a:p>
                      <a:pPr algn="ctr">
                        <a:lnSpc>
                          <a:spcPct val="107000"/>
                        </a:lnSpc>
                        <a:spcAft>
                          <a:spcPts val="0"/>
                        </a:spcAft>
                      </a:pPr>
                      <a:r>
                        <a:rPr lang="kk-KZ" sz="1600" b="1" dirty="0">
                          <a:solidFill>
                            <a:srgbClr val="002060"/>
                          </a:solidFill>
                          <a:latin typeface="Times New Roman"/>
                          <a:ea typeface="Times New Roman"/>
                          <a:cs typeface="Times New Roman"/>
                        </a:rPr>
                        <a:t>(мың теңге)</a:t>
                      </a:r>
                      <a:endParaRPr lang="ru-RU" sz="1600" dirty="0">
                        <a:solidFill>
                          <a:srgbClr val="002060"/>
                        </a:solidFill>
                        <a:latin typeface="Calibri"/>
                        <a:ea typeface="Calibri"/>
                        <a:cs typeface="Times New Roman"/>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kk-KZ" sz="1600" b="1" dirty="0">
                          <a:solidFill>
                            <a:srgbClr val="002060"/>
                          </a:solidFill>
                          <a:latin typeface="Times New Roman"/>
                          <a:ea typeface="Times New Roman"/>
                          <a:cs typeface="Times New Roman"/>
                        </a:rPr>
                        <a:t>Қаржыландыру көздері</a:t>
                      </a:r>
                      <a:endParaRPr lang="ru-RU" sz="1600" dirty="0">
                        <a:solidFill>
                          <a:srgbClr val="002060"/>
                        </a:solidFill>
                        <a:latin typeface="Calibri"/>
                        <a:ea typeface="Calibri"/>
                        <a:cs typeface="Times New Roman"/>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80645" algn="ctr">
                        <a:lnSpc>
                          <a:spcPct val="107000"/>
                        </a:lnSpc>
                        <a:spcAft>
                          <a:spcPts val="0"/>
                        </a:spcAft>
                      </a:pPr>
                      <a:r>
                        <a:rPr lang="kk-KZ" sz="1600" b="1" dirty="0">
                          <a:solidFill>
                            <a:srgbClr val="002060"/>
                          </a:solidFill>
                          <a:latin typeface="Times New Roman"/>
                          <a:ea typeface="Times New Roman"/>
                          <a:cs typeface="Times New Roman"/>
                        </a:rPr>
                        <a:t>Жауапты орындаушылар</a:t>
                      </a:r>
                      <a:endParaRPr lang="ru-RU" sz="1600" dirty="0">
                        <a:solidFill>
                          <a:srgbClr val="002060"/>
                        </a:solidFill>
                        <a:latin typeface="Calibri"/>
                        <a:ea typeface="Calibri"/>
                        <a:cs typeface="Times New Roman"/>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3691">
                <a:tc>
                  <a:txBody>
                    <a:bodyPr/>
                    <a:lstStyle/>
                    <a:p>
                      <a:pPr algn="ctr">
                        <a:lnSpc>
                          <a:spcPct val="107000"/>
                        </a:lnSpc>
                        <a:spcAft>
                          <a:spcPts val="0"/>
                        </a:spcAft>
                      </a:pPr>
                      <a:r>
                        <a:rPr lang="kk-KZ" sz="1200" b="1">
                          <a:latin typeface="Times New Roman"/>
                          <a:ea typeface="Times New Roman"/>
                          <a:cs typeface="Times New Roman"/>
                        </a:rPr>
                        <a:t>1</a:t>
                      </a:r>
                      <a:endParaRPr lang="ru-RU" sz="1600">
                        <a:latin typeface="Calibri"/>
                        <a:ea typeface="Calibri"/>
                        <a:cs typeface="Times New Roman"/>
                      </a:endParaRPr>
                    </a:p>
                  </a:txBody>
                  <a:tcPr marL="9525" marR="9525" marT="9525" marB="95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a:lnSpc>
                          <a:spcPct val="107000"/>
                        </a:lnSpc>
                        <a:spcAft>
                          <a:spcPts val="0"/>
                        </a:spcAft>
                      </a:pPr>
                      <a:r>
                        <a:rPr lang="kk-KZ" sz="1200" b="1" dirty="0">
                          <a:latin typeface="Times New Roman"/>
                          <a:ea typeface="Times New Roman"/>
                          <a:cs typeface="Times New Roman"/>
                        </a:rPr>
                        <a:t>2</a:t>
                      </a:r>
                      <a:endParaRPr lang="ru-RU" sz="1600" dirty="0">
                        <a:latin typeface="Calibri"/>
                        <a:ea typeface="Calibri"/>
                        <a:cs typeface="Times New Roman"/>
                      </a:endParaRPr>
                    </a:p>
                  </a:txBody>
                  <a:tcPr marL="9525" marR="9525" marT="9525" marB="95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a:lnSpc>
                          <a:spcPct val="107000"/>
                        </a:lnSpc>
                        <a:spcAft>
                          <a:spcPts val="0"/>
                        </a:spcAft>
                      </a:pPr>
                      <a:r>
                        <a:rPr lang="kk-KZ" sz="1200" b="1">
                          <a:latin typeface="Times New Roman"/>
                          <a:ea typeface="Times New Roman"/>
                          <a:cs typeface="Times New Roman"/>
                        </a:rPr>
                        <a:t>3</a:t>
                      </a:r>
                      <a:endParaRPr lang="ru-RU" sz="1600">
                        <a:latin typeface="Calibri"/>
                        <a:ea typeface="Calibri"/>
                        <a:cs typeface="Times New Roman"/>
                      </a:endParaRPr>
                    </a:p>
                  </a:txBody>
                  <a:tcPr marL="9525" marR="9525" marT="9525" marB="95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a:lnSpc>
                          <a:spcPct val="107000"/>
                        </a:lnSpc>
                        <a:spcAft>
                          <a:spcPts val="0"/>
                        </a:spcAft>
                      </a:pPr>
                      <a:r>
                        <a:rPr lang="kk-KZ" sz="1200" b="1">
                          <a:latin typeface="Times New Roman"/>
                          <a:ea typeface="Times New Roman"/>
                          <a:cs typeface="Times New Roman"/>
                        </a:rPr>
                        <a:t>4</a:t>
                      </a:r>
                      <a:endParaRPr lang="ru-RU" sz="1600">
                        <a:latin typeface="Calibri"/>
                        <a:ea typeface="Calibri"/>
                        <a:cs typeface="Times New Roman"/>
                      </a:endParaRPr>
                    </a:p>
                  </a:txBody>
                  <a:tcPr marL="9525" marR="9525" marT="9525" marB="95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a:lnSpc>
                          <a:spcPct val="107000"/>
                        </a:lnSpc>
                        <a:spcAft>
                          <a:spcPts val="0"/>
                        </a:spcAft>
                      </a:pPr>
                      <a:r>
                        <a:rPr lang="kk-KZ" sz="1200" b="1">
                          <a:latin typeface="Times New Roman"/>
                          <a:ea typeface="Times New Roman"/>
                          <a:cs typeface="Times New Roman"/>
                        </a:rPr>
                        <a:t>5</a:t>
                      </a:r>
                      <a:endParaRPr lang="ru-RU" sz="1600">
                        <a:latin typeface="Calibri"/>
                        <a:ea typeface="Calibri"/>
                        <a:cs typeface="Times New Roman"/>
                      </a:endParaRPr>
                    </a:p>
                  </a:txBody>
                  <a:tcPr marL="9525" marR="9525" marT="9525" marB="95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a:lnSpc>
                          <a:spcPct val="107000"/>
                        </a:lnSpc>
                        <a:spcAft>
                          <a:spcPts val="0"/>
                        </a:spcAft>
                      </a:pPr>
                      <a:r>
                        <a:rPr lang="kk-KZ" sz="1200" b="1">
                          <a:latin typeface="Times New Roman"/>
                          <a:ea typeface="Times New Roman"/>
                          <a:cs typeface="Times New Roman"/>
                        </a:rPr>
                        <a:t>6</a:t>
                      </a:r>
                      <a:endParaRPr lang="ru-RU" sz="1600">
                        <a:latin typeface="Calibri"/>
                        <a:ea typeface="Calibri"/>
                        <a:cs typeface="Times New Roman"/>
                      </a:endParaRPr>
                    </a:p>
                  </a:txBody>
                  <a:tcPr marL="9525" marR="9525" marT="9525" marB="95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a:lnSpc>
                          <a:spcPct val="107000"/>
                        </a:lnSpc>
                        <a:spcAft>
                          <a:spcPts val="0"/>
                        </a:spcAft>
                      </a:pPr>
                      <a:r>
                        <a:rPr lang="kk-KZ" sz="1200" b="1">
                          <a:latin typeface="Times New Roman"/>
                          <a:ea typeface="Times New Roman"/>
                          <a:cs typeface="Times New Roman"/>
                        </a:rPr>
                        <a:t>7</a:t>
                      </a:r>
                      <a:endParaRPr lang="ru-RU" sz="1600">
                        <a:latin typeface="Calibri"/>
                        <a:ea typeface="Calibri"/>
                        <a:cs typeface="Times New Roman"/>
                      </a:endParaRPr>
                    </a:p>
                  </a:txBody>
                  <a:tcPr marL="9525" marR="9525" marT="9525" marB="95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r>
              <a:tr h="1028958">
                <a:tc>
                  <a:txBody>
                    <a:bodyPr/>
                    <a:lstStyle/>
                    <a:p>
                      <a:pPr marL="342900" lvl="0" indent="-342900" algn="ctr">
                        <a:lnSpc>
                          <a:spcPct val="107000"/>
                        </a:lnSpc>
                        <a:spcAft>
                          <a:spcPts val="0"/>
                        </a:spcAft>
                        <a:buFont typeface="+mj-lt"/>
                        <a:buNone/>
                      </a:pPr>
                      <a:r>
                        <a:rPr lang="kk-KZ" sz="2000" b="1" dirty="0" smtClean="0">
                          <a:latin typeface="Times New Roman"/>
                          <a:ea typeface="Times New Roman"/>
                        </a:rPr>
                        <a:t>1</a:t>
                      </a:r>
                      <a:endParaRPr lang="kk-KZ" sz="2000" b="1" dirty="0">
                        <a:latin typeface="Times New Roman"/>
                        <a:ea typeface="Times New Roman"/>
                      </a:endParaRPr>
                    </a:p>
                  </a:txBody>
                  <a:tcPr marL="9525" marR="9525" marT="9525" marB="95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6195" marR="36195" algn="ctr">
                        <a:lnSpc>
                          <a:spcPct val="107000"/>
                        </a:lnSpc>
                        <a:spcAft>
                          <a:spcPts val="0"/>
                        </a:spcAft>
                      </a:pPr>
                      <a:r>
                        <a:rPr lang="kk-KZ" sz="1800" dirty="0">
                          <a:latin typeface="Times New Roman"/>
                          <a:ea typeface="Calibri"/>
                          <a:cs typeface="Times New Roman"/>
                        </a:rPr>
                        <a:t>«Латыннегізді қазақ тілі әліпбиінің жетілдірілген жобасын насихаттау» тақырыбында танымдық сағаттар</a:t>
                      </a:r>
                      <a:endParaRPr lang="ru-RU" sz="1600" dirty="0">
                        <a:latin typeface="Calibri"/>
                        <a:ea typeface="Calibri"/>
                        <a:cs typeface="Times New Roman"/>
                      </a:endParaRPr>
                    </a:p>
                  </a:txBody>
                  <a:tcPr marL="9525" marR="9525" marT="9525" marB="95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kk-KZ" sz="1800" dirty="0">
                          <a:latin typeface="Times New Roman"/>
                          <a:ea typeface="Times New Roman"/>
                          <a:cs typeface="Times New Roman"/>
                        </a:rPr>
                        <a:t>Танымдық сағат</a:t>
                      </a:r>
                      <a:endParaRPr lang="ru-RU" sz="1600" dirty="0">
                        <a:latin typeface="Calibri"/>
                        <a:ea typeface="Calibri"/>
                        <a:cs typeface="Times New Roman"/>
                      </a:endParaRPr>
                    </a:p>
                  </a:txBody>
                  <a:tcPr marL="9525" marR="9525" marT="9525" marB="95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kk-KZ" sz="1800">
                          <a:latin typeface="Times New Roman"/>
                          <a:ea typeface="Times New Roman"/>
                          <a:cs typeface="Times New Roman"/>
                        </a:rPr>
                        <a:t>Сәуір,</a:t>
                      </a:r>
                      <a:endParaRPr lang="ru-RU" sz="1600">
                        <a:latin typeface="Calibri"/>
                        <a:ea typeface="Calibri"/>
                        <a:cs typeface="Times New Roman"/>
                      </a:endParaRPr>
                    </a:p>
                    <a:p>
                      <a:pPr algn="ctr">
                        <a:lnSpc>
                          <a:spcPct val="107000"/>
                        </a:lnSpc>
                        <a:spcAft>
                          <a:spcPts val="0"/>
                        </a:spcAft>
                      </a:pPr>
                      <a:r>
                        <a:rPr lang="kk-KZ" sz="1800">
                          <a:latin typeface="Times New Roman"/>
                          <a:ea typeface="Times New Roman"/>
                          <a:cs typeface="Times New Roman"/>
                        </a:rPr>
                        <a:t>шілде,</a:t>
                      </a:r>
                      <a:endParaRPr lang="ru-RU" sz="1600">
                        <a:latin typeface="Calibri"/>
                        <a:ea typeface="Calibri"/>
                        <a:cs typeface="Times New Roman"/>
                      </a:endParaRPr>
                    </a:p>
                    <a:p>
                      <a:pPr algn="ctr">
                        <a:lnSpc>
                          <a:spcPct val="107000"/>
                        </a:lnSpc>
                        <a:spcAft>
                          <a:spcPts val="0"/>
                        </a:spcAft>
                      </a:pPr>
                      <a:r>
                        <a:rPr lang="kk-KZ" sz="1800">
                          <a:latin typeface="Times New Roman"/>
                          <a:ea typeface="Times New Roman"/>
                          <a:cs typeface="Times New Roman"/>
                        </a:rPr>
                        <a:t>қазан,</a:t>
                      </a:r>
                      <a:endParaRPr lang="ru-RU" sz="1600">
                        <a:latin typeface="Calibri"/>
                        <a:ea typeface="Calibri"/>
                        <a:cs typeface="Times New Roman"/>
                      </a:endParaRPr>
                    </a:p>
                    <a:p>
                      <a:pPr algn="ctr">
                        <a:lnSpc>
                          <a:spcPct val="107000"/>
                        </a:lnSpc>
                        <a:spcAft>
                          <a:spcPts val="0"/>
                        </a:spcAft>
                      </a:pPr>
                      <a:r>
                        <a:rPr lang="kk-KZ" sz="1800">
                          <a:latin typeface="Times New Roman"/>
                          <a:ea typeface="Times New Roman"/>
                          <a:cs typeface="Times New Roman"/>
                        </a:rPr>
                        <a:t>желтоқсан</a:t>
                      </a:r>
                      <a:endParaRPr lang="ru-RU" sz="1600">
                        <a:latin typeface="Calibri"/>
                        <a:ea typeface="Calibri"/>
                        <a:cs typeface="Times New Roman"/>
                      </a:endParaRPr>
                    </a:p>
                  </a:txBody>
                  <a:tcPr marL="9525" marR="9525" marT="9525" marB="95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kk-KZ" sz="1800">
                          <a:latin typeface="Times New Roman"/>
                          <a:ea typeface="Times New Roman"/>
                          <a:cs typeface="Times New Roman"/>
                        </a:rPr>
                        <a:t>Талап етілмейді</a:t>
                      </a:r>
                      <a:endParaRPr lang="ru-RU" sz="1600">
                        <a:latin typeface="Calibri"/>
                        <a:ea typeface="Calibri"/>
                        <a:cs typeface="Times New Roman"/>
                      </a:endParaRPr>
                    </a:p>
                  </a:txBody>
                  <a:tcPr marL="9525" marR="9525" marT="9525" marB="95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kk-KZ" sz="1800">
                          <a:latin typeface="Times New Roman"/>
                          <a:ea typeface="Times New Roman"/>
                          <a:cs typeface="Times New Roman"/>
                        </a:rPr>
                        <a:t>-</a:t>
                      </a:r>
                      <a:endParaRPr lang="ru-RU" sz="1600">
                        <a:latin typeface="Calibri"/>
                        <a:ea typeface="Calibri"/>
                        <a:cs typeface="Times New Roman"/>
                      </a:endParaRPr>
                    </a:p>
                  </a:txBody>
                  <a:tcPr marL="9525" marR="9525" marT="9525" marB="95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kk-KZ" sz="1800">
                          <a:latin typeface="Times New Roman"/>
                          <a:ea typeface="Times New Roman"/>
                          <a:cs typeface="Times New Roman"/>
                        </a:rPr>
                        <a:t>Сыдыкова Г.Н.</a:t>
                      </a:r>
                      <a:endParaRPr lang="ru-RU" sz="1600">
                        <a:latin typeface="Calibri"/>
                        <a:ea typeface="Calibri"/>
                        <a:cs typeface="Times New Roman"/>
                      </a:endParaRPr>
                    </a:p>
                  </a:txBody>
                  <a:tcPr marL="9525" marR="9525" marT="9525" marB="95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77830">
                <a:tc>
                  <a:txBody>
                    <a:bodyPr/>
                    <a:lstStyle/>
                    <a:p>
                      <a:pPr marL="342900" lvl="0" indent="-342900" algn="ctr">
                        <a:lnSpc>
                          <a:spcPct val="107000"/>
                        </a:lnSpc>
                        <a:spcAft>
                          <a:spcPts val="0"/>
                        </a:spcAft>
                        <a:buFont typeface="+mj-lt"/>
                        <a:buNone/>
                      </a:pPr>
                      <a:r>
                        <a:rPr lang="kk-KZ" sz="2000" b="1" dirty="0" smtClean="0">
                          <a:latin typeface="Times New Roman"/>
                          <a:ea typeface="Times New Roman"/>
                        </a:rPr>
                        <a:t>2</a:t>
                      </a:r>
                      <a:endParaRPr lang="kk-KZ" sz="2000" b="1" dirty="0">
                        <a:latin typeface="Times New Roman"/>
                        <a:ea typeface="Times New Roman"/>
                      </a:endParaRPr>
                    </a:p>
                  </a:txBody>
                  <a:tcPr marL="9525" marR="9525" marT="9525" marB="95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indent="228600" algn="ctr" fontAlgn="base">
                        <a:lnSpc>
                          <a:spcPct val="107000"/>
                        </a:lnSpc>
                        <a:spcAft>
                          <a:spcPts val="625"/>
                        </a:spcAft>
                      </a:pPr>
                      <a:r>
                        <a:rPr lang="kk-KZ" sz="1800" dirty="0">
                          <a:latin typeface="Times New Roman"/>
                          <a:ea typeface="Times New Roman"/>
                          <a:cs typeface="Times New Roman"/>
                        </a:rPr>
                        <a:t>«Оқиық, үйренейік!» айдары (жетілдірілген жаңа әліпби жобасы аясында бейнероликтер жариялау)</a:t>
                      </a:r>
                      <a:endParaRPr lang="ru-RU" sz="1600" dirty="0">
                        <a:latin typeface="Calibri"/>
                        <a:ea typeface="Calibri"/>
                        <a:cs typeface="Times New Roman"/>
                      </a:endParaRPr>
                    </a:p>
                  </a:txBody>
                  <a:tcPr marL="9525" marR="9525" marT="9525" marB="95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kk-KZ" sz="1800" dirty="0">
                          <a:latin typeface="Times New Roman"/>
                          <a:ea typeface="Calibri"/>
                          <a:cs typeface="Times New Roman"/>
                        </a:rPr>
                        <a:t>Айдар,</a:t>
                      </a:r>
                      <a:endParaRPr lang="ru-RU" sz="1600" dirty="0">
                        <a:latin typeface="Calibri"/>
                        <a:ea typeface="Calibri"/>
                        <a:cs typeface="Times New Roman"/>
                      </a:endParaRPr>
                    </a:p>
                    <a:p>
                      <a:pPr algn="ctr">
                        <a:lnSpc>
                          <a:spcPct val="107000"/>
                        </a:lnSpc>
                        <a:spcAft>
                          <a:spcPts val="0"/>
                        </a:spcAft>
                      </a:pPr>
                      <a:r>
                        <a:rPr lang="kk-KZ" sz="1800" dirty="0">
                          <a:latin typeface="Times New Roman"/>
                          <a:ea typeface="Calibri"/>
                          <a:cs typeface="Times New Roman"/>
                        </a:rPr>
                        <a:t>бейноролик</a:t>
                      </a:r>
                      <a:endParaRPr lang="ru-RU" sz="1600" dirty="0">
                        <a:latin typeface="Calibri"/>
                        <a:ea typeface="Calibri"/>
                        <a:cs typeface="Times New Roman"/>
                      </a:endParaRPr>
                    </a:p>
                  </a:txBody>
                  <a:tcPr marL="9525" marR="9525" marT="9525" marB="95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kk-KZ" sz="1800" dirty="0">
                          <a:latin typeface="Times New Roman"/>
                          <a:ea typeface="Times New Roman"/>
                          <a:cs typeface="Times New Roman"/>
                        </a:rPr>
                        <a:t>Айына 1 рет</a:t>
                      </a:r>
                      <a:endParaRPr lang="ru-RU" sz="1600" dirty="0">
                        <a:latin typeface="Calibri"/>
                        <a:ea typeface="Calibri"/>
                        <a:cs typeface="Times New Roman"/>
                      </a:endParaRPr>
                    </a:p>
                  </a:txBody>
                  <a:tcPr marL="9525" marR="9525" marT="9525" marB="95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kk-KZ" sz="1800">
                          <a:latin typeface="Times New Roman"/>
                          <a:ea typeface="Times New Roman"/>
                          <a:cs typeface="Times New Roman"/>
                        </a:rPr>
                        <a:t>Талап етілмейді </a:t>
                      </a:r>
                      <a:endParaRPr lang="ru-RU" sz="1600">
                        <a:latin typeface="Calibri"/>
                        <a:ea typeface="Calibri"/>
                        <a:cs typeface="Times New Roman"/>
                      </a:endParaRPr>
                    </a:p>
                  </a:txBody>
                  <a:tcPr marL="9525" marR="9525" marT="9525" marB="95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kk-KZ" sz="1800">
                          <a:latin typeface="Times New Roman"/>
                          <a:ea typeface="Times New Roman"/>
                          <a:cs typeface="Times New Roman"/>
                        </a:rPr>
                        <a:t>-</a:t>
                      </a:r>
                      <a:endParaRPr lang="ru-RU" sz="1600">
                        <a:latin typeface="Calibri"/>
                        <a:ea typeface="Calibri"/>
                        <a:cs typeface="Times New Roman"/>
                      </a:endParaRPr>
                    </a:p>
                  </a:txBody>
                  <a:tcPr marL="9525" marR="9525" marT="9525" marB="95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kk-KZ" sz="1800">
                          <a:latin typeface="Times New Roman"/>
                          <a:ea typeface="Times New Roman"/>
                          <a:cs typeface="Times New Roman"/>
                        </a:rPr>
                        <a:t>Сыдыкова Г.Н.</a:t>
                      </a:r>
                      <a:endParaRPr lang="ru-RU" sz="1600">
                        <a:latin typeface="Calibri"/>
                        <a:ea typeface="Calibri"/>
                        <a:cs typeface="Times New Roman"/>
                      </a:endParaRPr>
                    </a:p>
                  </a:txBody>
                  <a:tcPr marL="9525" marR="9525" marT="9525" marB="95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60591">
                <a:tc>
                  <a:txBody>
                    <a:bodyPr/>
                    <a:lstStyle/>
                    <a:p>
                      <a:pPr marL="342900" lvl="0" indent="-342900" algn="ctr">
                        <a:lnSpc>
                          <a:spcPct val="107000"/>
                        </a:lnSpc>
                        <a:spcAft>
                          <a:spcPts val="0"/>
                        </a:spcAft>
                        <a:buFont typeface="+mj-lt"/>
                        <a:buNone/>
                      </a:pPr>
                      <a:r>
                        <a:rPr lang="kk-KZ" sz="2000" b="1" dirty="0" smtClean="0">
                          <a:latin typeface="Times New Roman"/>
                          <a:ea typeface="Times New Roman"/>
                        </a:rPr>
                        <a:t>3</a:t>
                      </a:r>
                      <a:endParaRPr lang="kk-KZ" sz="2000" b="1" dirty="0">
                        <a:latin typeface="Times New Roman"/>
                        <a:ea typeface="Times New Roman"/>
                      </a:endParaRPr>
                    </a:p>
                  </a:txBody>
                  <a:tcPr marL="9525" marR="9525" marT="9525" marB="95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80010" indent="228600" algn="ctr" fontAlgn="base">
                        <a:lnSpc>
                          <a:spcPct val="107000"/>
                        </a:lnSpc>
                        <a:spcAft>
                          <a:spcPts val="625"/>
                        </a:spcAft>
                      </a:pPr>
                      <a:r>
                        <a:rPr lang="kk-KZ" sz="1800" dirty="0">
                          <a:latin typeface="Times New Roman"/>
                          <a:ea typeface="Calibri"/>
                          <a:cs typeface="Times New Roman"/>
                        </a:rPr>
                        <a:t>«Бүгінгі ой» айдарын әлеуметтік парақшалар арқылы жариялау (әйгілі тұлғалардың қанатты сөздерін жаңа графикада жариялау)</a:t>
                      </a:r>
                      <a:endParaRPr lang="ru-RU" sz="1600" dirty="0">
                        <a:latin typeface="Calibri"/>
                        <a:ea typeface="Calibri"/>
                        <a:cs typeface="Times New Roman"/>
                      </a:endParaRPr>
                    </a:p>
                  </a:txBody>
                  <a:tcPr marL="9525" marR="9525" marT="9525" marB="95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kk-KZ" sz="1800" dirty="0">
                          <a:latin typeface="Times New Roman"/>
                          <a:ea typeface="Calibri"/>
                          <a:cs typeface="Times New Roman"/>
                        </a:rPr>
                        <a:t>Айдар</a:t>
                      </a:r>
                      <a:endParaRPr lang="ru-RU" sz="1600" dirty="0">
                        <a:latin typeface="Calibri"/>
                        <a:ea typeface="Calibri"/>
                        <a:cs typeface="Times New Roman"/>
                      </a:endParaRPr>
                    </a:p>
                  </a:txBody>
                  <a:tcPr marL="9525" marR="9525" marT="9525" marB="95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kk-KZ" sz="1800" dirty="0">
                          <a:latin typeface="Times New Roman"/>
                          <a:ea typeface="Times New Roman"/>
                          <a:cs typeface="Times New Roman"/>
                        </a:rPr>
                        <a:t>Айына 1 рет</a:t>
                      </a:r>
                      <a:endParaRPr lang="ru-RU" sz="1600" dirty="0">
                        <a:latin typeface="Calibri"/>
                        <a:ea typeface="Calibri"/>
                        <a:cs typeface="Times New Roman"/>
                      </a:endParaRPr>
                    </a:p>
                  </a:txBody>
                  <a:tcPr marL="9525" marR="9525" marT="9525" marB="95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80010" algn="ctr">
                        <a:lnSpc>
                          <a:spcPct val="107000"/>
                        </a:lnSpc>
                        <a:spcAft>
                          <a:spcPts val="0"/>
                        </a:spcAft>
                      </a:pPr>
                      <a:r>
                        <a:rPr lang="kk-KZ" sz="1800" dirty="0">
                          <a:latin typeface="Times New Roman"/>
                          <a:ea typeface="Calibri"/>
                          <a:cs typeface="Times New Roman"/>
                        </a:rPr>
                        <a:t>-</a:t>
                      </a:r>
                      <a:endParaRPr lang="ru-RU" sz="1600" dirty="0">
                        <a:latin typeface="Calibri"/>
                        <a:ea typeface="Calibri"/>
                        <a:cs typeface="Times New Roman"/>
                      </a:endParaRPr>
                    </a:p>
                  </a:txBody>
                  <a:tcPr marL="9525" marR="9525" marT="9525" marB="95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kk-KZ" sz="1800" dirty="0">
                          <a:latin typeface="Times New Roman"/>
                          <a:ea typeface="Calibri"/>
                          <a:cs typeface="Times New Roman"/>
                        </a:rPr>
                        <a:t>-</a:t>
                      </a:r>
                      <a:endParaRPr lang="ru-RU" sz="1600" dirty="0">
                        <a:latin typeface="Calibri"/>
                        <a:ea typeface="Calibri"/>
                        <a:cs typeface="Times New Roman"/>
                      </a:endParaRPr>
                    </a:p>
                  </a:txBody>
                  <a:tcPr marL="9525" marR="9525" marT="9525" marB="95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kk-KZ" sz="1800">
                          <a:latin typeface="Times New Roman"/>
                          <a:ea typeface="Times New Roman"/>
                          <a:cs typeface="Times New Roman"/>
                        </a:rPr>
                        <a:t>Сыдыкова Г.Н.</a:t>
                      </a:r>
                      <a:endParaRPr lang="ru-RU" sz="1600">
                        <a:latin typeface="Calibri"/>
                        <a:ea typeface="Calibri"/>
                        <a:cs typeface="Times New Roman"/>
                      </a:endParaRPr>
                    </a:p>
                  </a:txBody>
                  <a:tcPr marL="9525" marR="9525" marT="9525" marB="95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531214">
                <a:tc>
                  <a:txBody>
                    <a:bodyPr/>
                    <a:lstStyle/>
                    <a:p>
                      <a:pPr marL="342900" lvl="0" indent="-342900" algn="ctr">
                        <a:lnSpc>
                          <a:spcPct val="107000"/>
                        </a:lnSpc>
                        <a:spcAft>
                          <a:spcPts val="0"/>
                        </a:spcAft>
                        <a:buFont typeface="+mj-lt"/>
                        <a:buNone/>
                      </a:pPr>
                      <a:r>
                        <a:rPr lang="kk-KZ" sz="2000" b="1" dirty="0" smtClean="0">
                          <a:latin typeface="Times New Roman"/>
                          <a:ea typeface="Times New Roman"/>
                        </a:rPr>
                        <a:t>4</a:t>
                      </a:r>
                      <a:endParaRPr lang="kk-KZ" sz="2000" b="1" dirty="0">
                        <a:latin typeface="Times New Roman"/>
                        <a:ea typeface="Times New Roman"/>
                      </a:endParaRPr>
                    </a:p>
                  </a:txBody>
                  <a:tcPr marL="9525" marR="9525" marT="9525" marB="95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indent="228600" algn="ctr" fontAlgn="base">
                        <a:lnSpc>
                          <a:spcPct val="107000"/>
                        </a:lnSpc>
                        <a:spcAft>
                          <a:spcPts val="625"/>
                        </a:spcAft>
                      </a:pPr>
                      <a:r>
                        <a:rPr lang="kk-KZ" sz="1800">
                          <a:latin typeface="Times New Roman"/>
                          <a:ea typeface="Times New Roman"/>
                          <a:cs typeface="Times New Roman"/>
                        </a:rPr>
                        <a:t>Латыннегізді әліпбиді мемлекеттік, мемлекеттік емес ұйымдар қызметкерлерін оқытуға арналған әдістемелік құралдар, оқу құралдарын, жұмыс дәптерлерін  әзірлеу </a:t>
                      </a:r>
                      <a:endParaRPr lang="ru-RU" sz="1600">
                        <a:latin typeface="Calibri"/>
                        <a:ea typeface="Calibri"/>
                        <a:cs typeface="Times New Roman"/>
                      </a:endParaRPr>
                    </a:p>
                  </a:txBody>
                  <a:tcPr marL="9525" marR="9525" marT="9525" marB="95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kk-KZ" sz="1800" dirty="0">
                          <a:latin typeface="Times New Roman"/>
                          <a:ea typeface="Calibri"/>
                          <a:cs typeface="Times New Roman"/>
                        </a:rPr>
                        <a:t>көрнекі материалдар</a:t>
                      </a:r>
                      <a:endParaRPr lang="ru-RU" sz="1600" dirty="0">
                        <a:latin typeface="Calibri"/>
                        <a:ea typeface="Calibri"/>
                        <a:cs typeface="Times New Roman"/>
                      </a:endParaRPr>
                    </a:p>
                  </a:txBody>
                  <a:tcPr marL="9525" marR="9525" marT="9525" marB="95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kk-KZ" sz="1800" dirty="0">
                          <a:latin typeface="Times New Roman"/>
                          <a:ea typeface="Times New Roman"/>
                          <a:cs typeface="Times New Roman"/>
                        </a:rPr>
                        <a:t>Жыл бойы </a:t>
                      </a:r>
                      <a:endParaRPr lang="ru-RU" sz="1600" dirty="0">
                        <a:latin typeface="Calibri"/>
                        <a:ea typeface="Calibri"/>
                        <a:cs typeface="Times New Roman"/>
                      </a:endParaRPr>
                    </a:p>
                  </a:txBody>
                  <a:tcPr marL="9525" marR="9525" marT="9525" marB="95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kk-KZ" sz="1800" dirty="0">
                          <a:latin typeface="Times New Roman"/>
                          <a:ea typeface="Times New Roman"/>
                          <a:cs typeface="Times New Roman"/>
                        </a:rPr>
                        <a:t>Талап етілмейді</a:t>
                      </a:r>
                      <a:endParaRPr lang="ru-RU" sz="1600" dirty="0">
                        <a:latin typeface="Calibri"/>
                        <a:ea typeface="Calibri"/>
                        <a:cs typeface="Times New Roman"/>
                      </a:endParaRPr>
                    </a:p>
                  </a:txBody>
                  <a:tcPr marL="9525" marR="9525" marT="9525" marB="95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kk-KZ" sz="1800" dirty="0">
                          <a:latin typeface="Times New Roman"/>
                          <a:ea typeface="Times New Roman"/>
                          <a:cs typeface="Times New Roman"/>
                        </a:rPr>
                        <a:t>-</a:t>
                      </a:r>
                      <a:endParaRPr lang="ru-RU" sz="1600" dirty="0">
                        <a:latin typeface="Calibri"/>
                        <a:ea typeface="Calibri"/>
                        <a:cs typeface="Times New Roman"/>
                      </a:endParaRPr>
                    </a:p>
                  </a:txBody>
                  <a:tcPr marL="9525" marR="9525" marT="9525" marB="95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kk-KZ" sz="1800" dirty="0">
                          <a:latin typeface="Times New Roman"/>
                          <a:ea typeface="Times New Roman"/>
                          <a:cs typeface="Times New Roman"/>
                        </a:rPr>
                        <a:t>Сыдыкова Г.Н.</a:t>
                      </a:r>
                      <a:endParaRPr lang="ru-RU" sz="1600" dirty="0">
                        <a:latin typeface="Calibri"/>
                        <a:ea typeface="Calibri"/>
                        <a:cs typeface="Times New Roman"/>
                      </a:endParaRPr>
                    </a:p>
                  </a:txBody>
                  <a:tcPr marL="9525" marR="9525" marT="9525" marB="95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26701">
                <a:tc>
                  <a:txBody>
                    <a:bodyPr/>
                    <a:lstStyle/>
                    <a:p>
                      <a:pPr marL="342900" lvl="0" indent="-342900" algn="ctr">
                        <a:lnSpc>
                          <a:spcPct val="107000"/>
                        </a:lnSpc>
                        <a:spcAft>
                          <a:spcPts val="0"/>
                        </a:spcAft>
                        <a:buFont typeface="+mj-lt"/>
                        <a:buNone/>
                      </a:pPr>
                      <a:r>
                        <a:rPr lang="kk-KZ" sz="2000" b="1" dirty="0" smtClean="0">
                          <a:latin typeface="Times New Roman"/>
                          <a:ea typeface="Times New Roman"/>
                        </a:rPr>
                        <a:t>5</a:t>
                      </a:r>
                      <a:endParaRPr lang="kk-KZ" sz="2000" b="1" dirty="0">
                        <a:latin typeface="Times New Roman"/>
                        <a:ea typeface="Times New Roman"/>
                      </a:endParaRPr>
                    </a:p>
                  </a:txBody>
                  <a:tcPr marL="9525" marR="9525" marT="9525" marB="95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6195" marR="36195" algn="ctr">
                        <a:lnSpc>
                          <a:spcPct val="107000"/>
                        </a:lnSpc>
                        <a:spcAft>
                          <a:spcPts val="0"/>
                        </a:spcAft>
                      </a:pPr>
                      <a:r>
                        <a:rPr lang="kk-KZ" sz="1800">
                          <a:latin typeface="Times New Roman"/>
                          <a:ea typeface="Times New Roman"/>
                          <a:cs typeface="Times New Roman"/>
                        </a:rPr>
                        <a:t>«Латын - караоке» </a:t>
                      </a:r>
                      <a:endParaRPr lang="ru-RU" sz="1600">
                        <a:latin typeface="Calibri"/>
                        <a:ea typeface="Calibri"/>
                        <a:cs typeface="Times New Roman"/>
                      </a:endParaRPr>
                    </a:p>
                  </a:txBody>
                  <a:tcPr marL="9525" marR="9525" marT="9525" marB="95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kk-KZ" sz="1800">
                          <a:latin typeface="Times New Roman"/>
                          <a:ea typeface="Times New Roman"/>
                          <a:cs typeface="Times New Roman"/>
                        </a:rPr>
                        <a:t>Онлайн-караоке </a:t>
                      </a:r>
                      <a:endParaRPr lang="ru-RU" sz="1600">
                        <a:latin typeface="Calibri"/>
                        <a:ea typeface="Calibri"/>
                        <a:cs typeface="Times New Roman"/>
                      </a:endParaRPr>
                    </a:p>
                  </a:txBody>
                  <a:tcPr marL="9525" marR="9525" marT="9525" marB="95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kk-KZ" sz="1800">
                          <a:latin typeface="Times New Roman"/>
                          <a:ea typeface="Times New Roman"/>
                          <a:cs typeface="Times New Roman"/>
                        </a:rPr>
                        <a:t>Екі айда 1 рет</a:t>
                      </a:r>
                      <a:endParaRPr lang="ru-RU" sz="1600">
                        <a:latin typeface="Calibri"/>
                        <a:ea typeface="Calibri"/>
                        <a:cs typeface="Times New Roman"/>
                      </a:endParaRPr>
                    </a:p>
                  </a:txBody>
                  <a:tcPr marL="9525" marR="9525" marT="9525" marB="95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kk-KZ" sz="1800">
                          <a:latin typeface="Times New Roman"/>
                          <a:ea typeface="Times New Roman"/>
                          <a:cs typeface="Times New Roman"/>
                        </a:rPr>
                        <a:t>Талап етілмейді</a:t>
                      </a:r>
                      <a:endParaRPr lang="ru-RU" sz="1600">
                        <a:latin typeface="Calibri"/>
                        <a:ea typeface="Calibri"/>
                        <a:cs typeface="Times New Roman"/>
                      </a:endParaRPr>
                    </a:p>
                  </a:txBody>
                  <a:tcPr marL="9525" marR="9525" marT="9525" marB="95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kk-KZ" sz="1800" dirty="0">
                          <a:latin typeface="Times New Roman"/>
                          <a:ea typeface="Times New Roman"/>
                          <a:cs typeface="Times New Roman"/>
                        </a:rPr>
                        <a:t>-</a:t>
                      </a:r>
                      <a:endParaRPr lang="ru-RU" sz="1600" dirty="0">
                        <a:latin typeface="Calibri"/>
                        <a:ea typeface="Calibri"/>
                        <a:cs typeface="Times New Roman"/>
                      </a:endParaRPr>
                    </a:p>
                  </a:txBody>
                  <a:tcPr marL="9525" marR="9525" marT="9525" marB="95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kk-KZ" sz="1800" dirty="0">
                          <a:latin typeface="Times New Roman"/>
                          <a:ea typeface="Times New Roman"/>
                          <a:cs typeface="Times New Roman"/>
                        </a:rPr>
                        <a:t>Сыдыкова Г.Н.</a:t>
                      </a:r>
                      <a:endParaRPr lang="ru-RU" sz="1600" dirty="0">
                        <a:latin typeface="Calibri"/>
                        <a:ea typeface="Calibri"/>
                        <a:cs typeface="Times New Roman"/>
                      </a:endParaRPr>
                    </a:p>
                  </a:txBody>
                  <a:tcPr marL="9525" marR="9525" marT="9525" marB="95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45195">
                <a:tc>
                  <a:txBody>
                    <a:bodyPr/>
                    <a:lstStyle/>
                    <a:p>
                      <a:pPr marL="342900" lvl="0" indent="-342900" algn="ctr">
                        <a:lnSpc>
                          <a:spcPct val="107000"/>
                        </a:lnSpc>
                        <a:spcAft>
                          <a:spcPts val="0"/>
                        </a:spcAft>
                        <a:buFont typeface="+mj-lt"/>
                        <a:buNone/>
                      </a:pPr>
                      <a:r>
                        <a:rPr lang="kk-KZ" sz="2000" b="1" dirty="0" smtClean="0">
                          <a:latin typeface="Times New Roman"/>
                          <a:ea typeface="Times New Roman"/>
                        </a:rPr>
                        <a:t>6</a:t>
                      </a:r>
                      <a:endParaRPr lang="kk-KZ" sz="2000" b="1" dirty="0">
                        <a:latin typeface="Times New Roman"/>
                        <a:ea typeface="Times New Roman"/>
                      </a:endParaRPr>
                    </a:p>
                  </a:txBody>
                  <a:tcPr marL="9525" marR="9525" marT="9525" marB="95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kk-KZ" sz="1800" b="0" i="0" u="none" strike="noStrike" cap="none" dirty="0" smtClean="0">
                          <a:solidFill>
                            <a:schemeClr val="tx1"/>
                          </a:solidFill>
                          <a:latin typeface="Times New Roman" pitchFamily="18" charset="0"/>
                          <a:ea typeface="+mn-ea"/>
                          <a:cs typeface="Times New Roman" pitchFamily="18" charset="0"/>
                          <a:sym typeface="Arial"/>
                        </a:rPr>
                        <a:t>5 қыркүйек - Қазақстан халқы тілдері күніне орай </a:t>
                      </a:r>
                      <a:endParaRPr lang="ru-RU" sz="1800" b="0" i="0" u="none" strike="noStrike" cap="none" dirty="0" smtClean="0">
                        <a:solidFill>
                          <a:schemeClr val="tx1"/>
                        </a:solidFill>
                        <a:latin typeface="Times New Roman" pitchFamily="18" charset="0"/>
                        <a:ea typeface="+mn-ea"/>
                        <a:cs typeface="Times New Roman" pitchFamily="18" charset="0"/>
                        <a:sym typeface="Arial"/>
                      </a:endParaRPr>
                    </a:p>
                    <a:p>
                      <a:pPr algn="ctr"/>
                      <a:r>
                        <a:rPr lang="kk-KZ" sz="1800" b="0" i="0" u="none" strike="noStrike" cap="none" dirty="0" smtClean="0">
                          <a:solidFill>
                            <a:schemeClr val="tx1"/>
                          </a:solidFill>
                          <a:latin typeface="Times New Roman" pitchFamily="18" charset="0"/>
                          <a:ea typeface="+mn-ea"/>
                          <a:cs typeface="Times New Roman" pitchFamily="18" charset="0"/>
                          <a:sym typeface="Arial"/>
                        </a:rPr>
                        <a:t>«Қазақ» газетіне 110 жыл» дөңгелек үстелі</a:t>
                      </a:r>
                      <a:endParaRPr lang="ru-RU" sz="1800" b="0" i="0" u="none" strike="noStrike" cap="none" dirty="0">
                        <a:solidFill>
                          <a:schemeClr val="tx1"/>
                        </a:solidFill>
                        <a:latin typeface="Times New Roman" pitchFamily="18" charset="0"/>
                        <a:ea typeface="+mn-ea"/>
                        <a:cs typeface="Times New Roman" pitchFamily="18" charset="0"/>
                        <a:sym typeface="Arial"/>
                      </a:endParaRPr>
                    </a:p>
                  </a:txBody>
                  <a:tcPr marL="9525" marR="9525" marT="9525" marB="95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kk-KZ" sz="1600">
                          <a:latin typeface="Times New Roman"/>
                          <a:ea typeface="Times New Roman"/>
                          <a:cs typeface="Times New Roman"/>
                        </a:rPr>
                        <a:t>Дөңгелек үстел</a:t>
                      </a:r>
                      <a:endParaRPr lang="ru-RU" sz="1600">
                        <a:latin typeface="Calibri"/>
                        <a:ea typeface="Calibri"/>
                        <a:cs typeface="Times New Roman"/>
                      </a:endParaRPr>
                    </a:p>
                  </a:txBody>
                  <a:tcPr marL="9525" marR="9525" marT="9525" marB="95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kk-KZ" sz="1600">
                          <a:latin typeface="Times New Roman"/>
                          <a:ea typeface="Times New Roman"/>
                          <a:cs typeface="Times New Roman"/>
                        </a:rPr>
                        <a:t>Қыркүйек </a:t>
                      </a:r>
                      <a:endParaRPr lang="ru-RU" sz="1600">
                        <a:latin typeface="Calibri"/>
                        <a:ea typeface="Calibri"/>
                        <a:cs typeface="Times New Roman"/>
                      </a:endParaRPr>
                    </a:p>
                  </a:txBody>
                  <a:tcPr marL="9525" marR="9525" marT="9525" marB="95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endParaRPr lang="kk-KZ" sz="1600">
                        <a:latin typeface="Times New Roman"/>
                        <a:ea typeface="Times New Roman"/>
                        <a:cs typeface="Times New Roman"/>
                      </a:endParaRPr>
                    </a:p>
                  </a:txBody>
                  <a:tcPr marL="9525" marR="9525" marT="9525" marB="95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endParaRPr lang="kk-KZ" sz="1600" dirty="0">
                        <a:latin typeface="Times New Roman"/>
                        <a:ea typeface="Times New Roman"/>
                        <a:cs typeface="Times New Roman"/>
                      </a:endParaRPr>
                    </a:p>
                  </a:txBody>
                  <a:tcPr marL="9525" marR="9525" marT="9525" marB="95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kk-KZ" sz="1600" dirty="0">
                          <a:latin typeface="Times New Roman"/>
                          <a:ea typeface="Times New Roman"/>
                          <a:cs typeface="Times New Roman"/>
                        </a:rPr>
                        <a:t>Ахметжанова М.Б.</a:t>
                      </a:r>
                      <a:endParaRPr lang="ru-RU" sz="1600" dirty="0">
                        <a:latin typeface="Calibri"/>
                        <a:ea typeface="Calibri"/>
                        <a:cs typeface="Times New Roman"/>
                      </a:endParaRPr>
                    </a:p>
                    <a:p>
                      <a:pPr algn="ctr">
                        <a:lnSpc>
                          <a:spcPct val="107000"/>
                        </a:lnSpc>
                        <a:spcAft>
                          <a:spcPts val="0"/>
                        </a:spcAft>
                      </a:pPr>
                      <a:r>
                        <a:rPr lang="kk-KZ" sz="1600" dirty="0">
                          <a:latin typeface="Times New Roman"/>
                          <a:ea typeface="Times New Roman"/>
                          <a:cs typeface="Times New Roman"/>
                        </a:rPr>
                        <a:t>Сыдыкова Г.Н. </a:t>
                      </a:r>
                      <a:endParaRPr lang="ru-RU" sz="1600" dirty="0">
                        <a:latin typeface="Calibri"/>
                        <a:ea typeface="Calibri"/>
                        <a:cs typeface="Times New Roman"/>
                      </a:endParaRPr>
                    </a:p>
                  </a:txBody>
                  <a:tcPr marL="9525" marR="9525" marT="9525" marB="95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126737">
                <a:tc>
                  <a:txBody>
                    <a:bodyPr/>
                    <a:lstStyle/>
                    <a:p>
                      <a:pPr marL="342900" lvl="0" indent="-342900" algn="ctr">
                        <a:lnSpc>
                          <a:spcPct val="107000"/>
                        </a:lnSpc>
                        <a:spcAft>
                          <a:spcPts val="0"/>
                        </a:spcAft>
                        <a:buFont typeface="+mj-lt"/>
                        <a:buNone/>
                      </a:pPr>
                      <a:r>
                        <a:rPr lang="kk-KZ" sz="2000" b="1" dirty="0" smtClean="0">
                          <a:latin typeface="Times New Roman"/>
                          <a:ea typeface="Times New Roman"/>
                        </a:rPr>
                        <a:t>7</a:t>
                      </a:r>
                      <a:endParaRPr lang="kk-KZ" sz="2000" b="1" dirty="0">
                        <a:latin typeface="Times New Roman"/>
                        <a:ea typeface="Times New Roman"/>
                      </a:endParaRPr>
                    </a:p>
                  </a:txBody>
                  <a:tcPr marL="9525" marR="9525" marT="9525" marB="95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indent="228600" algn="ctr" fontAlgn="base">
                        <a:lnSpc>
                          <a:spcPct val="107000"/>
                        </a:lnSpc>
                        <a:spcAft>
                          <a:spcPts val="625"/>
                        </a:spcAft>
                      </a:pPr>
                      <a:r>
                        <a:rPr lang="kk-KZ" sz="1800">
                          <a:latin typeface="Times New Roman"/>
                          <a:ea typeface="Times New Roman"/>
                          <a:cs typeface="Times New Roman"/>
                        </a:rPr>
                        <a:t>«Латын графикасы бизнесте» </a:t>
                      </a:r>
                      <a:endParaRPr lang="ru-RU" sz="1600">
                        <a:latin typeface="Calibri"/>
                        <a:ea typeface="Calibri"/>
                        <a:cs typeface="Times New Roman"/>
                      </a:endParaRPr>
                    </a:p>
                    <a:p>
                      <a:pPr marL="457200" indent="228600" algn="ctr" fontAlgn="base">
                        <a:lnSpc>
                          <a:spcPct val="107000"/>
                        </a:lnSpc>
                        <a:spcAft>
                          <a:spcPts val="625"/>
                        </a:spcAft>
                      </a:pPr>
                      <a:r>
                        <a:rPr lang="kk-KZ" sz="1800">
                          <a:latin typeface="Times New Roman"/>
                          <a:ea typeface="Times New Roman"/>
                          <a:cs typeface="Times New Roman"/>
                        </a:rPr>
                        <a:t>("Оңай тіл" кабинеттерінде  бизнес өкілдеріне  консультациялық кеңес)</a:t>
                      </a:r>
                      <a:endParaRPr lang="ru-RU" sz="1600">
                        <a:latin typeface="Calibri"/>
                        <a:ea typeface="Calibri"/>
                        <a:cs typeface="Times New Roman"/>
                      </a:endParaRPr>
                    </a:p>
                  </a:txBody>
                  <a:tcPr marL="9525" marR="9525" marT="9525" marB="95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kk-KZ" sz="1800" dirty="0">
                          <a:latin typeface="Times New Roman"/>
                          <a:ea typeface="Calibri"/>
                          <a:cs typeface="Times New Roman"/>
                        </a:rPr>
                        <a:t>Консультациялық  кеңес</a:t>
                      </a:r>
                      <a:endParaRPr lang="ru-RU" sz="1600" dirty="0">
                        <a:latin typeface="Calibri"/>
                        <a:ea typeface="Calibri"/>
                        <a:cs typeface="Times New Roman"/>
                      </a:endParaRPr>
                    </a:p>
                  </a:txBody>
                  <a:tcPr marL="9525" marR="9525" marT="9525" marB="95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kk-KZ" sz="1800">
                          <a:latin typeface="Times New Roman"/>
                          <a:ea typeface="Times New Roman"/>
                          <a:cs typeface="Times New Roman"/>
                        </a:rPr>
                        <a:t>Жыл бойы </a:t>
                      </a:r>
                      <a:endParaRPr lang="ru-RU" sz="1600">
                        <a:latin typeface="Calibri"/>
                        <a:ea typeface="Calibri"/>
                        <a:cs typeface="Times New Roman"/>
                      </a:endParaRPr>
                    </a:p>
                  </a:txBody>
                  <a:tcPr marL="9525" marR="9525" marT="9525" marB="95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kk-KZ" sz="1800">
                          <a:latin typeface="Times New Roman"/>
                          <a:ea typeface="Times New Roman"/>
                          <a:cs typeface="Times New Roman"/>
                        </a:rPr>
                        <a:t>Талап етілмейді</a:t>
                      </a:r>
                      <a:endParaRPr lang="ru-RU" sz="1600">
                        <a:latin typeface="Calibri"/>
                        <a:ea typeface="Calibri"/>
                        <a:cs typeface="Times New Roman"/>
                      </a:endParaRPr>
                    </a:p>
                  </a:txBody>
                  <a:tcPr marL="9525" marR="9525" marT="9525" marB="95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kk-KZ" sz="1800">
                          <a:latin typeface="Times New Roman"/>
                          <a:ea typeface="Times New Roman"/>
                          <a:cs typeface="Times New Roman"/>
                        </a:rPr>
                        <a:t>-</a:t>
                      </a:r>
                      <a:endParaRPr lang="ru-RU" sz="1600">
                        <a:latin typeface="Calibri"/>
                        <a:ea typeface="Calibri"/>
                        <a:cs typeface="Times New Roman"/>
                      </a:endParaRPr>
                    </a:p>
                  </a:txBody>
                  <a:tcPr marL="9525" marR="9525" marT="9525" marB="95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kk-KZ" sz="1800" dirty="0">
                          <a:latin typeface="Times New Roman"/>
                          <a:ea typeface="Times New Roman"/>
                          <a:cs typeface="Times New Roman"/>
                        </a:rPr>
                        <a:t>"Оңай тіл" клубы жетекшілері</a:t>
                      </a:r>
                      <a:endParaRPr lang="ru-RU" sz="1600" dirty="0">
                        <a:latin typeface="Calibri"/>
                        <a:ea typeface="Calibri"/>
                        <a:cs typeface="Times New Roman"/>
                      </a:endParaRPr>
                    </a:p>
                  </a:txBody>
                  <a:tcPr marL="9525" marR="9525" marT="9525" marB="95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22529" name="Rectangle 1"/>
          <p:cNvSpPr>
            <a:spLocks noChangeArrowheads="1"/>
          </p:cNvSpPr>
          <p:nvPr/>
        </p:nvSpPr>
        <p:spPr bwMode="auto">
          <a:xfrm>
            <a:off x="0" y="409902"/>
            <a:ext cx="18288000" cy="1200329"/>
          </a:xfrm>
          <a:prstGeom prst="rect">
            <a:avLst/>
          </a:prstGeom>
          <a:solidFill>
            <a:srgbClr val="FFFFFF"/>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228600" algn="ctr" defTabSz="914400" rtl="0" eaLnBrk="1" fontAlgn="base" latinLnBrk="0" hangingPunct="1">
              <a:lnSpc>
                <a:spcPct val="100000"/>
              </a:lnSpc>
              <a:spcBef>
                <a:spcPct val="0"/>
              </a:spcBef>
              <a:spcAft>
                <a:spcPct val="0"/>
              </a:spcAft>
              <a:buClrTx/>
              <a:buSzTx/>
              <a:buFontTx/>
              <a:buNone/>
              <a:tabLst>
                <a:tab pos="4448175" algn="l"/>
              </a:tabLst>
            </a:pPr>
            <a:r>
              <a:rPr kumimoji="0" lang="kk-KZ" sz="2400" b="1" i="0" u="none" strike="noStrike" cap="none" normalizeH="0" baseline="0" dirty="0" smtClean="0">
                <a:ln>
                  <a:noFill/>
                </a:ln>
                <a:solidFill>
                  <a:srgbClr val="002060"/>
                </a:solidFill>
                <a:effectLst/>
                <a:latin typeface="Cambria Math" pitchFamily="18" charset="0"/>
                <a:ea typeface="Cambria Math" pitchFamily="18" charset="0"/>
                <a:cs typeface="Times New Roman" pitchFamily="18" charset="0"/>
              </a:rPr>
              <a:t>2023 жылға арналған </a:t>
            </a:r>
            <a:r>
              <a:rPr kumimoji="0" lang="kk-KZ" sz="2400" b="1" i="0" u="none" strike="noStrike" cap="none" normalizeH="0" dirty="0" smtClean="0">
                <a:ln>
                  <a:noFill/>
                </a:ln>
                <a:solidFill>
                  <a:srgbClr val="002060"/>
                </a:solidFill>
                <a:effectLst/>
                <a:latin typeface="Cambria Math" pitchFamily="18" charset="0"/>
                <a:ea typeface="Cambria Math" pitchFamily="18" charset="0"/>
                <a:cs typeface="Times New Roman" pitchFamily="18" charset="0"/>
              </a:rPr>
              <a:t> </a:t>
            </a:r>
            <a:r>
              <a:rPr kumimoji="0" lang="kk-KZ" sz="2400" b="1" i="0" u="none" strike="noStrike" cap="none" normalizeH="0" baseline="0" dirty="0" smtClean="0">
                <a:ln>
                  <a:noFill/>
                </a:ln>
                <a:solidFill>
                  <a:srgbClr val="002060"/>
                </a:solidFill>
                <a:effectLst/>
                <a:latin typeface="Cambria Math" pitchFamily="18" charset="0"/>
                <a:ea typeface="Cambria Math" pitchFamily="18" charset="0"/>
                <a:cs typeface="Times New Roman" pitchFamily="18" charset="0"/>
              </a:rPr>
              <a:t>«Қазақ тілі әліпбиін латын графикасына көшіру» арнайы жобасын</a:t>
            </a:r>
            <a:r>
              <a:rPr kumimoji="0" lang="kk-KZ" sz="2400" b="1" i="0" u="none" strike="noStrike" cap="none" normalizeH="0" dirty="0" smtClean="0">
                <a:ln>
                  <a:noFill/>
                </a:ln>
                <a:solidFill>
                  <a:srgbClr val="002060"/>
                </a:solidFill>
                <a:effectLst/>
                <a:latin typeface="Cambria Math" pitchFamily="18" charset="0"/>
                <a:ea typeface="Cambria Math" pitchFamily="18" charset="0"/>
                <a:cs typeface="Times New Roman" pitchFamily="18" charset="0"/>
              </a:rPr>
              <a:t> </a:t>
            </a:r>
          </a:p>
          <a:p>
            <a:pPr marL="0" marR="0" lvl="0" indent="228600" algn="ctr" defTabSz="914400" rtl="0" eaLnBrk="1" fontAlgn="base" latinLnBrk="0" hangingPunct="1">
              <a:lnSpc>
                <a:spcPct val="100000"/>
              </a:lnSpc>
              <a:spcBef>
                <a:spcPct val="0"/>
              </a:spcBef>
              <a:spcAft>
                <a:spcPct val="0"/>
              </a:spcAft>
              <a:buClrTx/>
              <a:buSzTx/>
              <a:buFontTx/>
              <a:buNone/>
              <a:tabLst>
                <a:tab pos="4448175" algn="l"/>
              </a:tabLst>
            </a:pPr>
            <a:r>
              <a:rPr kumimoji="0" lang="kk-KZ" sz="2400" b="1" i="0" u="none" strike="noStrike" cap="none" normalizeH="0" baseline="0" dirty="0" smtClean="0">
                <a:ln>
                  <a:noFill/>
                </a:ln>
                <a:solidFill>
                  <a:srgbClr val="002060"/>
                </a:solidFill>
                <a:effectLst/>
                <a:latin typeface="Cambria Math" pitchFamily="18" charset="0"/>
                <a:ea typeface="Cambria Math" pitchFamily="18" charset="0"/>
                <a:cs typeface="Times New Roman" pitchFamily="18" charset="0"/>
              </a:rPr>
              <a:t> іске асыру бойынша іс-шаралар жоспары </a:t>
            </a:r>
            <a:endParaRPr kumimoji="0" lang="ru-RU" sz="2000" b="0" i="0" u="none" strike="noStrike" cap="none" normalizeH="0" baseline="0" dirty="0" smtClean="0">
              <a:ln>
                <a:noFill/>
              </a:ln>
              <a:solidFill>
                <a:srgbClr val="002060"/>
              </a:solidFill>
              <a:effectLst/>
              <a:latin typeface="Cambria Math" pitchFamily="18" charset="0"/>
              <a:ea typeface="Cambria Math" pitchFamily="18" charset="0"/>
              <a:cs typeface="Arial" pitchFamily="34" charset="0"/>
            </a:endParaRPr>
          </a:p>
          <a:p>
            <a:pPr marL="0" marR="0" lvl="0" indent="228600" algn="ctr" defTabSz="914400" rtl="0" eaLnBrk="0" fontAlgn="base" latinLnBrk="0" hangingPunct="0">
              <a:lnSpc>
                <a:spcPct val="100000"/>
              </a:lnSpc>
              <a:spcBef>
                <a:spcPct val="0"/>
              </a:spcBef>
              <a:spcAft>
                <a:spcPct val="0"/>
              </a:spcAft>
              <a:buClrTx/>
              <a:buSzTx/>
              <a:buFontTx/>
              <a:buNone/>
              <a:tabLst>
                <a:tab pos="4448175" algn="l"/>
              </a:tabLst>
            </a:pPr>
            <a:r>
              <a:rPr kumimoji="0" lang="kk-KZ" sz="2400" b="1" i="0" u="none" strike="noStrike" cap="none" normalizeH="0" baseline="0" dirty="0" smtClean="0">
                <a:ln>
                  <a:noFill/>
                </a:ln>
                <a:solidFill>
                  <a:srgbClr val="002060"/>
                </a:solidFill>
                <a:effectLst/>
                <a:latin typeface="Cambria Math" pitchFamily="18" charset="0"/>
                <a:ea typeface="Cambria Math" pitchFamily="18" charset="0"/>
                <a:cs typeface="Times New Roman" pitchFamily="18" charset="0"/>
              </a:rPr>
              <a:t>«Теміртау қаласының тілдерді дамыту орталығы»КММ</a:t>
            </a:r>
            <a:endParaRPr kumimoji="0" lang="ru-RU" sz="2000" b="0" i="0" u="none" strike="noStrike" cap="none" normalizeH="0" baseline="0" dirty="0" smtClean="0">
              <a:ln>
                <a:noFill/>
              </a:ln>
              <a:solidFill>
                <a:srgbClr val="002060"/>
              </a:solidFill>
              <a:effectLst/>
              <a:latin typeface="Cambria Math" pitchFamily="18" charset="0"/>
              <a:ea typeface="Cambria Math" pitchFamily="18" charset="0"/>
              <a:cs typeface="Arial" pitchFamily="34" charset="0"/>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p:cNvPicPr>
            <a:picLocks noChangeAspect="1" noChangeArrowheads="1"/>
          </p:cNvPicPr>
          <p:nvPr/>
        </p:nvPicPr>
        <p:blipFill>
          <a:blip r:embed="rId2"/>
          <a:srcRect l="12672" t="8889" r="13448" b="10805"/>
          <a:stretch>
            <a:fillRect/>
          </a:stretch>
        </p:blipFill>
        <p:spPr bwMode="auto">
          <a:xfrm>
            <a:off x="4351281" y="1683949"/>
            <a:ext cx="13101145" cy="801050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Google Shape;338;p28"/>
          <p:cNvSpPr txBox="1"/>
          <p:nvPr/>
        </p:nvSpPr>
        <p:spPr>
          <a:xfrm>
            <a:off x="0" y="636540"/>
            <a:ext cx="9506608" cy="830997"/>
          </a:xfrm>
          <a:prstGeom prst="rect">
            <a:avLst/>
          </a:prstGeom>
          <a:ln/>
        </p:spPr>
        <p:style>
          <a:lnRef idx="2">
            <a:schemeClr val="dk1"/>
          </a:lnRef>
          <a:fillRef idx="1001">
            <a:schemeClr val="lt1"/>
          </a:fillRef>
          <a:effectRef idx="0">
            <a:schemeClr val="dk1"/>
          </a:effectRef>
          <a:fontRef idx="minor">
            <a:schemeClr val="dk1"/>
          </a:fontRef>
        </p:style>
        <p:txBody>
          <a:bodyPr spcFirstLastPara="1" wrap="square" lIns="0" tIns="0" rIns="0" bIns="0" anchor="t" anchorCtr="0">
            <a:spAutoFit/>
          </a:bodyPr>
          <a:lstStyle/>
          <a:p>
            <a:pPr marL="0" marR="0" lvl="0" indent="0" algn="ctr" rtl="0">
              <a:lnSpc>
                <a:spcPct val="100000"/>
              </a:lnSpc>
              <a:spcBef>
                <a:spcPts val="0"/>
              </a:spcBef>
              <a:spcAft>
                <a:spcPts val="0"/>
              </a:spcAft>
              <a:buNone/>
            </a:pPr>
            <a:r>
              <a:rPr lang="kk-KZ" sz="5400" i="0" u="none" strike="noStrike" dirty="0" smtClean="0">
                <a:solidFill>
                  <a:schemeClr val="tx1"/>
                </a:solidFill>
                <a:latin typeface="Cambria Math" pitchFamily="18" charset="0"/>
                <a:ea typeface="Cambria Math" pitchFamily="18" charset="0"/>
                <a:cs typeface="Libre Baskerville"/>
                <a:sym typeface="Libre Baskerville"/>
              </a:rPr>
              <a:t>“Латын-караоке” айдары</a:t>
            </a:r>
            <a:endParaRPr sz="1100">
              <a:solidFill>
                <a:schemeClr val="tx1"/>
              </a:solidFill>
              <a:latin typeface="Cambria Math" pitchFamily="18" charset="0"/>
              <a:ea typeface="Cambria Math"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0" y="882869"/>
            <a:ext cx="8150772" cy="1109498"/>
          </a:xfrm>
        </p:spPr>
        <p:style>
          <a:lnRef idx="2">
            <a:schemeClr val="dk1"/>
          </a:lnRef>
          <a:fillRef idx="1">
            <a:schemeClr val="lt1"/>
          </a:fillRef>
          <a:effectRef idx="0">
            <a:schemeClr val="dk1"/>
          </a:effectRef>
          <a:fontRef idx="minor">
            <a:schemeClr val="dk1"/>
          </a:fontRef>
        </p:style>
        <p:txBody>
          <a:bodyPr>
            <a:normAutofit/>
          </a:bodyPr>
          <a:lstStyle/>
          <a:p>
            <a:r>
              <a:rPr lang="kk-KZ" sz="6600" dirty="0" smtClean="0">
                <a:solidFill>
                  <a:srgbClr val="002060"/>
                </a:solidFill>
                <a:latin typeface="Cambria Math" pitchFamily="18" charset="0"/>
                <a:ea typeface="Cambria Math" pitchFamily="18" charset="0"/>
              </a:rPr>
              <a:t>“Бүгінгі ой” айдары</a:t>
            </a:r>
            <a:endParaRPr lang="ru-RU" sz="6600" dirty="0">
              <a:solidFill>
                <a:srgbClr val="002060"/>
              </a:solidFill>
              <a:latin typeface="Cambria Math" pitchFamily="18" charset="0"/>
              <a:ea typeface="Cambria Math" pitchFamily="18" charset="0"/>
            </a:endParaRPr>
          </a:p>
        </p:txBody>
      </p:sp>
      <p:pic>
        <p:nvPicPr>
          <p:cNvPr id="41986" name="Picture 2"/>
          <p:cNvPicPr>
            <a:picLocks noChangeAspect="1" noChangeArrowheads="1"/>
          </p:cNvPicPr>
          <p:nvPr/>
        </p:nvPicPr>
        <p:blipFill>
          <a:blip r:embed="rId2"/>
          <a:srcRect l="12414" t="8889" r="13621" b="22146"/>
          <a:stretch>
            <a:fillRect/>
          </a:stretch>
        </p:blipFill>
        <p:spPr bwMode="auto">
          <a:xfrm>
            <a:off x="3972910" y="2286001"/>
            <a:ext cx="13526814" cy="7394027"/>
          </a:xfrm>
          <a:prstGeom prst="rect">
            <a:avLst/>
          </a:prstGeom>
          <a:noFill/>
          <a:ln w="9525">
            <a:noFill/>
            <a:miter lim="800000"/>
            <a:headEnd/>
            <a:tailEnd/>
          </a:ln>
          <a:effec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Прямоугольник 13"/>
          <p:cNvSpPr/>
          <p:nvPr/>
        </p:nvSpPr>
        <p:spPr>
          <a:xfrm>
            <a:off x="0" y="0"/>
            <a:ext cx="18288000" cy="10287000"/>
          </a:xfrm>
          <a:prstGeom prst="rect">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163274" tIns="81636" rIns="163274" bIns="81636" rtlCol="0" anchor="ctr"/>
          <a:lstStyle/>
          <a:p>
            <a:pPr algn="ctr"/>
            <a:endParaRPr lang="ru-RU" dirty="0"/>
          </a:p>
        </p:txBody>
      </p:sp>
      <p:sp>
        <p:nvSpPr>
          <p:cNvPr id="12292" name="Rectangle 2"/>
          <p:cNvSpPr>
            <a:spLocks noChangeArrowheads="1"/>
          </p:cNvSpPr>
          <p:nvPr/>
        </p:nvSpPr>
        <p:spPr bwMode="auto">
          <a:xfrm>
            <a:off x="0" y="-260025"/>
            <a:ext cx="329802" cy="4418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163274" tIns="81636" rIns="163274" bIns="81636" anchor="ct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ru-RU" altLang="ru-RU" dirty="0">
              <a:latin typeface="Calibri" pitchFamily="34" charset="0"/>
            </a:endParaRPr>
          </a:p>
        </p:txBody>
      </p:sp>
      <p:sp>
        <p:nvSpPr>
          <p:cNvPr id="6" name="TextBox 5"/>
          <p:cNvSpPr txBox="1"/>
          <p:nvPr/>
        </p:nvSpPr>
        <p:spPr>
          <a:xfrm>
            <a:off x="214250" y="428592"/>
            <a:ext cx="16056768" cy="1272834"/>
          </a:xfrm>
          <a:prstGeom prst="rect">
            <a:avLst/>
          </a:prstGeom>
          <a:noFill/>
        </p:spPr>
        <p:txBody>
          <a:bodyPr wrap="square" lIns="163244" tIns="81622" rIns="163244" bIns="81622" rtlCol="0">
            <a:spAutoFit/>
          </a:bodyPr>
          <a:lstStyle/>
          <a:p>
            <a:pPr defTabSz="1632446">
              <a:defRPr/>
            </a:pPr>
            <a:r>
              <a:rPr lang="kk-KZ" sz="3600" b="1" dirty="0" smtClean="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latin typeface="Arial" pitchFamily="34" charset="0"/>
                <a:cs typeface="Arial" pitchFamily="34" charset="0"/>
              </a:rPr>
              <a:t>2014-2023 жылдары қазақ, орыс, ағылшын </a:t>
            </a:r>
            <a:r>
              <a:rPr lang="kk-KZ" sz="3600" b="1" dirty="0" smtClean="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latin typeface="Arial" pitchFamily="34" charset="0"/>
                <a:cs typeface="Arial" pitchFamily="34" charset="0"/>
              </a:rPr>
              <a:t>тілдеріне</a:t>
            </a:r>
            <a:endParaRPr lang="kk-KZ" sz="3600" b="1" dirty="0" smtClean="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latin typeface="Arial" pitchFamily="34" charset="0"/>
              <a:cs typeface="Arial" pitchFamily="34" charset="0"/>
            </a:endParaRPr>
          </a:p>
          <a:p>
            <a:pPr defTabSz="1632446">
              <a:defRPr/>
            </a:pPr>
            <a:r>
              <a:rPr lang="kk-KZ" sz="3600" b="1" dirty="0" smtClean="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latin typeface="Arial" pitchFamily="34" charset="0"/>
                <a:cs typeface="Arial" pitchFamily="34" charset="0"/>
              </a:rPr>
              <a:t>деңгейлеп оқыту курстарына қамтылғандар көрсеткіші </a:t>
            </a:r>
            <a:endParaRPr lang="ru-RU" sz="3600" b="1" dirty="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latin typeface="Arial" pitchFamily="34" charset="0"/>
              <a:cs typeface="Arial" pitchFamily="34" charset="0"/>
            </a:endParaRPr>
          </a:p>
        </p:txBody>
      </p:sp>
      <p:cxnSp>
        <p:nvCxnSpPr>
          <p:cNvPr id="8" name="Прямая соединительная линия 7"/>
          <p:cNvCxnSpPr/>
          <p:nvPr/>
        </p:nvCxnSpPr>
        <p:spPr>
          <a:xfrm>
            <a:off x="13358842" y="1071534"/>
            <a:ext cx="4929158" cy="30534"/>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10" name="Диаграмма 9"/>
          <p:cNvGraphicFramePr/>
          <p:nvPr/>
        </p:nvGraphicFramePr>
        <p:xfrm>
          <a:off x="357126" y="2071666"/>
          <a:ext cx="17573748" cy="771530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 xmlns:p14="http://schemas.microsoft.com/office/powerpoint/2010/main" val="167982885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0" y="459280"/>
            <a:ext cx="18287999" cy="1470025"/>
          </a:xfrm>
        </p:spPr>
        <p:txBody>
          <a:bodyPr>
            <a:normAutofit/>
          </a:bodyPr>
          <a:lstStyle/>
          <a:p>
            <a:r>
              <a:rPr lang="kk-KZ" dirty="0" smtClean="0"/>
              <a:t>“Оңай тіл” қысқамерзімді қазақ тілі курстары мен  сөйлесу клубында бизнес өкілдеріне латын графикасы жайлы ақпараттар беріліп отырды  </a:t>
            </a:r>
            <a:endParaRPr lang="ru-RU" dirty="0"/>
          </a:p>
        </p:txBody>
      </p:sp>
      <p:pic>
        <p:nvPicPr>
          <p:cNvPr id="44034" name="Picture 2"/>
          <p:cNvPicPr>
            <a:picLocks noChangeAspect="1" noChangeArrowheads="1"/>
          </p:cNvPicPr>
          <p:nvPr/>
        </p:nvPicPr>
        <p:blipFill>
          <a:blip r:embed="rId2"/>
          <a:srcRect l="16983" t="8889" r="18017" b="25057"/>
          <a:stretch>
            <a:fillRect/>
          </a:stretch>
        </p:blipFill>
        <p:spPr bwMode="auto">
          <a:xfrm>
            <a:off x="5502166" y="2443655"/>
            <a:ext cx="11887200" cy="6794938"/>
          </a:xfrm>
          <a:prstGeom prst="rect">
            <a:avLst/>
          </a:prstGeom>
          <a:noFill/>
          <a:ln w="9525">
            <a:noFill/>
            <a:miter lim="800000"/>
            <a:headEnd/>
            <a:tailEnd/>
          </a:ln>
          <a:effectLst/>
        </p:spPr>
      </p:pic>
      <p:pic>
        <p:nvPicPr>
          <p:cNvPr id="44035" name="Picture 3" descr="D:\рабочий стол\Қысқамерзімді курс\Отчет\фото\Screenshot_20221108_173047.jpg"/>
          <p:cNvPicPr>
            <a:picLocks noChangeAspect="1" noChangeArrowheads="1"/>
          </p:cNvPicPr>
          <p:nvPr/>
        </p:nvPicPr>
        <p:blipFill>
          <a:blip r:embed="rId3"/>
          <a:srcRect/>
          <a:stretch>
            <a:fillRect/>
          </a:stretch>
        </p:blipFill>
        <p:spPr bwMode="auto">
          <a:xfrm>
            <a:off x="536027" y="2684561"/>
            <a:ext cx="5632231" cy="2174667"/>
          </a:xfrm>
          <a:prstGeom prst="rect">
            <a:avLst/>
          </a:prstGeom>
          <a:noFill/>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020066"/>
            <a:ext cx="7772400" cy="1470025"/>
          </a:xfrm>
        </p:spPr>
        <p:txBody>
          <a:bodyPr>
            <a:normAutofit fontScale="90000"/>
          </a:bodyPr>
          <a:lstStyle/>
          <a:p>
            <a:r>
              <a:rPr lang="kk-KZ" dirty="0" smtClean="0"/>
              <a:t>Жетілдірілген жаңа әліпби жобасын таныстыру мақсатында бейнероликтер түсіріліп, әлеуметтік желіде жарияланды</a:t>
            </a:r>
            <a:endParaRPr lang="ru-RU" dirty="0"/>
          </a:p>
        </p:txBody>
      </p:sp>
      <p:pic>
        <p:nvPicPr>
          <p:cNvPr id="46082" name="Picture 2"/>
          <p:cNvPicPr>
            <a:picLocks noChangeAspect="1" noChangeArrowheads="1"/>
          </p:cNvPicPr>
          <p:nvPr/>
        </p:nvPicPr>
        <p:blipFill>
          <a:blip r:embed="rId2"/>
          <a:srcRect l="12586" t="8582" r="13448" b="24904"/>
          <a:stretch>
            <a:fillRect/>
          </a:stretch>
        </p:blipFill>
        <p:spPr bwMode="auto">
          <a:xfrm>
            <a:off x="8875985" y="472964"/>
            <a:ext cx="8907517" cy="4505667"/>
          </a:xfrm>
          <a:prstGeom prst="rect">
            <a:avLst/>
          </a:prstGeom>
          <a:noFill/>
          <a:ln w="9525">
            <a:noFill/>
            <a:miter lim="800000"/>
            <a:headEnd/>
            <a:tailEnd/>
          </a:ln>
          <a:effectLst/>
        </p:spPr>
      </p:pic>
      <p:pic>
        <p:nvPicPr>
          <p:cNvPr id="46084" name="Picture 4"/>
          <p:cNvPicPr>
            <a:picLocks noChangeAspect="1" noChangeArrowheads="1"/>
          </p:cNvPicPr>
          <p:nvPr/>
        </p:nvPicPr>
        <p:blipFill>
          <a:blip r:embed="rId3"/>
          <a:srcRect l="12845" t="9195" r="13707" b="25517"/>
          <a:stretch>
            <a:fillRect/>
          </a:stretch>
        </p:blipFill>
        <p:spPr bwMode="auto">
          <a:xfrm>
            <a:off x="2364826" y="4981903"/>
            <a:ext cx="10026871" cy="5013436"/>
          </a:xfrm>
          <a:prstGeom prst="rect">
            <a:avLst/>
          </a:prstGeom>
          <a:noFill/>
          <a:ln w="9525">
            <a:noFill/>
            <a:miter lim="800000"/>
            <a:headEnd/>
            <a:tailEnd/>
          </a:ln>
          <a:effec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p:cNvPicPr>
            <a:picLocks noChangeAspect="1" noChangeArrowheads="1"/>
          </p:cNvPicPr>
          <p:nvPr/>
        </p:nvPicPr>
        <p:blipFill>
          <a:blip r:embed="rId3" cstate="print"/>
          <a:srcRect l="15625" t="9722" r="15234" b="29861"/>
          <a:stretch>
            <a:fillRect/>
          </a:stretch>
        </p:blipFill>
        <p:spPr bwMode="auto">
          <a:xfrm>
            <a:off x="3857588" y="6286508"/>
            <a:ext cx="3650728" cy="1794426"/>
          </a:xfrm>
          <a:prstGeom prst="rect">
            <a:avLst/>
          </a:prstGeom>
          <a:noFill/>
          <a:ln w="9525">
            <a:noFill/>
            <a:miter lim="800000"/>
            <a:headEnd/>
            <a:tailEnd/>
          </a:ln>
          <a:effectLst/>
        </p:spPr>
      </p:pic>
      <p:pic>
        <p:nvPicPr>
          <p:cNvPr id="3075" name="Picture 3"/>
          <p:cNvPicPr>
            <a:picLocks noChangeAspect="1" noChangeArrowheads="1"/>
          </p:cNvPicPr>
          <p:nvPr/>
        </p:nvPicPr>
        <p:blipFill>
          <a:blip r:embed="rId4" cstate="print"/>
          <a:srcRect l="14062" t="9027" r="16797" b="27778"/>
          <a:stretch>
            <a:fillRect/>
          </a:stretch>
        </p:blipFill>
        <p:spPr bwMode="auto">
          <a:xfrm>
            <a:off x="4429092" y="3357550"/>
            <a:ext cx="3286148" cy="1880752"/>
          </a:xfrm>
          <a:prstGeom prst="rect">
            <a:avLst/>
          </a:prstGeom>
          <a:noFill/>
          <a:ln w="9525">
            <a:noFill/>
            <a:miter lim="800000"/>
            <a:headEnd/>
            <a:tailEnd/>
          </a:ln>
          <a:effectLst/>
        </p:spPr>
      </p:pic>
      <p:pic>
        <p:nvPicPr>
          <p:cNvPr id="8" name="Рисунок 7"/>
          <p:cNvPicPr>
            <a:picLocks noChangeAspect="1"/>
          </p:cNvPicPr>
          <p:nvPr/>
        </p:nvPicPr>
        <p:blipFill>
          <a:blip r:embed="rId5"/>
          <a:stretch>
            <a:fillRect/>
          </a:stretch>
        </p:blipFill>
        <p:spPr>
          <a:xfrm>
            <a:off x="12215834" y="3357550"/>
            <a:ext cx="5584419" cy="1408297"/>
          </a:xfrm>
          <a:prstGeom prst="rect">
            <a:avLst/>
          </a:prstGeom>
          <a:ln>
            <a:solidFill>
              <a:schemeClr val="tx2"/>
            </a:solidFill>
          </a:ln>
        </p:spPr>
      </p:pic>
      <p:pic>
        <p:nvPicPr>
          <p:cNvPr id="7" name="Рисунок 6"/>
          <p:cNvPicPr>
            <a:picLocks noChangeAspect="1"/>
          </p:cNvPicPr>
          <p:nvPr/>
        </p:nvPicPr>
        <p:blipFill>
          <a:blip r:embed="rId5"/>
          <a:stretch>
            <a:fillRect/>
          </a:stretch>
        </p:blipFill>
        <p:spPr>
          <a:xfrm>
            <a:off x="12215834" y="5000624"/>
            <a:ext cx="5584419" cy="1408297"/>
          </a:xfrm>
          <a:prstGeom prst="rect">
            <a:avLst/>
          </a:prstGeom>
          <a:ln>
            <a:solidFill>
              <a:schemeClr val="tx2"/>
            </a:solidFill>
          </a:ln>
        </p:spPr>
      </p:pic>
      <p:sp>
        <p:nvSpPr>
          <p:cNvPr id="19" name="TextBox 18"/>
          <p:cNvSpPr txBox="1"/>
          <p:nvPr/>
        </p:nvSpPr>
        <p:spPr>
          <a:xfrm>
            <a:off x="12001520" y="5214938"/>
            <a:ext cx="5996656" cy="1226696"/>
          </a:xfrm>
          <a:prstGeom prst="rect">
            <a:avLst/>
          </a:prstGeom>
          <a:noFill/>
        </p:spPr>
        <p:txBody>
          <a:bodyPr wrap="square" lIns="163274" tIns="81636" rIns="163274" bIns="81636" rtlCol="0">
            <a:spAutoFit/>
          </a:bodyPr>
          <a:lstStyle/>
          <a:p>
            <a:pPr lvl="0" algn="ctr"/>
            <a:r>
              <a:rPr lang="kk-KZ" sz="2300" b="1" dirty="0" smtClean="0">
                <a:solidFill>
                  <a:srgbClr val="002060"/>
                </a:solidFill>
                <a:latin typeface="Arial" pitchFamily="34" charset="0"/>
                <a:cs typeface="Arial" pitchFamily="34" charset="0"/>
              </a:rPr>
              <a:t>“Оңай тіл” жобасы аясындағы тіл үйрету бейнероликтері </a:t>
            </a:r>
            <a:endParaRPr lang="kk-KZ" sz="2300" b="1" dirty="0">
              <a:solidFill>
                <a:srgbClr val="002060"/>
              </a:solidFill>
              <a:latin typeface="Arial" pitchFamily="34" charset="0"/>
              <a:cs typeface="Arial" pitchFamily="34" charset="0"/>
            </a:endParaRPr>
          </a:p>
          <a:p>
            <a:pPr lvl="0" algn="just"/>
            <a:r>
              <a:rPr lang="kk-KZ" sz="2300" dirty="0">
                <a:solidFill>
                  <a:prstClr val="black"/>
                </a:solidFill>
                <a:latin typeface="Arial" pitchFamily="34" charset="0"/>
                <a:cs typeface="Arial" pitchFamily="34" charset="0"/>
              </a:rPr>
              <a:t>    </a:t>
            </a:r>
            <a:endParaRPr lang="ru-RU" sz="2300" dirty="0">
              <a:solidFill>
                <a:prstClr val="black"/>
              </a:solidFill>
              <a:latin typeface="Arial" pitchFamily="34" charset="0"/>
              <a:cs typeface="Arial" pitchFamily="34" charset="0"/>
            </a:endParaRPr>
          </a:p>
        </p:txBody>
      </p:sp>
      <p:sp>
        <p:nvSpPr>
          <p:cNvPr id="20" name="Прямоугольник 19"/>
          <p:cNvSpPr/>
          <p:nvPr/>
        </p:nvSpPr>
        <p:spPr>
          <a:xfrm>
            <a:off x="11950204" y="7115725"/>
            <a:ext cx="6093557" cy="518810"/>
          </a:xfrm>
          <a:prstGeom prst="rect">
            <a:avLst/>
          </a:prstGeom>
        </p:spPr>
        <p:txBody>
          <a:bodyPr wrap="square" lIns="163274" tIns="81636" rIns="163274" bIns="81636">
            <a:spAutoFit/>
          </a:bodyPr>
          <a:lstStyle/>
          <a:p>
            <a:pPr algn="just" defTabSz="1632735">
              <a:defRPr/>
            </a:pPr>
            <a:r>
              <a:rPr lang="ru-RU" sz="2300" dirty="0" smtClean="0">
                <a:solidFill>
                  <a:srgbClr val="002060"/>
                </a:solidFill>
                <a:latin typeface="Arial" pitchFamily="34" charset="0"/>
                <a:cs typeface="Arial" pitchFamily="34" charset="0"/>
              </a:rPr>
              <a:t>     </a:t>
            </a:r>
            <a:endParaRPr lang="ru-RU" sz="2300" dirty="0">
              <a:solidFill>
                <a:srgbClr val="002060"/>
              </a:solidFill>
              <a:latin typeface="Arial" pitchFamily="34" charset="0"/>
              <a:cs typeface="Arial" pitchFamily="34" charset="0"/>
            </a:endParaRPr>
          </a:p>
        </p:txBody>
      </p:sp>
      <p:sp>
        <p:nvSpPr>
          <p:cNvPr id="22" name="Прямоугольник 21"/>
          <p:cNvSpPr/>
          <p:nvPr/>
        </p:nvSpPr>
        <p:spPr>
          <a:xfrm>
            <a:off x="12215834" y="3571864"/>
            <a:ext cx="5542203" cy="1226696"/>
          </a:xfrm>
          <a:prstGeom prst="rect">
            <a:avLst/>
          </a:prstGeom>
        </p:spPr>
        <p:txBody>
          <a:bodyPr wrap="square" lIns="163274" tIns="81636" rIns="163274" bIns="81636">
            <a:spAutoFit/>
          </a:bodyPr>
          <a:lstStyle/>
          <a:p>
            <a:pPr algn="ctr" defTabSz="1632735">
              <a:defRPr/>
            </a:pPr>
            <a:r>
              <a:rPr lang="kk-KZ" sz="2300" b="1" dirty="0" smtClean="0">
                <a:solidFill>
                  <a:srgbClr val="002060"/>
                </a:solidFill>
                <a:latin typeface="Arial" pitchFamily="34" charset="0"/>
                <a:cs typeface="Arial" pitchFamily="34" charset="0"/>
              </a:rPr>
              <a:t>Қазақ тілі жағдаятты үйрету бейнероликтері </a:t>
            </a:r>
            <a:endParaRPr lang="kk-KZ" sz="2300" b="1" dirty="0">
              <a:solidFill>
                <a:srgbClr val="002060"/>
              </a:solidFill>
              <a:latin typeface="Arial" pitchFamily="34" charset="0"/>
              <a:cs typeface="Arial" pitchFamily="34" charset="0"/>
            </a:endParaRPr>
          </a:p>
          <a:p>
            <a:pPr lvl="0" algn="just"/>
            <a:r>
              <a:rPr lang="kk-KZ" sz="2300" dirty="0">
                <a:solidFill>
                  <a:prstClr val="black"/>
                </a:solidFill>
                <a:latin typeface="Arial" pitchFamily="34" charset="0"/>
                <a:cs typeface="Arial" pitchFamily="34" charset="0"/>
              </a:rPr>
              <a:t>     </a:t>
            </a:r>
            <a:endParaRPr lang="ru-RU" sz="2300" dirty="0">
              <a:solidFill>
                <a:prstClr val="black"/>
              </a:solidFill>
              <a:latin typeface="Arial" pitchFamily="34" charset="0"/>
              <a:cs typeface="Arial" pitchFamily="34" charset="0"/>
            </a:endParaRPr>
          </a:p>
        </p:txBody>
      </p:sp>
      <p:cxnSp>
        <p:nvCxnSpPr>
          <p:cNvPr id="18" name="Прямая соединительная линия 17"/>
          <p:cNvCxnSpPr/>
          <p:nvPr/>
        </p:nvCxnSpPr>
        <p:spPr>
          <a:xfrm flipV="1">
            <a:off x="2519265" y="8599884"/>
            <a:ext cx="15121679" cy="65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Прямая соединительная линия 25"/>
          <p:cNvCxnSpPr/>
          <p:nvPr/>
        </p:nvCxnSpPr>
        <p:spPr>
          <a:xfrm flipV="1">
            <a:off x="546967" y="8599886"/>
            <a:ext cx="1252219" cy="651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Прямоугольник 34"/>
          <p:cNvSpPr/>
          <p:nvPr/>
        </p:nvSpPr>
        <p:spPr>
          <a:xfrm>
            <a:off x="8072430" y="1142972"/>
            <a:ext cx="9572692" cy="1919193"/>
          </a:xfrm>
          <a:prstGeom prst="rect">
            <a:avLst/>
          </a:prstGeom>
        </p:spPr>
        <p:txBody>
          <a:bodyPr wrap="square" lIns="163274" tIns="81636" rIns="163274" bIns="81636">
            <a:spAutoFit/>
          </a:bodyPr>
          <a:lstStyle/>
          <a:p>
            <a:pPr lvl="0" algn="just"/>
            <a:r>
              <a:rPr lang="kk-KZ" sz="1900" b="1" dirty="0" smtClean="0">
                <a:solidFill>
                  <a:srgbClr val="1F497D">
                    <a:lumMod val="75000"/>
                  </a:srgbClr>
                </a:solidFill>
                <a:latin typeface="Arial" pitchFamily="34" charset="0"/>
                <a:cs typeface="Arial" pitchFamily="34" charset="0"/>
              </a:rPr>
              <a:t>2018 жылы орталықтың әлеуметтік желідегі парақшасы құрылып, 1000-нан аса </a:t>
            </a:r>
            <a:r>
              <a:rPr lang="kk-KZ" sz="1900" b="1" dirty="0">
                <a:solidFill>
                  <a:srgbClr val="1F497D">
                    <a:lumMod val="75000"/>
                  </a:srgbClr>
                </a:solidFill>
                <a:latin typeface="Arial" pitchFamily="34" charset="0"/>
                <a:cs typeface="Arial" pitchFamily="34" charset="0"/>
              </a:rPr>
              <a:t>пост жарияланды. </a:t>
            </a:r>
            <a:r>
              <a:rPr lang="kk-KZ" sz="1900" b="1" dirty="0" smtClean="0">
                <a:solidFill>
                  <a:srgbClr val="1F497D">
                    <a:lumMod val="75000"/>
                  </a:srgbClr>
                </a:solidFill>
                <a:latin typeface="Arial" pitchFamily="34" charset="0"/>
                <a:cs typeface="Arial" pitchFamily="34" charset="0"/>
              </a:rPr>
              <a:t>Орталық </a:t>
            </a:r>
            <a:r>
              <a:rPr lang="kk-KZ" sz="1900" b="1" dirty="0">
                <a:solidFill>
                  <a:srgbClr val="1F497D">
                    <a:lumMod val="75000"/>
                  </a:srgbClr>
                </a:solidFill>
                <a:latin typeface="Arial" pitchFamily="34" charset="0"/>
                <a:cs typeface="Arial" pitchFamily="34" charset="0"/>
              </a:rPr>
              <a:t>ұйымдастырып келе жатқан </a:t>
            </a:r>
            <a:r>
              <a:rPr lang="kk-KZ" sz="1900" b="1" dirty="0" smtClean="0">
                <a:solidFill>
                  <a:srgbClr val="1F497D">
                    <a:lumMod val="75000"/>
                  </a:srgbClr>
                </a:solidFill>
                <a:latin typeface="Arial" pitchFamily="34" charset="0"/>
                <a:cs typeface="Arial" pitchFamily="34" charset="0"/>
              </a:rPr>
              <a:t>«Қазақ тілін үйренейік», «Қызықты ағылшын тілі» айдарлары мен “Оңай тіл” жобасы аясында тіл үйрету бейнеролигі мен қазақ тілін жағдаятты үйрету бейнероликтері жариялануда. Аптаның әр сенбі күні “Оңай тіл” сөйлесу клубы өтуде.  </a:t>
            </a:r>
            <a:endParaRPr lang="kk-KZ" sz="1900" b="1" dirty="0">
              <a:solidFill>
                <a:srgbClr val="1F497D">
                  <a:lumMod val="75000"/>
                </a:srgbClr>
              </a:solidFill>
              <a:latin typeface="Arial" pitchFamily="34" charset="0"/>
              <a:cs typeface="Arial" pitchFamily="34" charset="0"/>
            </a:endParaRPr>
          </a:p>
        </p:txBody>
      </p:sp>
      <p:sp>
        <p:nvSpPr>
          <p:cNvPr id="24" name="TextBox 23"/>
          <p:cNvSpPr txBox="1"/>
          <p:nvPr/>
        </p:nvSpPr>
        <p:spPr>
          <a:xfrm>
            <a:off x="511300" y="455068"/>
            <a:ext cx="10448792" cy="749642"/>
          </a:xfrm>
          <a:prstGeom prst="rect">
            <a:avLst/>
          </a:prstGeom>
          <a:noFill/>
        </p:spPr>
        <p:txBody>
          <a:bodyPr wrap="square" lIns="163274" tIns="81636" rIns="163274" bIns="81636" rtlCol="0">
            <a:spAutoFit/>
          </a:bodyPr>
          <a:lstStyle/>
          <a:p>
            <a:pPr defTabSz="1632735">
              <a:defRPr/>
            </a:pPr>
            <a:r>
              <a:rPr lang="kk-KZ" sz="3800" b="1" dirty="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latin typeface="Arial" pitchFamily="34" charset="0"/>
                <a:cs typeface="Arial" pitchFamily="34" charset="0"/>
              </a:rPr>
              <a:t>ӘЛЕУМЕТТІК ЖЕЛІЛЕРДЕГІ ЖҰМЫС</a:t>
            </a:r>
            <a:endParaRPr lang="ru-RU" sz="3800" b="1" dirty="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latin typeface="Arial" pitchFamily="34" charset="0"/>
              <a:cs typeface="Arial" pitchFamily="34" charset="0"/>
            </a:endParaRPr>
          </a:p>
        </p:txBody>
      </p:sp>
      <p:sp>
        <p:nvSpPr>
          <p:cNvPr id="36" name="Прямоугольник 35"/>
          <p:cNvSpPr/>
          <p:nvPr/>
        </p:nvSpPr>
        <p:spPr>
          <a:xfrm>
            <a:off x="571440" y="1428724"/>
            <a:ext cx="6988901" cy="518810"/>
          </a:xfrm>
          <a:prstGeom prst="rect">
            <a:avLst/>
          </a:prstGeom>
        </p:spPr>
        <p:txBody>
          <a:bodyPr wrap="square" lIns="163274" tIns="81636" rIns="163274" bIns="81636">
            <a:spAutoFit/>
          </a:bodyPr>
          <a:lstStyle/>
          <a:p>
            <a:pPr algn="ctr" defTabSz="1632735">
              <a:defRPr/>
            </a:pPr>
            <a:r>
              <a:rPr lang="kk-KZ" sz="2300" b="1" dirty="0" smtClean="0">
                <a:solidFill>
                  <a:prstClr val="black"/>
                </a:solidFill>
                <a:latin typeface="Arial" pitchFamily="34" charset="0"/>
                <a:cs typeface="Arial" pitchFamily="34" charset="0"/>
              </a:rPr>
              <a:t>Орталықтың инстаграм парақшасы  </a:t>
            </a:r>
            <a:endParaRPr lang="ru-RU" sz="2300" b="1" dirty="0">
              <a:solidFill>
                <a:prstClr val="black"/>
              </a:solidFill>
              <a:latin typeface="Arial" pitchFamily="34" charset="0"/>
              <a:cs typeface="Arial" pitchFamily="34" charset="0"/>
            </a:endParaRPr>
          </a:p>
        </p:txBody>
      </p:sp>
      <p:cxnSp>
        <p:nvCxnSpPr>
          <p:cNvPr id="21" name="Прямая соединительная линия 20"/>
          <p:cNvCxnSpPr/>
          <p:nvPr/>
        </p:nvCxnSpPr>
        <p:spPr>
          <a:xfrm>
            <a:off x="1775006" y="8612906"/>
            <a:ext cx="744256" cy="1255"/>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Прямая соединительная линия 36"/>
          <p:cNvCxnSpPr/>
          <p:nvPr/>
        </p:nvCxnSpPr>
        <p:spPr>
          <a:xfrm>
            <a:off x="10080105" y="971078"/>
            <a:ext cx="7660573" cy="0"/>
          </a:xfrm>
          <a:prstGeom prst="line">
            <a:avLst/>
          </a:prstGeom>
        </p:spPr>
        <p:style>
          <a:lnRef idx="1">
            <a:schemeClr val="accent1"/>
          </a:lnRef>
          <a:fillRef idx="0">
            <a:schemeClr val="accent1"/>
          </a:fillRef>
          <a:effectRef idx="0">
            <a:schemeClr val="accent1"/>
          </a:effectRef>
          <a:fontRef idx="minor">
            <a:schemeClr val="tx1"/>
          </a:fontRef>
        </p:style>
      </p:cxnSp>
      <p:pic>
        <p:nvPicPr>
          <p:cNvPr id="3074" name="Picture 2"/>
          <p:cNvPicPr>
            <a:picLocks noChangeAspect="1" noChangeArrowheads="1"/>
          </p:cNvPicPr>
          <p:nvPr/>
        </p:nvPicPr>
        <p:blipFill>
          <a:blip r:embed="rId6"/>
          <a:srcRect l="31250" t="8333" r="15625" b="11805"/>
          <a:stretch>
            <a:fillRect/>
          </a:stretch>
        </p:blipFill>
        <p:spPr bwMode="auto">
          <a:xfrm>
            <a:off x="214250" y="2143104"/>
            <a:ext cx="5068991" cy="4286279"/>
          </a:xfrm>
          <a:prstGeom prst="rect">
            <a:avLst/>
          </a:prstGeom>
          <a:noFill/>
          <a:ln w="9525">
            <a:noFill/>
            <a:miter lim="800000"/>
            <a:headEnd/>
            <a:tailEnd/>
          </a:ln>
          <a:effectLst/>
        </p:spPr>
      </p:pic>
      <p:pic>
        <p:nvPicPr>
          <p:cNvPr id="3077" name="Picture 5"/>
          <p:cNvPicPr>
            <a:picLocks noChangeAspect="1" noChangeArrowheads="1"/>
          </p:cNvPicPr>
          <p:nvPr/>
        </p:nvPicPr>
        <p:blipFill>
          <a:blip r:embed="rId7" cstate="print"/>
          <a:srcRect l="14062" t="9027" r="41016" b="20139"/>
          <a:stretch>
            <a:fillRect/>
          </a:stretch>
        </p:blipFill>
        <p:spPr bwMode="auto">
          <a:xfrm>
            <a:off x="8858248" y="3143236"/>
            <a:ext cx="2703654" cy="1714512"/>
          </a:xfrm>
          <a:prstGeom prst="rect">
            <a:avLst/>
          </a:prstGeom>
          <a:noFill/>
          <a:ln w="9525">
            <a:noFill/>
            <a:miter lim="800000"/>
            <a:headEnd/>
            <a:tailEnd/>
          </a:ln>
          <a:effectLst/>
        </p:spPr>
      </p:pic>
      <p:pic>
        <p:nvPicPr>
          <p:cNvPr id="46" name="Рисунок 45"/>
          <p:cNvPicPr>
            <a:picLocks noChangeAspect="1"/>
          </p:cNvPicPr>
          <p:nvPr/>
        </p:nvPicPr>
        <p:blipFill>
          <a:blip r:embed="rId8">
            <a:extLst>
              <a:ext uri="{28A0092B-C50C-407E-A947-70E740481C1C}">
                <a14:useLocalDpi xmlns:a14="http://schemas.microsoft.com/office/drawing/2010/main" xmlns="" val="0"/>
              </a:ext>
            </a:extLst>
          </a:blip>
          <a:stretch>
            <a:fillRect/>
          </a:stretch>
        </p:blipFill>
        <p:spPr>
          <a:xfrm>
            <a:off x="8858248" y="5000624"/>
            <a:ext cx="2693439" cy="1601100"/>
          </a:xfrm>
          <a:prstGeom prst="rect">
            <a:avLst/>
          </a:prstGeom>
        </p:spPr>
      </p:pic>
      <p:grpSp>
        <p:nvGrpSpPr>
          <p:cNvPr id="49" name="Group 6"/>
          <p:cNvGrpSpPr/>
          <p:nvPr/>
        </p:nvGrpSpPr>
        <p:grpSpPr>
          <a:xfrm>
            <a:off x="857192" y="8786838"/>
            <a:ext cx="6423097" cy="1277530"/>
            <a:chOff x="0" y="0"/>
            <a:chExt cx="8564128" cy="1703373"/>
          </a:xfrm>
        </p:grpSpPr>
        <p:pic>
          <p:nvPicPr>
            <p:cNvPr id="50" name="Picture 7"/>
            <p:cNvPicPr>
              <a:picLocks noChangeAspect="1"/>
            </p:cNvPicPr>
            <p:nvPr/>
          </p:nvPicPr>
          <p:blipFill>
            <a:blip r:embed="rId9" cstate="print">
              <a:extLst>
                <a:ext uri="{28A0092B-C50C-407E-A947-70E740481C1C}">
                  <a14:useLocalDpi xmlns:a14="http://schemas.microsoft.com/office/drawing/2010/main" xmlns="" val="0"/>
                </a:ext>
                <a:ext uri="{96DAC541-7B7A-43D3-8B79-37D633B846F1}">
                  <asvg:svgBlip xmlns:asvg="http://schemas.microsoft.com/office/drawing/2016/SVG/main" xmlns="" r:embed=""/>
                </a:ext>
              </a:extLst>
            </a:blip>
            <a:srcRect/>
            <a:stretch>
              <a:fillRect/>
            </a:stretch>
          </p:blipFill>
          <p:spPr>
            <a:xfrm>
              <a:off x="0" y="0"/>
              <a:ext cx="1026569" cy="1026569"/>
            </a:xfrm>
            <a:prstGeom prst="rect">
              <a:avLst/>
            </a:prstGeom>
          </p:spPr>
        </p:pic>
        <p:pic>
          <p:nvPicPr>
            <p:cNvPr id="51" name="Picture 8"/>
            <p:cNvPicPr>
              <a:picLocks noChangeAspect="1"/>
            </p:cNvPicPr>
            <p:nvPr/>
          </p:nvPicPr>
          <p:blipFill>
            <a:blip r:embed="rId10" cstate="print">
              <a:extLst>
                <a:ext uri="{28A0092B-C50C-407E-A947-70E740481C1C}">
                  <a14:useLocalDpi xmlns:a14="http://schemas.microsoft.com/office/drawing/2010/main" xmlns="" val="0"/>
                </a:ext>
                <a:ext uri="{96DAC541-7B7A-43D3-8B79-37D633B846F1}">
                  <asvg:svgBlip xmlns:asvg="http://schemas.microsoft.com/office/drawing/2016/SVG/main" xmlns="" r:embed=""/>
                </a:ext>
              </a:extLst>
            </a:blip>
            <a:srcRect/>
            <a:stretch>
              <a:fillRect/>
            </a:stretch>
          </p:blipFill>
          <p:spPr>
            <a:xfrm>
              <a:off x="190044" y="238497"/>
              <a:ext cx="646482" cy="549576"/>
            </a:xfrm>
            <a:prstGeom prst="rect">
              <a:avLst/>
            </a:prstGeom>
          </p:spPr>
        </p:pic>
        <p:sp>
          <p:nvSpPr>
            <p:cNvPr id="52" name="TextBox 9"/>
            <p:cNvSpPr txBox="1"/>
            <p:nvPr/>
          </p:nvSpPr>
          <p:spPr>
            <a:xfrm>
              <a:off x="1188917" y="138635"/>
              <a:ext cx="7375211" cy="730250"/>
            </a:xfrm>
            <a:prstGeom prst="rect">
              <a:avLst/>
            </a:prstGeom>
          </p:spPr>
          <p:txBody>
            <a:bodyPr lIns="0" tIns="0" rIns="0" bIns="0" rtlCol="0" anchor="t">
              <a:spAutoFit/>
            </a:bodyPr>
            <a:lstStyle/>
            <a:p>
              <a:pPr marL="0" lvl="0" indent="0">
                <a:lnSpc>
                  <a:spcPts val="4200"/>
                </a:lnSpc>
                <a:spcBef>
                  <a:spcPct val="0"/>
                </a:spcBef>
              </a:pPr>
              <a:r>
                <a:rPr lang="en-US" sz="3500" u="none" spc="-70" dirty="0">
                  <a:solidFill>
                    <a:srgbClr val="6DA2ED"/>
                  </a:solidFill>
                  <a:latin typeface="Lilita One"/>
                </a:rPr>
                <a:t>Email </a:t>
              </a:r>
            </a:p>
          </p:txBody>
        </p:sp>
        <p:sp>
          <p:nvSpPr>
            <p:cNvPr id="53" name="TextBox 10"/>
            <p:cNvSpPr txBox="1"/>
            <p:nvPr/>
          </p:nvSpPr>
          <p:spPr>
            <a:xfrm>
              <a:off x="141395" y="1211785"/>
              <a:ext cx="8422732" cy="491588"/>
            </a:xfrm>
            <a:prstGeom prst="rect">
              <a:avLst/>
            </a:prstGeom>
          </p:spPr>
          <p:txBody>
            <a:bodyPr lIns="0" tIns="0" rIns="0" bIns="0" rtlCol="0" anchor="t">
              <a:spAutoFit/>
            </a:bodyPr>
            <a:lstStyle/>
            <a:p>
              <a:pPr marL="0" lvl="1" indent="0">
                <a:lnSpc>
                  <a:spcPts val="3120"/>
                </a:lnSpc>
                <a:spcBef>
                  <a:spcPct val="0"/>
                </a:spcBef>
              </a:pPr>
              <a:r>
                <a:rPr lang="en-US" sz="2400" u="none" dirty="0" smtClean="0">
                  <a:solidFill>
                    <a:srgbClr val="000000"/>
                  </a:solidFill>
                  <a:latin typeface="Kollektif"/>
                </a:rPr>
                <a:t>centr_yazikov@mail.ru</a:t>
              </a:r>
              <a:endParaRPr lang="en-US" sz="2400" u="none" dirty="0">
                <a:solidFill>
                  <a:srgbClr val="000000"/>
                </a:solidFill>
                <a:latin typeface="Kollektif"/>
              </a:endParaRPr>
            </a:p>
          </p:txBody>
        </p:sp>
      </p:grpSp>
      <p:grpSp>
        <p:nvGrpSpPr>
          <p:cNvPr id="54" name="Group 11"/>
          <p:cNvGrpSpPr/>
          <p:nvPr/>
        </p:nvGrpSpPr>
        <p:grpSpPr>
          <a:xfrm>
            <a:off x="5929290" y="8786838"/>
            <a:ext cx="6423097" cy="1300543"/>
            <a:chOff x="0" y="0"/>
            <a:chExt cx="8564128" cy="1734057"/>
          </a:xfrm>
        </p:grpSpPr>
        <p:pic>
          <p:nvPicPr>
            <p:cNvPr id="55" name="Picture 12"/>
            <p:cNvPicPr>
              <a:picLocks noChangeAspect="1"/>
            </p:cNvPicPr>
            <p:nvPr/>
          </p:nvPicPr>
          <p:blipFill>
            <a:blip r:embed="rId11" cstate="print">
              <a:extLst>
                <a:ext uri="{28A0092B-C50C-407E-A947-70E740481C1C}">
                  <a14:useLocalDpi xmlns:a14="http://schemas.microsoft.com/office/drawing/2010/main" xmlns="" val="0"/>
                </a:ext>
                <a:ext uri="{96DAC541-7B7A-43D3-8B79-37D633B846F1}">
                  <asvg:svgBlip xmlns:asvg="http://schemas.microsoft.com/office/drawing/2016/SVG/main" xmlns="" r:embed=""/>
                </a:ext>
              </a:extLst>
            </a:blip>
            <a:srcRect/>
            <a:stretch>
              <a:fillRect/>
            </a:stretch>
          </p:blipFill>
          <p:spPr>
            <a:xfrm>
              <a:off x="0" y="0"/>
              <a:ext cx="1026569" cy="1026569"/>
            </a:xfrm>
            <a:prstGeom prst="rect">
              <a:avLst/>
            </a:prstGeom>
          </p:spPr>
        </p:pic>
        <p:sp>
          <p:nvSpPr>
            <p:cNvPr id="56" name="TextBox 13"/>
            <p:cNvSpPr txBox="1"/>
            <p:nvPr/>
          </p:nvSpPr>
          <p:spPr>
            <a:xfrm>
              <a:off x="1188917" y="169319"/>
              <a:ext cx="7375211" cy="730250"/>
            </a:xfrm>
            <a:prstGeom prst="rect">
              <a:avLst/>
            </a:prstGeom>
          </p:spPr>
          <p:txBody>
            <a:bodyPr lIns="0" tIns="0" rIns="0" bIns="0" rtlCol="0" anchor="t">
              <a:spAutoFit/>
            </a:bodyPr>
            <a:lstStyle/>
            <a:p>
              <a:pPr marL="0" lvl="0" indent="0" algn="l">
                <a:lnSpc>
                  <a:spcPts val="4200"/>
                </a:lnSpc>
                <a:spcBef>
                  <a:spcPct val="0"/>
                </a:spcBef>
              </a:pPr>
              <a:r>
                <a:rPr lang="en-US" sz="3500" u="none" spc="-70" dirty="0" err="1" smtClean="0">
                  <a:solidFill>
                    <a:srgbClr val="6DA2ED"/>
                  </a:solidFill>
                  <a:latin typeface="Lilita One"/>
                </a:rPr>
                <a:t>instagram</a:t>
              </a:r>
              <a:endParaRPr lang="en-US" sz="3500" u="none" spc="-70" dirty="0">
                <a:solidFill>
                  <a:srgbClr val="6DA2ED"/>
                </a:solidFill>
                <a:latin typeface="Lilita One"/>
              </a:endParaRPr>
            </a:p>
          </p:txBody>
        </p:sp>
        <p:sp>
          <p:nvSpPr>
            <p:cNvPr id="57" name="TextBox 14"/>
            <p:cNvSpPr txBox="1"/>
            <p:nvPr/>
          </p:nvSpPr>
          <p:spPr>
            <a:xfrm>
              <a:off x="141395" y="1242469"/>
              <a:ext cx="8422732" cy="491588"/>
            </a:xfrm>
            <a:prstGeom prst="rect">
              <a:avLst/>
            </a:prstGeom>
          </p:spPr>
          <p:txBody>
            <a:bodyPr lIns="0" tIns="0" rIns="0" bIns="0" rtlCol="0" anchor="t">
              <a:spAutoFit/>
            </a:bodyPr>
            <a:lstStyle/>
            <a:p>
              <a:pPr marL="0" lvl="1" indent="0">
                <a:lnSpc>
                  <a:spcPts val="3120"/>
                </a:lnSpc>
                <a:spcBef>
                  <a:spcPct val="0"/>
                </a:spcBef>
              </a:pPr>
              <a:r>
                <a:rPr lang="en-US" sz="2400" u="none" dirty="0" smtClean="0">
                  <a:solidFill>
                    <a:srgbClr val="000000"/>
                  </a:solidFill>
                  <a:latin typeface="Kollektif"/>
                </a:rPr>
                <a:t>@</a:t>
              </a:r>
              <a:r>
                <a:rPr lang="en-US" sz="2400" u="none" dirty="0" err="1" smtClean="0">
                  <a:solidFill>
                    <a:srgbClr val="000000"/>
                  </a:solidFill>
                  <a:latin typeface="Kollektif"/>
                </a:rPr>
                <a:t>tilder.temirtau</a:t>
              </a:r>
              <a:endParaRPr lang="en-US" sz="2400" u="none" dirty="0">
                <a:solidFill>
                  <a:srgbClr val="000000"/>
                </a:solidFill>
                <a:latin typeface="Kollektif"/>
              </a:endParaRPr>
            </a:p>
          </p:txBody>
        </p:sp>
      </p:grpSp>
      <p:grpSp>
        <p:nvGrpSpPr>
          <p:cNvPr id="58" name="Group 15"/>
          <p:cNvGrpSpPr/>
          <p:nvPr/>
        </p:nvGrpSpPr>
        <p:grpSpPr>
          <a:xfrm>
            <a:off x="11715768" y="8786838"/>
            <a:ext cx="5715041" cy="1329397"/>
            <a:chOff x="0" y="0"/>
            <a:chExt cx="8564128" cy="1772529"/>
          </a:xfrm>
        </p:grpSpPr>
        <p:pic>
          <p:nvPicPr>
            <p:cNvPr id="59" name="Picture 16"/>
            <p:cNvPicPr>
              <a:picLocks noChangeAspect="1"/>
            </p:cNvPicPr>
            <p:nvPr/>
          </p:nvPicPr>
          <p:blipFill>
            <a:blip r:embed="rId12" cstate="print">
              <a:extLst>
                <a:ext uri="{28A0092B-C50C-407E-A947-70E740481C1C}">
                  <a14:useLocalDpi xmlns:a14="http://schemas.microsoft.com/office/drawing/2010/main" xmlns="" val="0"/>
                </a:ext>
                <a:ext uri="{96DAC541-7B7A-43D3-8B79-37D633B846F1}">
                  <asvg:svgBlip xmlns:asvg="http://schemas.microsoft.com/office/drawing/2016/SVG/main" xmlns="" r:embed=""/>
                </a:ext>
              </a:extLst>
            </a:blip>
            <a:srcRect/>
            <a:stretch>
              <a:fillRect/>
            </a:stretch>
          </p:blipFill>
          <p:spPr>
            <a:xfrm>
              <a:off x="0" y="0"/>
              <a:ext cx="1026569" cy="1026569"/>
            </a:xfrm>
            <a:prstGeom prst="rect">
              <a:avLst/>
            </a:prstGeom>
          </p:spPr>
        </p:pic>
        <p:pic>
          <p:nvPicPr>
            <p:cNvPr id="60" name="Picture 17"/>
            <p:cNvPicPr>
              <a:picLocks noChangeAspect="1"/>
            </p:cNvPicPr>
            <p:nvPr/>
          </p:nvPicPr>
          <p:blipFill>
            <a:blip r:embed="rId13">
              <a:extLst>
                <a:ext uri="{28A0092B-C50C-407E-A947-70E740481C1C}">
                  <a14:useLocalDpi xmlns:a14="http://schemas.microsoft.com/office/drawing/2010/main" xmlns="" val="0"/>
                </a:ext>
                <a:ext uri="{96DAC541-7B7A-43D3-8B79-37D633B846F1}">
                  <asvg:svgBlip xmlns:asvg="http://schemas.microsoft.com/office/drawing/2016/SVG/main" xmlns="" r:embed=""/>
                </a:ext>
              </a:extLst>
            </a:blip>
            <a:srcRect/>
            <a:stretch>
              <a:fillRect/>
            </a:stretch>
          </p:blipFill>
          <p:spPr>
            <a:xfrm>
              <a:off x="216645" y="216645"/>
              <a:ext cx="639768" cy="593280"/>
            </a:xfrm>
            <a:prstGeom prst="rect">
              <a:avLst/>
            </a:prstGeom>
          </p:spPr>
        </p:pic>
        <p:sp>
          <p:nvSpPr>
            <p:cNvPr id="61" name="TextBox 18"/>
            <p:cNvSpPr txBox="1"/>
            <p:nvPr/>
          </p:nvSpPr>
          <p:spPr>
            <a:xfrm>
              <a:off x="1188917" y="167315"/>
              <a:ext cx="7375211" cy="730250"/>
            </a:xfrm>
            <a:prstGeom prst="rect">
              <a:avLst/>
            </a:prstGeom>
          </p:spPr>
          <p:txBody>
            <a:bodyPr lIns="0" tIns="0" rIns="0" bIns="0" rtlCol="0" anchor="t">
              <a:spAutoFit/>
            </a:bodyPr>
            <a:lstStyle/>
            <a:p>
              <a:pPr marL="0" lvl="0" indent="0" algn="l">
                <a:lnSpc>
                  <a:spcPts val="4200"/>
                </a:lnSpc>
                <a:spcBef>
                  <a:spcPct val="0"/>
                </a:spcBef>
              </a:pPr>
              <a:r>
                <a:rPr lang="kk-KZ" sz="3500" b="1" u="none" spc="-70" dirty="0" smtClean="0">
                  <a:solidFill>
                    <a:srgbClr val="6DA2ED"/>
                  </a:solidFill>
                  <a:latin typeface="Lilita One"/>
                </a:rPr>
                <a:t>Байланыс</a:t>
              </a:r>
              <a:endParaRPr lang="en-US" sz="3500" b="1" u="none" spc="-70" dirty="0">
                <a:solidFill>
                  <a:srgbClr val="6DA2ED"/>
                </a:solidFill>
                <a:latin typeface="Lilita One"/>
              </a:endParaRPr>
            </a:p>
          </p:txBody>
        </p:sp>
        <p:sp>
          <p:nvSpPr>
            <p:cNvPr id="62" name="TextBox 19"/>
            <p:cNvSpPr txBox="1"/>
            <p:nvPr/>
          </p:nvSpPr>
          <p:spPr>
            <a:xfrm>
              <a:off x="141395" y="1242469"/>
              <a:ext cx="8422732" cy="530060"/>
            </a:xfrm>
            <a:prstGeom prst="rect">
              <a:avLst/>
            </a:prstGeom>
          </p:spPr>
          <p:txBody>
            <a:bodyPr lIns="0" tIns="0" rIns="0" bIns="0" rtlCol="0" anchor="t">
              <a:spAutoFit/>
            </a:bodyPr>
            <a:lstStyle/>
            <a:p>
              <a:pPr marL="0" lvl="1" indent="0">
                <a:lnSpc>
                  <a:spcPts val="3120"/>
                </a:lnSpc>
                <a:spcBef>
                  <a:spcPct val="0"/>
                </a:spcBef>
              </a:pPr>
              <a:r>
                <a:rPr lang="kk-KZ" sz="2400" u="none" dirty="0" smtClean="0">
                  <a:solidFill>
                    <a:srgbClr val="000000"/>
                  </a:solidFill>
                  <a:latin typeface="Kollektif"/>
                </a:rPr>
                <a:t>92-20-10, 87023636970</a:t>
              </a:r>
              <a:endParaRPr lang="en-US" sz="2400" u="none" dirty="0">
                <a:solidFill>
                  <a:srgbClr val="000000"/>
                </a:solidFill>
                <a:latin typeface="Kollektif"/>
              </a:endParaRPr>
            </a:p>
          </p:txBody>
        </p:sp>
      </p:grpSp>
      <p:pic>
        <p:nvPicPr>
          <p:cNvPr id="3079" name="Picture 7"/>
          <p:cNvPicPr>
            <a:picLocks noChangeAspect="1" noChangeArrowheads="1"/>
          </p:cNvPicPr>
          <p:nvPr/>
        </p:nvPicPr>
        <p:blipFill>
          <a:blip r:embed="rId14"/>
          <a:srcRect l="12500" t="2777" r="17968" b="45139"/>
          <a:stretch>
            <a:fillRect/>
          </a:stretch>
        </p:blipFill>
        <p:spPr bwMode="auto">
          <a:xfrm>
            <a:off x="12573024" y="6500822"/>
            <a:ext cx="4714908" cy="198661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4" name="Прямоугольник 63"/>
          <p:cNvSpPr/>
          <p:nvPr/>
        </p:nvSpPr>
        <p:spPr>
          <a:xfrm>
            <a:off x="7286612" y="7358078"/>
            <a:ext cx="6988901" cy="518810"/>
          </a:xfrm>
          <a:prstGeom prst="rect">
            <a:avLst/>
          </a:prstGeom>
        </p:spPr>
        <p:txBody>
          <a:bodyPr wrap="square" lIns="163274" tIns="81636" rIns="163274" bIns="81636">
            <a:spAutoFit/>
          </a:bodyPr>
          <a:lstStyle/>
          <a:p>
            <a:pPr algn="ctr" defTabSz="1632735">
              <a:defRPr/>
            </a:pPr>
            <a:r>
              <a:rPr lang="kk-KZ" sz="2300" b="1" dirty="0" smtClean="0">
                <a:solidFill>
                  <a:prstClr val="black"/>
                </a:solidFill>
                <a:latin typeface="Arial" pitchFamily="34" charset="0"/>
                <a:cs typeface="Arial" pitchFamily="34" charset="0"/>
              </a:rPr>
              <a:t>Орталық  сайты</a:t>
            </a:r>
            <a:endParaRPr lang="ru-RU" sz="2300" b="1" dirty="0">
              <a:solidFill>
                <a:prstClr val="black"/>
              </a:solidFill>
              <a:latin typeface="Arial" pitchFamily="34" charset="0"/>
              <a:cs typeface="Arial" pitchFamily="34" charset="0"/>
            </a:endParaRPr>
          </a:p>
        </p:txBody>
      </p:sp>
    </p:spTree>
    <p:extLst>
      <p:ext uri="{BB962C8B-B14F-4D97-AF65-F5344CB8AC3E}">
        <p14:creationId xmlns="" xmlns:p14="http://schemas.microsoft.com/office/powerpoint/2010/main" val="32286831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385" name="Google Shape;385;p33"/>
          <p:cNvSpPr txBox="1">
            <a:spLocks noGrp="1"/>
          </p:cNvSpPr>
          <p:nvPr>
            <p:ph type="body" idx="4294967295"/>
          </p:nvPr>
        </p:nvSpPr>
        <p:spPr>
          <a:xfrm>
            <a:off x="791072" y="888600"/>
            <a:ext cx="5760640" cy="8509800"/>
          </a:xfrm>
          <a:prstGeom prst="rect">
            <a:avLst/>
          </a:prstGeom>
        </p:spPr>
        <p:txBody>
          <a:bodyPr spcFirstLastPara="1" wrap="square" lIns="182850" tIns="182850" rIns="182850" bIns="182850" anchor="ctr" anchorCtr="0">
            <a:noAutofit/>
          </a:bodyPr>
          <a:lstStyle/>
          <a:p>
            <a:pPr marL="0" indent="0" algn="ctr">
              <a:spcBef>
                <a:spcPts val="1200"/>
              </a:spcBef>
              <a:buNone/>
            </a:pPr>
            <a:r>
              <a:rPr lang="en-US" sz="4800" b="1" dirty="0" smtClean="0">
                <a:latin typeface="Poppins"/>
                <a:ea typeface="Poppins"/>
                <a:cs typeface="Poppins"/>
                <a:sym typeface="Poppins"/>
              </a:rPr>
              <a:t>T</a:t>
            </a:r>
            <a:r>
              <a:rPr lang="en" sz="4800" b="1" dirty="0" smtClean="0">
                <a:latin typeface="Poppins"/>
                <a:ea typeface="Poppins"/>
                <a:cs typeface="Poppins"/>
                <a:sym typeface="Poppins"/>
              </a:rPr>
              <a:t>ilder.temirtau</a:t>
            </a:r>
            <a:endParaRPr sz="4800" dirty="0"/>
          </a:p>
        </p:txBody>
      </p:sp>
      <p:sp>
        <p:nvSpPr>
          <p:cNvPr id="386" name="Google Shape;386;p33"/>
          <p:cNvSpPr/>
          <p:nvPr/>
        </p:nvSpPr>
        <p:spPr>
          <a:xfrm>
            <a:off x="7142700" y="1571576"/>
            <a:ext cx="4014600" cy="7150800"/>
          </a:xfrm>
          <a:prstGeom prst="rect">
            <a:avLst/>
          </a:prstGeom>
          <a:noFill/>
          <a:ln>
            <a:noFill/>
          </a:ln>
        </p:spPr>
        <p:txBody>
          <a:bodyPr spcFirstLastPara="1" wrap="square" lIns="182850" tIns="182850" rIns="182850" bIns="182850" anchor="ctr" anchorCtr="0">
            <a:noAutofit/>
          </a:bodyPr>
          <a:lstStyle/>
          <a:p>
            <a:pPr algn="ctr"/>
            <a:r>
              <a:rPr lang="en" sz="2000" dirty="0">
                <a:solidFill>
                  <a:srgbClr val="999999"/>
                </a:solidFill>
                <a:latin typeface="Poppins Light"/>
                <a:ea typeface="Poppins Light"/>
                <a:cs typeface="Poppins Light"/>
                <a:sym typeface="Poppins Light"/>
              </a:rPr>
              <a:t>Place your screenshot here</a:t>
            </a:r>
            <a:endParaRPr sz="2000">
              <a:solidFill>
                <a:srgbClr val="999999"/>
              </a:solidFill>
              <a:latin typeface="Poppins Light"/>
              <a:ea typeface="Poppins Light"/>
              <a:cs typeface="Poppins Light"/>
              <a:sym typeface="Poppins Light"/>
            </a:endParaRPr>
          </a:p>
        </p:txBody>
      </p:sp>
      <p:sp>
        <p:nvSpPr>
          <p:cNvPr id="387" name="Google Shape;387;p33"/>
          <p:cNvSpPr txBox="1">
            <a:spLocks noGrp="1"/>
          </p:cNvSpPr>
          <p:nvPr>
            <p:ph type="sldNum" idx="12"/>
          </p:nvPr>
        </p:nvSpPr>
        <p:spPr>
          <a:xfrm>
            <a:off x="17111750" y="9152900"/>
            <a:ext cx="871200" cy="871200"/>
          </a:xfrm>
          <a:prstGeom prst="rect">
            <a:avLst/>
          </a:prstGeom>
        </p:spPr>
        <p:txBody>
          <a:bodyPr spcFirstLastPara="1" wrap="square" lIns="182850" tIns="182850" rIns="182850" bIns="182850" anchor="ctr" anchorCtr="0">
            <a:noAutofit/>
          </a:bodyPr>
          <a:lstStyle/>
          <a:p>
            <a:pPr algn="ctr"/>
            <a:fld id="{00000000-1234-1234-1234-123412341234}" type="slidenum">
              <a:rPr lang="en"/>
              <a:pPr algn="ctr"/>
              <a:t>43</a:t>
            </a:fld>
            <a:endParaRPr/>
          </a:p>
        </p:txBody>
      </p:sp>
      <p:grpSp>
        <p:nvGrpSpPr>
          <p:cNvPr id="2" name="Google Shape;388;p33"/>
          <p:cNvGrpSpPr/>
          <p:nvPr/>
        </p:nvGrpSpPr>
        <p:grpSpPr>
          <a:xfrm>
            <a:off x="7024450" y="747145"/>
            <a:ext cx="4239092" cy="8792718"/>
            <a:chOff x="2547150" y="238125"/>
            <a:chExt cx="2525675" cy="5238750"/>
          </a:xfrm>
        </p:grpSpPr>
        <p:sp>
          <p:nvSpPr>
            <p:cNvPr id="389" name="Google Shape;389;p33"/>
            <p:cNvSpPr/>
            <p:nvPr/>
          </p:nvSpPr>
          <p:spPr>
            <a:xfrm>
              <a:off x="2547150" y="238125"/>
              <a:ext cx="2525675" cy="5238750"/>
            </a:xfrm>
            <a:custGeom>
              <a:avLst/>
              <a:gdLst/>
              <a:ahLst/>
              <a:cxnLst/>
              <a:rect l="l" t="t" r="r" b="b"/>
              <a:pathLst>
                <a:path w="101027" h="209550" extrusionOk="0">
                  <a:moveTo>
                    <a:pt x="98629" y="18886"/>
                  </a:moveTo>
                  <a:lnTo>
                    <a:pt x="98629" y="190364"/>
                  </a:lnTo>
                  <a:lnTo>
                    <a:pt x="2398" y="190364"/>
                  </a:lnTo>
                  <a:lnTo>
                    <a:pt x="2398" y="18886"/>
                  </a:lnTo>
                  <a:close/>
                  <a:moveTo>
                    <a:pt x="10343" y="0"/>
                  </a:moveTo>
                  <a:lnTo>
                    <a:pt x="9293" y="75"/>
                  </a:lnTo>
                  <a:lnTo>
                    <a:pt x="8244" y="225"/>
                  </a:lnTo>
                  <a:lnTo>
                    <a:pt x="7270" y="450"/>
                  </a:lnTo>
                  <a:lnTo>
                    <a:pt x="6295" y="824"/>
                  </a:lnTo>
                  <a:lnTo>
                    <a:pt x="5396" y="1274"/>
                  </a:lnTo>
                  <a:lnTo>
                    <a:pt x="4572" y="1799"/>
                  </a:lnTo>
                  <a:lnTo>
                    <a:pt x="3747" y="2398"/>
                  </a:lnTo>
                  <a:lnTo>
                    <a:pt x="2998" y="3073"/>
                  </a:lnTo>
                  <a:lnTo>
                    <a:pt x="2323" y="3747"/>
                  </a:lnTo>
                  <a:lnTo>
                    <a:pt x="1724" y="4572"/>
                  </a:lnTo>
                  <a:lnTo>
                    <a:pt x="1199" y="5396"/>
                  </a:lnTo>
                  <a:lnTo>
                    <a:pt x="824" y="6370"/>
                  </a:lnTo>
                  <a:lnTo>
                    <a:pt x="450" y="7270"/>
                  </a:lnTo>
                  <a:lnTo>
                    <a:pt x="225" y="8319"/>
                  </a:lnTo>
                  <a:lnTo>
                    <a:pt x="0" y="9293"/>
                  </a:lnTo>
                  <a:lnTo>
                    <a:pt x="0" y="10343"/>
                  </a:lnTo>
                  <a:lnTo>
                    <a:pt x="0" y="199207"/>
                  </a:lnTo>
                  <a:lnTo>
                    <a:pt x="0" y="200257"/>
                  </a:lnTo>
                  <a:lnTo>
                    <a:pt x="225" y="201231"/>
                  </a:lnTo>
                  <a:lnTo>
                    <a:pt x="450" y="202280"/>
                  </a:lnTo>
                  <a:lnTo>
                    <a:pt x="824" y="203180"/>
                  </a:lnTo>
                  <a:lnTo>
                    <a:pt x="1199" y="204154"/>
                  </a:lnTo>
                  <a:lnTo>
                    <a:pt x="1724" y="204978"/>
                  </a:lnTo>
                  <a:lnTo>
                    <a:pt x="2323" y="205803"/>
                  </a:lnTo>
                  <a:lnTo>
                    <a:pt x="2998" y="206477"/>
                  </a:lnTo>
                  <a:lnTo>
                    <a:pt x="3747" y="207152"/>
                  </a:lnTo>
                  <a:lnTo>
                    <a:pt x="4572" y="207751"/>
                  </a:lnTo>
                  <a:lnTo>
                    <a:pt x="5396" y="208276"/>
                  </a:lnTo>
                  <a:lnTo>
                    <a:pt x="6295" y="208726"/>
                  </a:lnTo>
                  <a:lnTo>
                    <a:pt x="7270" y="209100"/>
                  </a:lnTo>
                  <a:lnTo>
                    <a:pt x="8244" y="209325"/>
                  </a:lnTo>
                  <a:lnTo>
                    <a:pt x="9293" y="209475"/>
                  </a:lnTo>
                  <a:lnTo>
                    <a:pt x="10343" y="209550"/>
                  </a:lnTo>
                  <a:lnTo>
                    <a:pt x="90610" y="209550"/>
                  </a:lnTo>
                  <a:lnTo>
                    <a:pt x="91659" y="209475"/>
                  </a:lnTo>
                  <a:lnTo>
                    <a:pt x="92708" y="209325"/>
                  </a:lnTo>
                  <a:lnTo>
                    <a:pt x="93682" y="209100"/>
                  </a:lnTo>
                  <a:lnTo>
                    <a:pt x="94657" y="208726"/>
                  </a:lnTo>
                  <a:lnTo>
                    <a:pt x="95556" y="208276"/>
                  </a:lnTo>
                  <a:lnTo>
                    <a:pt x="96455" y="207751"/>
                  </a:lnTo>
                  <a:lnTo>
                    <a:pt x="97205" y="207152"/>
                  </a:lnTo>
                  <a:lnTo>
                    <a:pt x="97954" y="206477"/>
                  </a:lnTo>
                  <a:lnTo>
                    <a:pt x="98629" y="205803"/>
                  </a:lnTo>
                  <a:lnTo>
                    <a:pt x="99228" y="204978"/>
                  </a:lnTo>
                  <a:lnTo>
                    <a:pt x="99753" y="204154"/>
                  </a:lnTo>
                  <a:lnTo>
                    <a:pt x="100203" y="203180"/>
                  </a:lnTo>
                  <a:lnTo>
                    <a:pt x="100577" y="202280"/>
                  </a:lnTo>
                  <a:lnTo>
                    <a:pt x="100802" y="201231"/>
                  </a:lnTo>
                  <a:lnTo>
                    <a:pt x="100952" y="200257"/>
                  </a:lnTo>
                  <a:lnTo>
                    <a:pt x="101027" y="199207"/>
                  </a:lnTo>
                  <a:lnTo>
                    <a:pt x="101027" y="10343"/>
                  </a:lnTo>
                  <a:lnTo>
                    <a:pt x="100952" y="9293"/>
                  </a:lnTo>
                  <a:lnTo>
                    <a:pt x="100802" y="8319"/>
                  </a:lnTo>
                  <a:lnTo>
                    <a:pt x="100577" y="7270"/>
                  </a:lnTo>
                  <a:lnTo>
                    <a:pt x="100203" y="6370"/>
                  </a:lnTo>
                  <a:lnTo>
                    <a:pt x="99753" y="5396"/>
                  </a:lnTo>
                  <a:lnTo>
                    <a:pt x="99228" y="4572"/>
                  </a:lnTo>
                  <a:lnTo>
                    <a:pt x="98629" y="3747"/>
                  </a:lnTo>
                  <a:lnTo>
                    <a:pt x="97954" y="3073"/>
                  </a:lnTo>
                  <a:lnTo>
                    <a:pt x="97205" y="2398"/>
                  </a:lnTo>
                  <a:lnTo>
                    <a:pt x="96455" y="1799"/>
                  </a:lnTo>
                  <a:lnTo>
                    <a:pt x="95556" y="1274"/>
                  </a:lnTo>
                  <a:lnTo>
                    <a:pt x="94657" y="824"/>
                  </a:lnTo>
                  <a:lnTo>
                    <a:pt x="93682" y="450"/>
                  </a:lnTo>
                  <a:lnTo>
                    <a:pt x="92708" y="225"/>
                  </a:lnTo>
                  <a:lnTo>
                    <a:pt x="91659" y="75"/>
                  </a:lnTo>
                  <a:lnTo>
                    <a:pt x="90610" y="0"/>
                  </a:lnTo>
                  <a:close/>
                </a:path>
              </a:pathLst>
            </a:custGeom>
            <a:solidFill>
              <a:srgbClr val="000000"/>
            </a:solidFill>
            <a:ln>
              <a:noFill/>
            </a:ln>
          </p:spPr>
          <p:txBody>
            <a:bodyPr spcFirstLastPara="1" wrap="square" lIns="91425" tIns="91425" rIns="91425" bIns="91425" anchor="ctr" anchorCtr="0">
              <a:noAutofit/>
            </a:bodyPr>
            <a:lstStyle/>
            <a:p>
              <a:endParaRPr/>
            </a:p>
          </p:txBody>
        </p:sp>
        <p:sp>
          <p:nvSpPr>
            <p:cNvPr id="390" name="Google Shape;390;p33"/>
            <p:cNvSpPr/>
            <p:nvPr/>
          </p:nvSpPr>
          <p:spPr>
            <a:xfrm>
              <a:off x="3557025" y="5147100"/>
              <a:ext cx="504050" cy="179900"/>
            </a:xfrm>
            <a:custGeom>
              <a:avLst/>
              <a:gdLst/>
              <a:ahLst/>
              <a:cxnLst/>
              <a:rect l="l" t="t" r="r" b="b"/>
              <a:pathLst>
                <a:path w="20162" h="7196" extrusionOk="0">
                  <a:moveTo>
                    <a:pt x="3598" y="0"/>
                  </a:moveTo>
                  <a:lnTo>
                    <a:pt x="2849" y="75"/>
                  </a:lnTo>
                  <a:lnTo>
                    <a:pt x="2174" y="300"/>
                  </a:lnTo>
                  <a:lnTo>
                    <a:pt x="1575" y="600"/>
                  </a:lnTo>
                  <a:lnTo>
                    <a:pt x="1050" y="1050"/>
                  </a:lnTo>
                  <a:lnTo>
                    <a:pt x="600" y="1574"/>
                  </a:lnTo>
                  <a:lnTo>
                    <a:pt x="301" y="2174"/>
                  </a:lnTo>
                  <a:lnTo>
                    <a:pt x="76" y="2848"/>
                  </a:lnTo>
                  <a:lnTo>
                    <a:pt x="1" y="3598"/>
                  </a:lnTo>
                  <a:lnTo>
                    <a:pt x="76" y="4347"/>
                  </a:lnTo>
                  <a:lnTo>
                    <a:pt x="301" y="5022"/>
                  </a:lnTo>
                  <a:lnTo>
                    <a:pt x="600" y="5621"/>
                  </a:lnTo>
                  <a:lnTo>
                    <a:pt x="1050" y="6146"/>
                  </a:lnTo>
                  <a:lnTo>
                    <a:pt x="1575" y="6596"/>
                  </a:lnTo>
                  <a:lnTo>
                    <a:pt x="2174" y="6896"/>
                  </a:lnTo>
                  <a:lnTo>
                    <a:pt x="2849" y="7120"/>
                  </a:lnTo>
                  <a:lnTo>
                    <a:pt x="3598" y="7195"/>
                  </a:lnTo>
                  <a:lnTo>
                    <a:pt x="16639" y="7195"/>
                  </a:lnTo>
                  <a:lnTo>
                    <a:pt x="17313" y="7120"/>
                  </a:lnTo>
                  <a:lnTo>
                    <a:pt x="17988" y="6896"/>
                  </a:lnTo>
                  <a:lnTo>
                    <a:pt x="18587" y="6596"/>
                  </a:lnTo>
                  <a:lnTo>
                    <a:pt x="19112" y="6146"/>
                  </a:lnTo>
                  <a:lnTo>
                    <a:pt x="19562" y="5621"/>
                  </a:lnTo>
                  <a:lnTo>
                    <a:pt x="19861" y="5022"/>
                  </a:lnTo>
                  <a:lnTo>
                    <a:pt x="20086" y="4347"/>
                  </a:lnTo>
                  <a:lnTo>
                    <a:pt x="20161" y="3598"/>
                  </a:lnTo>
                  <a:lnTo>
                    <a:pt x="20086" y="2848"/>
                  </a:lnTo>
                  <a:lnTo>
                    <a:pt x="19861" y="2174"/>
                  </a:lnTo>
                  <a:lnTo>
                    <a:pt x="19562" y="1574"/>
                  </a:lnTo>
                  <a:lnTo>
                    <a:pt x="19112" y="1050"/>
                  </a:lnTo>
                  <a:lnTo>
                    <a:pt x="18587" y="600"/>
                  </a:lnTo>
                  <a:lnTo>
                    <a:pt x="17988" y="300"/>
                  </a:lnTo>
                  <a:lnTo>
                    <a:pt x="17313" y="75"/>
                  </a:lnTo>
                  <a:lnTo>
                    <a:pt x="16639" y="0"/>
                  </a:lnTo>
                  <a:close/>
                </a:path>
              </a:pathLst>
            </a:custGeom>
            <a:solidFill>
              <a:srgbClr val="434343"/>
            </a:solidFill>
            <a:ln>
              <a:noFill/>
            </a:ln>
          </p:spPr>
          <p:txBody>
            <a:bodyPr spcFirstLastPara="1" wrap="square" lIns="91425" tIns="91425" rIns="91425" bIns="91425" anchor="ctr" anchorCtr="0">
              <a:noAutofit/>
            </a:bodyPr>
            <a:lstStyle/>
            <a:p>
              <a:endParaRPr/>
            </a:p>
          </p:txBody>
        </p:sp>
        <p:sp>
          <p:nvSpPr>
            <p:cNvPr id="391" name="Google Shape;391;p33"/>
            <p:cNvSpPr/>
            <p:nvPr/>
          </p:nvSpPr>
          <p:spPr>
            <a:xfrm>
              <a:off x="3008050" y="423600"/>
              <a:ext cx="99325" cy="99325"/>
            </a:xfrm>
            <a:custGeom>
              <a:avLst/>
              <a:gdLst/>
              <a:ahLst/>
              <a:cxnLst/>
              <a:rect l="l" t="t" r="r" b="b"/>
              <a:pathLst>
                <a:path w="3973" h="3973" extrusionOk="0">
                  <a:moveTo>
                    <a:pt x="2024" y="1"/>
                  </a:moveTo>
                  <a:lnTo>
                    <a:pt x="1575" y="76"/>
                  </a:lnTo>
                  <a:lnTo>
                    <a:pt x="1200" y="151"/>
                  </a:lnTo>
                  <a:lnTo>
                    <a:pt x="900" y="375"/>
                  </a:lnTo>
                  <a:lnTo>
                    <a:pt x="600" y="600"/>
                  </a:lnTo>
                  <a:lnTo>
                    <a:pt x="375" y="900"/>
                  </a:lnTo>
                  <a:lnTo>
                    <a:pt x="151" y="1200"/>
                  </a:lnTo>
                  <a:lnTo>
                    <a:pt x="76" y="1575"/>
                  </a:lnTo>
                  <a:lnTo>
                    <a:pt x="1" y="2024"/>
                  </a:lnTo>
                  <a:lnTo>
                    <a:pt x="76" y="2399"/>
                  </a:lnTo>
                  <a:lnTo>
                    <a:pt x="151" y="2774"/>
                  </a:lnTo>
                  <a:lnTo>
                    <a:pt x="375" y="3073"/>
                  </a:lnTo>
                  <a:lnTo>
                    <a:pt x="600" y="3373"/>
                  </a:lnTo>
                  <a:lnTo>
                    <a:pt x="900" y="3673"/>
                  </a:lnTo>
                  <a:lnTo>
                    <a:pt x="1200" y="3823"/>
                  </a:lnTo>
                  <a:lnTo>
                    <a:pt x="1575" y="3973"/>
                  </a:lnTo>
                  <a:lnTo>
                    <a:pt x="2399" y="3973"/>
                  </a:lnTo>
                  <a:lnTo>
                    <a:pt x="2774" y="3823"/>
                  </a:lnTo>
                  <a:lnTo>
                    <a:pt x="3073" y="3673"/>
                  </a:lnTo>
                  <a:lnTo>
                    <a:pt x="3373" y="3373"/>
                  </a:lnTo>
                  <a:lnTo>
                    <a:pt x="3598" y="3073"/>
                  </a:lnTo>
                  <a:lnTo>
                    <a:pt x="3823" y="2774"/>
                  </a:lnTo>
                  <a:lnTo>
                    <a:pt x="3898" y="2399"/>
                  </a:lnTo>
                  <a:lnTo>
                    <a:pt x="3973" y="2024"/>
                  </a:lnTo>
                  <a:lnTo>
                    <a:pt x="3898" y="1575"/>
                  </a:lnTo>
                  <a:lnTo>
                    <a:pt x="3823" y="1200"/>
                  </a:lnTo>
                  <a:lnTo>
                    <a:pt x="3598" y="900"/>
                  </a:lnTo>
                  <a:lnTo>
                    <a:pt x="3373" y="600"/>
                  </a:lnTo>
                  <a:lnTo>
                    <a:pt x="3073" y="375"/>
                  </a:lnTo>
                  <a:lnTo>
                    <a:pt x="2774" y="151"/>
                  </a:lnTo>
                  <a:lnTo>
                    <a:pt x="2399" y="76"/>
                  </a:lnTo>
                  <a:lnTo>
                    <a:pt x="2024" y="1"/>
                  </a:lnTo>
                  <a:close/>
                </a:path>
              </a:pathLst>
            </a:custGeom>
            <a:solidFill>
              <a:srgbClr val="434343"/>
            </a:solidFill>
            <a:ln>
              <a:noFill/>
            </a:ln>
          </p:spPr>
          <p:txBody>
            <a:bodyPr spcFirstLastPara="1" wrap="square" lIns="91425" tIns="91425" rIns="91425" bIns="91425" anchor="ctr" anchorCtr="0">
              <a:noAutofit/>
            </a:bodyPr>
            <a:lstStyle/>
            <a:p>
              <a:endParaRPr/>
            </a:p>
          </p:txBody>
        </p:sp>
        <p:sp>
          <p:nvSpPr>
            <p:cNvPr id="392" name="Google Shape;392;p33"/>
            <p:cNvSpPr/>
            <p:nvPr/>
          </p:nvSpPr>
          <p:spPr>
            <a:xfrm>
              <a:off x="3566400" y="434850"/>
              <a:ext cx="487175" cy="76850"/>
            </a:xfrm>
            <a:custGeom>
              <a:avLst/>
              <a:gdLst/>
              <a:ahLst/>
              <a:cxnLst/>
              <a:rect l="l" t="t" r="r" b="b"/>
              <a:pathLst>
                <a:path w="19487" h="3074" extrusionOk="0">
                  <a:moveTo>
                    <a:pt x="1275" y="0"/>
                  </a:moveTo>
                  <a:lnTo>
                    <a:pt x="1050" y="75"/>
                  </a:lnTo>
                  <a:lnTo>
                    <a:pt x="750" y="150"/>
                  </a:lnTo>
                  <a:lnTo>
                    <a:pt x="525" y="300"/>
                  </a:lnTo>
                  <a:lnTo>
                    <a:pt x="375" y="450"/>
                  </a:lnTo>
                  <a:lnTo>
                    <a:pt x="225" y="675"/>
                  </a:lnTo>
                  <a:lnTo>
                    <a:pt x="75" y="975"/>
                  </a:lnTo>
                  <a:lnTo>
                    <a:pt x="1" y="1274"/>
                  </a:lnTo>
                  <a:lnTo>
                    <a:pt x="1" y="1574"/>
                  </a:lnTo>
                  <a:lnTo>
                    <a:pt x="1" y="1874"/>
                  </a:lnTo>
                  <a:lnTo>
                    <a:pt x="75" y="2174"/>
                  </a:lnTo>
                  <a:lnTo>
                    <a:pt x="225" y="2399"/>
                  </a:lnTo>
                  <a:lnTo>
                    <a:pt x="375" y="2623"/>
                  </a:lnTo>
                  <a:lnTo>
                    <a:pt x="525" y="2773"/>
                  </a:lnTo>
                  <a:lnTo>
                    <a:pt x="750" y="2923"/>
                  </a:lnTo>
                  <a:lnTo>
                    <a:pt x="1050" y="2998"/>
                  </a:lnTo>
                  <a:lnTo>
                    <a:pt x="1275" y="3073"/>
                  </a:lnTo>
                  <a:lnTo>
                    <a:pt x="18137" y="3073"/>
                  </a:lnTo>
                  <a:lnTo>
                    <a:pt x="18437" y="2998"/>
                  </a:lnTo>
                  <a:lnTo>
                    <a:pt x="18662" y="2923"/>
                  </a:lnTo>
                  <a:lnTo>
                    <a:pt x="18887" y="2773"/>
                  </a:lnTo>
                  <a:lnTo>
                    <a:pt x="19112" y="2623"/>
                  </a:lnTo>
                  <a:lnTo>
                    <a:pt x="19262" y="2399"/>
                  </a:lnTo>
                  <a:lnTo>
                    <a:pt x="19337" y="2174"/>
                  </a:lnTo>
                  <a:lnTo>
                    <a:pt x="19412" y="1874"/>
                  </a:lnTo>
                  <a:lnTo>
                    <a:pt x="19486" y="1574"/>
                  </a:lnTo>
                  <a:lnTo>
                    <a:pt x="19412" y="1274"/>
                  </a:lnTo>
                  <a:lnTo>
                    <a:pt x="19337" y="975"/>
                  </a:lnTo>
                  <a:lnTo>
                    <a:pt x="19262" y="675"/>
                  </a:lnTo>
                  <a:lnTo>
                    <a:pt x="19112" y="450"/>
                  </a:lnTo>
                  <a:lnTo>
                    <a:pt x="18887" y="300"/>
                  </a:lnTo>
                  <a:lnTo>
                    <a:pt x="18662" y="150"/>
                  </a:lnTo>
                  <a:lnTo>
                    <a:pt x="18437" y="75"/>
                  </a:lnTo>
                  <a:lnTo>
                    <a:pt x="18137" y="0"/>
                  </a:lnTo>
                  <a:close/>
                </a:path>
              </a:pathLst>
            </a:custGeom>
            <a:solidFill>
              <a:srgbClr val="434343"/>
            </a:solidFill>
            <a:ln>
              <a:noFill/>
            </a:ln>
          </p:spPr>
          <p:txBody>
            <a:bodyPr spcFirstLastPara="1" wrap="square" lIns="91425" tIns="91425" rIns="91425" bIns="91425" anchor="ctr" anchorCtr="0">
              <a:noAutofit/>
            </a:bodyPr>
            <a:lstStyle/>
            <a:p>
              <a:endParaRPr/>
            </a:p>
          </p:txBody>
        </p:sp>
      </p:grpSp>
      <p:pic>
        <p:nvPicPr>
          <p:cNvPr id="23553" name="Picture 1" descr="C:\Users\User\Downloads\WhatsApp Image 2021-02-01 at 15.12.38.jpeg"/>
          <p:cNvPicPr>
            <a:picLocks noChangeAspect="1" noChangeArrowheads="1"/>
          </p:cNvPicPr>
          <p:nvPr/>
        </p:nvPicPr>
        <p:blipFill>
          <a:blip r:embed="rId3"/>
          <a:srcRect/>
          <a:stretch>
            <a:fillRect/>
          </a:stretch>
        </p:blipFill>
        <p:spPr bwMode="auto">
          <a:xfrm>
            <a:off x="7127776" y="1543100"/>
            <a:ext cx="4032448" cy="7056784"/>
          </a:xfrm>
          <a:prstGeom prst="rect">
            <a:avLst/>
          </a:prstGeom>
          <a:noFill/>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Shape 115"/>
        <p:cNvGrpSpPr/>
        <p:nvPr/>
      </p:nvGrpSpPr>
      <p:grpSpPr>
        <a:xfrm>
          <a:off x="0" y="0"/>
          <a:ext cx="0" cy="0"/>
          <a:chOff x="0" y="0"/>
          <a:chExt cx="0" cy="0"/>
        </a:xfrm>
      </p:grpSpPr>
      <p:grpSp>
        <p:nvGrpSpPr>
          <p:cNvPr id="2" name="Google Shape;116;p15"/>
          <p:cNvGrpSpPr/>
          <p:nvPr/>
        </p:nvGrpSpPr>
        <p:grpSpPr>
          <a:xfrm>
            <a:off x="10160434" y="1009900"/>
            <a:ext cx="1604292" cy="1397488"/>
            <a:chOff x="0" y="-9525"/>
            <a:chExt cx="812800" cy="708025"/>
          </a:xfrm>
        </p:grpSpPr>
        <p:sp>
          <p:nvSpPr>
            <p:cNvPr id="117" name="Google Shape;117;p15"/>
            <p:cNvSpPr/>
            <p:nvPr/>
          </p:nvSpPr>
          <p:spPr>
            <a:xfrm>
              <a:off x="0" y="0"/>
              <a:ext cx="812800" cy="698500"/>
            </a:xfrm>
            <a:custGeom>
              <a:avLst/>
              <a:gdLst/>
              <a:ahLst/>
              <a:cxnLst/>
              <a:rect l="l" t="t" r="r" b="b"/>
              <a:pathLst>
                <a:path w="812800" h="698500" extrusionOk="0">
                  <a:moveTo>
                    <a:pt x="812800" y="349250"/>
                  </a:moveTo>
                  <a:lnTo>
                    <a:pt x="609600" y="698500"/>
                  </a:lnTo>
                  <a:lnTo>
                    <a:pt x="203200" y="698500"/>
                  </a:lnTo>
                  <a:lnTo>
                    <a:pt x="0" y="349250"/>
                  </a:lnTo>
                  <a:lnTo>
                    <a:pt x="203200" y="0"/>
                  </a:lnTo>
                  <a:lnTo>
                    <a:pt x="609600" y="0"/>
                  </a:lnTo>
                  <a:lnTo>
                    <a:pt x="812800" y="349250"/>
                  </a:lnTo>
                  <a:close/>
                </a:path>
              </a:pathLst>
            </a:custGeom>
            <a:solidFill>
              <a:srgbClr val="000000">
                <a:alpha val="0"/>
              </a:srgbClr>
            </a:solidFill>
            <a:ln w="66675" cap="flat" cmpd="sng">
              <a:solidFill>
                <a:srgbClr val="FFFFFF"/>
              </a:solidFill>
              <a:prstDash val="solid"/>
              <a:round/>
              <a:headEnd type="none" w="sm" len="sm"/>
              <a:tailEnd type="none" w="sm" len="sm"/>
            </a:ln>
          </p:spPr>
        </p:sp>
        <p:sp>
          <p:nvSpPr>
            <p:cNvPr id="118" name="Google Shape;118;p15"/>
            <p:cNvSpPr txBox="1"/>
            <p:nvPr/>
          </p:nvSpPr>
          <p:spPr>
            <a:xfrm>
              <a:off x="114300" y="-9525"/>
              <a:ext cx="584200" cy="708025"/>
            </a:xfrm>
            <a:prstGeom prst="rect">
              <a:avLst/>
            </a:prstGeom>
            <a:noFill/>
            <a:ln>
              <a:noFill/>
            </a:ln>
          </p:spPr>
          <p:txBody>
            <a:bodyPr spcFirstLastPara="1" wrap="square" lIns="50800" tIns="50800" rIns="50800" bIns="50800" anchor="ctr" anchorCtr="0">
              <a:noAutofit/>
            </a:bodyPr>
            <a:lstStyle/>
            <a:p>
              <a:pPr marL="0" marR="0" lvl="0" indent="0" algn="ctr" rtl="0">
                <a:lnSpc>
                  <a:spcPct val="120000"/>
                </a:lnSpc>
                <a:spcBef>
                  <a:spcPts val="0"/>
                </a:spcBef>
                <a:spcAft>
                  <a:spcPts val="0"/>
                </a:spcAft>
                <a:buNone/>
              </a:pPr>
              <a:r>
                <a:rPr lang="en-US" sz="3200" b="0" i="0" u="none" strike="noStrike" cap="none" dirty="0" smtClean="0">
                  <a:solidFill>
                    <a:srgbClr val="FFFFFF"/>
                  </a:solidFill>
                  <a:latin typeface="Libre Franklin Light"/>
                  <a:ea typeface="Libre Franklin Light"/>
                  <a:cs typeface="Libre Franklin Light"/>
                  <a:sym typeface="Libre Franklin Light"/>
                </a:rPr>
                <a:t>01</a:t>
              </a:r>
              <a:endParaRPr/>
            </a:p>
          </p:txBody>
        </p:sp>
      </p:grpSp>
      <p:grpSp>
        <p:nvGrpSpPr>
          <p:cNvPr id="3" name="Google Shape;119;p15"/>
          <p:cNvGrpSpPr/>
          <p:nvPr/>
        </p:nvGrpSpPr>
        <p:grpSpPr>
          <a:xfrm>
            <a:off x="10160434" y="4210299"/>
            <a:ext cx="1604292" cy="1397488"/>
            <a:chOff x="0" y="-9525"/>
            <a:chExt cx="812800" cy="708025"/>
          </a:xfrm>
        </p:grpSpPr>
        <p:sp>
          <p:nvSpPr>
            <p:cNvPr id="120" name="Google Shape;120;p15"/>
            <p:cNvSpPr/>
            <p:nvPr/>
          </p:nvSpPr>
          <p:spPr>
            <a:xfrm>
              <a:off x="0" y="0"/>
              <a:ext cx="812800" cy="698500"/>
            </a:xfrm>
            <a:custGeom>
              <a:avLst/>
              <a:gdLst/>
              <a:ahLst/>
              <a:cxnLst/>
              <a:rect l="l" t="t" r="r" b="b"/>
              <a:pathLst>
                <a:path w="812800" h="698500" extrusionOk="0">
                  <a:moveTo>
                    <a:pt x="812800" y="349250"/>
                  </a:moveTo>
                  <a:lnTo>
                    <a:pt x="609600" y="698500"/>
                  </a:lnTo>
                  <a:lnTo>
                    <a:pt x="203200" y="698500"/>
                  </a:lnTo>
                  <a:lnTo>
                    <a:pt x="0" y="349250"/>
                  </a:lnTo>
                  <a:lnTo>
                    <a:pt x="203200" y="0"/>
                  </a:lnTo>
                  <a:lnTo>
                    <a:pt x="609600" y="0"/>
                  </a:lnTo>
                  <a:lnTo>
                    <a:pt x="812800" y="349250"/>
                  </a:lnTo>
                  <a:close/>
                </a:path>
              </a:pathLst>
            </a:custGeom>
            <a:solidFill>
              <a:srgbClr val="000000">
                <a:alpha val="0"/>
              </a:srgbClr>
            </a:solidFill>
            <a:ln w="66675" cap="flat" cmpd="sng">
              <a:solidFill>
                <a:srgbClr val="FFFFFF"/>
              </a:solidFill>
              <a:prstDash val="solid"/>
              <a:round/>
              <a:headEnd type="none" w="sm" len="sm"/>
              <a:tailEnd type="none" w="sm" len="sm"/>
            </a:ln>
          </p:spPr>
        </p:sp>
        <p:sp>
          <p:nvSpPr>
            <p:cNvPr id="121" name="Google Shape;121;p15"/>
            <p:cNvSpPr txBox="1"/>
            <p:nvPr/>
          </p:nvSpPr>
          <p:spPr>
            <a:xfrm>
              <a:off x="114300" y="-9525"/>
              <a:ext cx="584200" cy="708025"/>
            </a:xfrm>
            <a:prstGeom prst="rect">
              <a:avLst/>
            </a:prstGeom>
            <a:noFill/>
            <a:ln>
              <a:noFill/>
            </a:ln>
          </p:spPr>
          <p:txBody>
            <a:bodyPr spcFirstLastPara="1" wrap="square" lIns="50800" tIns="50800" rIns="50800" bIns="50800" anchor="ctr" anchorCtr="0">
              <a:noAutofit/>
            </a:bodyPr>
            <a:lstStyle/>
            <a:p>
              <a:pPr marL="0" marR="0" lvl="0" indent="0" algn="ctr" rtl="0">
                <a:lnSpc>
                  <a:spcPct val="120000"/>
                </a:lnSpc>
                <a:spcBef>
                  <a:spcPts val="0"/>
                </a:spcBef>
                <a:spcAft>
                  <a:spcPts val="0"/>
                </a:spcAft>
                <a:buNone/>
              </a:pPr>
              <a:r>
                <a:rPr lang="en-US" sz="3200" b="0" i="0" u="none" strike="noStrike" cap="none" dirty="0" smtClean="0">
                  <a:solidFill>
                    <a:srgbClr val="FFFFFF"/>
                  </a:solidFill>
                  <a:latin typeface="Libre Franklin Light"/>
                  <a:ea typeface="Libre Franklin Light"/>
                  <a:cs typeface="Libre Franklin Light"/>
                  <a:sym typeface="Libre Franklin Light"/>
                </a:rPr>
                <a:t>02</a:t>
              </a:r>
              <a:endParaRPr/>
            </a:p>
          </p:txBody>
        </p:sp>
      </p:grpSp>
      <p:grpSp>
        <p:nvGrpSpPr>
          <p:cNvPr id="4" name="Google Shape;122;p15"/>
          <p:cNvGrpSpPr/>
          <p:nvPr/>
        </p:nvGrpSpPr>
        <p:grpSpPr>
          <a:xfrm>
            <a:off x="10160434" y="7453421"/>
            <a:ext cx="1604292" cy="1397488"/>
            <a:chOff x="0" y="-9525"/>
            <a:chExt cx="812800" cy="708025"/>
          </a:xfrm>
        </p:grpSpPr>
        <p:sp>
          <p:nvSpPr>
            <p:cNvPr id="123" name="Google Shape;123;p15"/>
            <p:cNvSpPr/>
            <p:nvPr/>
          </p:nvSpPr>
          <p:spPr>
            <a:xfrm>
              <a:off x="0" y="0"/>
              <a:ext cx="812800" cy="698500"/>
            </a:xfrm>
            <a:custGeom>
              <a:avLst/>
              <a:gdLst/>
              <a:ahLst/>
              <a:cxnLst/>
              <a:rect l="l" t="t" r="r" b="b"/>
              <a:pathLst>
                <a:path w="812800" h="698500" extrusionOk="0">
                  <a:moveTo>
                    <a:pt x="812800" y="349250"/>
                  </a:moveTo>
                  <a:lnTo>
                    <a:pt x="609600" y="698500"/>
                  </a:lnTo>
                  <a:lnTo>
                    <a:pt x="203200" y="698500"/>
                  </a:lnTo>
                  <a:lnTo>
                    <a:pt x="0" y="349250"/>
                  </a:lnTo>
                  <a:lnTo>
                    <a:pt x="203200" y="0"/>
                  </a:lnTo>
                  <a:lnTo>
                    <a:pt x="609600" y="0"/>
                  </a:lnTo>
                  <a:lnTo>
                    <a:pt x="812800" y="349250"/>
                  </a:lnTo>
                  <a:close/>
                </a:path>
              </a:pathLst>
            </a:custGeom>
            <a:solidFill>
              <a:srgbClr val="000000">
                <a:alpha val="0"/>
              </a:srgbClr>
            </a:solidFill>
            <a:ln w="66675" cap="flat" cmpd="sng">
              <a:solidFill>
                <a:srgbClr val="FFFFFF"/>
              </a:solidFill>
              <a:prstDash val="solid"/>
              <a:round/>
              <a:headEnd type="none" w="sm" len="sm"/>
              <a:tailEnd type="none" w="sm" len="sm"/>
            </a:ln>
          </p:spPr>
        </p:sp>
        <p:sp>
          <p:nvSpPr>
            <p:cNvPr id="124" name="Google Shape;124;p15"/>
            <p:cNvSpPr txBox="1"/>
            <p:nvPr/>
          </p:nvSpPr>
          <p:spPr>
            <a:xfrm>
              <a:off x="114300" y="-9525"/>
              <a:ext cx="584200" cy="708025"/>
            </a:xfrm>
            <a:prstGeom prst="rect">
              <a:avLst/>
            </a:prstGeom>
            <a:noFill/>
            <a:ln>
              <a:noFill/>
            </a:ln>
          </p:spPr>
          <p:txBody>
            <a:bodyPr spcFirstLastPara="1" wrap="square" lIns="50800" tIns="50800" rIns="50800" bIns="50800" anchor="ctr" anchorCtr="0">
              <a:noAutofit/>
            </a:bodyPr>
            <a:lstStyle/>
            <a:p>
              <a:pPr marL="0" marR="0" lvl="0" indent="0" algn="ctr" rtl="0">
                <a:lnSpc>
                  <a:spcPct val="120000"/>
                </a:lnSpc>
                <a:spcBef>
                  <a:spcPts val="0"/>
                </a:spcBef>
                <a:spcAft>
                  <a:spcPts val="0"/>
                </a:spcAft>
                <a:buNone/>
              </a:pPr>
              <a:r>
                <a:rPr lang="en-US" sz="3200" b="0" i="0" u="none" strike="noStrike" cap="none" dirty="0" smtClean="0">
                  <a:solidFill>
                    <a:srgbClr val="FFFFFF"/>
                  </a:solidFill>
                  <a:latin typeface="Libre Franklin Light"/>
                  <a:ea typeface="Libre Franklin Light"/>
                  <a:cs typeface="Libre Franklin Light"/>
                  <a:sym typeface="Libre Franklin Light"/>
                </a:rPr>
                <a:t>03</a:t>
              </a:r>
              <a:endParaRPr/>
            </a:p>
          </p:txBody>
        </p:sp>
      </p:grpSp>
      <p:grpSp>
        <p:nvGrpSpPr>
          <p:cNvPr id="5" name="Google Shape;125;p15"/>
          <p:cNvGrpSpPr/>
          <p:nvPr/>
        </p:nvGrpSpPr>
        <p:grpSpPr>
          <a:xfrm>
            <a:off x="1749720" y="0"/>
            <a:ext cx="6914773" cy="10224009"/>
            <a:chOff x="0" y="-47625"/>
            <a:chExt cx="635000" cy="938895"/>
          </a:xfrm>
        </p:grpSpPr>
        <p:sp>
          <p:nvSpPr>
            <p:cNvPr id="126" name="Google Shape;126;p15"/>
            <p:cNvSpPr/>
            <p:nvPr/>
          </p:nvSpPr>
          <p:spPr>
            <a:xfrm>
              <a:off x="0" y="0"/>
              <a:ext cx="606628" cy="891270"/>
            </a:xfrm>
            <a:custGeom>
              <a:avLst/>
              <a:gdLst/>
              <a:ahLst/>
              <a:cxnLst/>
              <a:rect l="l" t="t" r="r" b="b"/>
              <a:pathLst>
                <a:path w="606628" h="891270" extrusionOk="0">
                  <a:moveTo>
                    <a:pt x="606628" y="0"/>
                  </a:moveTo>
                  <a:lnTo>
                    <a:pt x="606628" y="776970"/>
                  </a:lnTo>
                  <a:lnTo>
                    <a:pt x="303314" y="891270"/>
                  </a:lnTo>
                  <a:lnTo>
                    <a:pt x="0" y="776970"/>
                  </a:lnTo>
                  <a:lnTo>
                    <a:pt x="0" y="0"/>
                  </a:lnTo>
                  <a:lnTo>
                    <a:pt x="606628" y="0"/>
                  </a:lnTo>
                  <a:close/>
                </a:path>
              </a:pathLst>
            </a:custGeom>
            <a:solidFill>
              <a:srgbClr val="014E97"/>
            </a:solidFill>
            <a:ln>
              <a:noFill/>
            </a:ln>
          </p:spPr>
        </p:sp>
        <p:sp>
          <p:nvSpPr>
            <p:cNvPr id="127" name="Google Shape;127;p15"/>
            <p:cNvSpPr txBox="1"/>
            <p:nvPr/>
          </p:nvSpPr>
          <p:spPr>
            <a:xfrm>
              <a:off x="0" y="-47625"/>
              <a:ext cx="635000" cy="74612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28" name="Google Shape;128;p15"/>
          <p:cNvSpPr txBox="1"/>
          <p:nvPr/>
        </p:nvSpPr>
        <p:spPr>
          <a:xfrm>
            <a:off x="12644462" y="4214806"/>
            <a:ext cx="3862524" cy="738664"/>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kk-KZ" sz="4000" b="1" i="0" u="none" strike="noStrike" cap="none" dirty="0" smtClean="0">
                <a:solidFill>
                  <a:schemeClr val="bg1"/>
                </a:solidFill>
                <a:latin typeface="Libre Baskerville"/>
                <a:ea typeface="Libre Baskerville"/>
                <a:cs typeface="Libre Baskerville"/>
                <a:sym typeface="Libre Baskerville"/>
              </a:rPr>
              <a:t>Ағылшын тілі </a:t>
            </a:r>
            <a:endParaRPr sz="1800" b="1">
              <a:solidFill>
                <a:schemeClr val="bg1"/>
              </a:solidFill>
            </a:endParaRPr>
          </a:p>
        </p:txBody>
      </p:sp>
      <p:sp>
        <p:nvSpPr>
          <p:cNvPr id="129" name="Google Shape;129;p15"/>
          <p:cNvSpPr txBox="1"/>
          <p:nvPr/>
        </p:nvSpPr>
        <p:spPr>
          <a:xfrm>
            <a:off x="12534714" y="5064232"/>
            <a:ext cx="4146548" cy="1615250"/>
          </a:xfrm>
          <a:prstGeom prst="rect">
            <a:avLst/>
          </a:prstGeom>
          <a:noFill/>
          <a:ln>
            <a:noFill/>
          </a:ln>
        </p:spPr>
        <p:txBody>
          <a:bodyPr spcFirstLastPara="1" wrap="square" lIns="0" tIns="0" rIns="0" bIns="0" anchor="t" anchorCtr="0">
            <a:spAutoFit/>
          </a:bodyPr>
          <a:lstStyle/>
          <a:p>
            <a:pPr marL="0" marR="0" lvl="0" indent="0" algn="ctr" rtl="0">
              <a:lnSpc>
                <a:spcPct val="140016"/>
              </a:lnSpc>
              <a:spcBef>
                <a:spcPts val="0"/>
              </a:spcBef>
              <a:spcAft>
                <a:spcPts val="0"/>
              </a:spcAft>
              <a:buNone/>
            </a:pPr>
            <a:r>
              <a:rPr lang="kk-KZ" sz="2499" dirty="0" smtClean="0">
                <a:solidFill>
                  <a:srgbClr val="FFFFFF"/>
                </a:solidFill>
                <a:sym typeface="Libre Franklin Light"/>
              </a:rPr>
              <a:t>1-кезеңде – 75</a:t>
            </a:r>
          </a:p>
          <a:p>
            <a:pPr marL="0" marR="0" lvl="0" indent="0" algn="ctr" rtl="0">
              <a:lnSpc>
                <a:spcPct val="140016"/>
              </a:lnSpc>
              <a:spcBef>
                <a:spcPts val="0"/>
              </a:spcBef>
              <a:spcAft>
                <a:spcPts val="0"/>
              </a:spcAft>
              <a:buNone/>
            </a:pPr>
            <a:r>
              <a:rPr lang="kk-KZ" sz="2499" dirty="0" smtClean="0">
                <a:solidFill>
                  <a:srgbClr val="FFFFFF"/>
                </a:solidFill>
                <a:sym typeface="Libre Franklin Light"/>
              </a:rPr>
              <a:t>2-кезеңде – 85 </a:t>
            </a:r>
          </a:p>
          <a:p>
            <a:pPr marL="0" marR="0" lvl="0" indent="0" algn="ctr" rtl="0">
              <a:lnSpc>
                <a:spcPct val="140016"/>
              </a:lnSpc>
              <a:spcBef>
                <a:spcPts val="0"/>
              </a:spcBef>
              <a:spcAft>
                <a:spcPts val="0"/>
              </a:spcAft>
              <a:buNone/>
            </a:pPr>
            <a:r>
              <a:rPr lang="kk-KZ" sz="2499" dirty="0" smtClean="0">
                <a:solidFill>
                  <a:srgbClr val="FFFFFF"/>
                </a:solidFill>
                <a:sym typeface="Libre Franklin Light"/>
              </a:rPr>
              <a:t>3-кезеңде – 140 </a:t>
            </a:r>
            <a:endParaRPr/>
          </a:p>
        </p:txBody>
      </p:sp>
      <p:sp>
        <p:nvSpPr>
          <p:cNvPr id="130" name="Google Shape;130;p15"/>
          <p:cNvSpPr txBox="1"/>
          <p:nvPr/>
        </p:nvSpPr>
        <p:spPr>
          <a:xfrm>
            <a:off x="12891040" y="1023097"/>
            <a:ext cx="3433896" cy="738664"/>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kk-KZ" sz="4000" b="1" i="0" u="none" strike="noStrike" cap="none" dirty="0" smtClean="0">
                <a:solidFill>
                  <a:srgbClr val="FFFFFF"/>
                </a:solidFill>
                <a:latin typeface="Libre Baskerville"/>
                <a:ea typeface="Libre Baskerville"/>
                <a:cs typeface="Libre Baskerville"/>
                <a:sym typeface="Libre Baskerville"/>
              </a:rPr>
              <a:t>Қазақ тілі </a:t>
            </a:r>
            <a:endParaRPr sz="1800" b="1"/>
          </a:p>
        </p:txBody>
      </p:sp>
      <p:sp>
        <p:nvSpPr>
          <p:cNvPr id="131" name="Google Shape;131;p15"/>
          <p:cNvSpPr txBox="1"/>
          <p:nvPr/>
        </p:nvSpPr>
        <p:spPr>
          <a:xfrm>
            <a:off x="12534714" y="1861297"/>
            <a:ext cx="4146548" cy="1615250"/>
          </a:xfrm>
          <a:prstGeom prst="rect">
            <a:avLst/>
          </a:prstGeom>
          <a:noFill/>
          <a:ln>
            <a:noFill/>
          </a:ln>
        </p:spPr>
        <p:txBody>
          <a:bodyPr spcFirstLastPara="1" wrap="square" lIns="0" tIns="0" rIns="0" bIns="0" anchor="t" anchorCtr="0">
            <a:spAutoFit/>
          </a:bodyPr>
          <a:lstStyle/>
          <a:p>
            <a:pPr marL="0" marR="0" lvl="0" indent="0" algn="ctr" rtl="0">
              <a:lnSpc>
                <a:spcPct val="140016"/>
              </a:lnSpc>
              <a:spcBef>
                <a:spcPts val="0"/>
              </a:spcBef>
              <a:spcAft>
                <a:spcPts val="0"/>
              </a:spcAft>
              <a:buNone/>
            </a:pPr>
            <a:r>
              <a:rPr lang="kk-KZ" sz="2499" b="0" i="0" u="none" strike="noStrike" cap="none" dirty="0" smtClean="0">
                <a:solidFill>
                  <a:srgbClr val="FFFFFF"/>
                </a:solidFill>
                <a:latin typeface="Libre Franklin Light"/>
                <a:ea typeface="Libre Franklin Light"/>
                <a:cs typeface="Libre Franklin Light"/>
                <a:sym typeface="Libre Franklin Light"/>
              </a:rPr>
              <a:t>1-кезеңде – 201  </a:t>
            </a:r>
          </a:p>
          <a:p>
            <a:pPr marL="0" marR="0" lvl="0" indent="0" algn="ctr" rtl="0">
              <a:lnSpc>
                <a:spcPct val="140016"/>
              </a:lnSpc>
              <a:spcBef>
                <a:spcPts val="0"/>
              </a:spcBef>
              <a:spcAft>
                <a:spcPts val="0"/>
              </a:spcAft>
              <a:buNone/>
            </a:pPr>
            <a:r>
              <a:rPr lang="kk-KZ" sz="2499" dirty="0" smtClean="0">
                <a:solidFill>
                  <a:srgbClr val="FFFFFF"/>
                </a:solidFill>
                <a:sym typeface="Libre Franklin Light"/>
              </a:rPr>
              <a:t>2-кезеңде – 170 </a:t>
            </a:r>
          </a:p>
          <a:p>
            <a:pPr marL="0" marR="0" lvl="0" indent="0" algn="ctr" rtl="0">
              <a:lnSpc>
                <a:spcPct val="140016"/>
              </a:lnSpc>
              <a:spcBef>
                <a:spcPts val="0"/>
              </a:spcBef>
              <a:spcAft>
                <a:spcPts val="0"/>
              </a:spcAft>
              <a:buNone/>
            </a:pPr>
            <a:r>
              <a:rPr lang="kk-KZ" sz="2499" dirty="0" smtClean="0">
                <a:solidFill>
                  <a:srgbClr val="FFFFFF"/>
                </a:solidFill>
                <a:sym typeface="Libre Franklin Light"/>
              </a:rPr>
              <a:t>3-кезеңде – 179 </a:t>
            </a:r>
            <a:endParaRPr/>
          </a:p>
        </p:txBody>
      </p:sp>
      <p:sp>
        <p:nvSpPr>
          <p:cNvPr id="132" name="Google Shape;132;p15"/>
          <p:cNvSpPr txBox="1"/>
          <p:nvPr/>
        </p:nvSpPr>
        <p:spPr>
          <a:xfrm>
            <a:off x="12360166" y="7429607"/>
            <a:ext cx="4321095" cy="81253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kk-KZ" sz="4400" b="1" i="0" u="none" strike="noStrike" cap="none" dirty="0" smtClean="0">
                <a:solidFill>
                  <a:srgbClr val="FFFFFF"/>
                </a:solidFill>
                <a:latin typeface="Libre Baskerville"/>
                <a:ea typeface="Libre Baskerville"/>
                <a:cs typeface="Libre Baskerville"/>
                <a:sym typeface="Libre Baskerville"/>
              </a:rPr>
              <a:t>Орыс тілі</a:t>
            </a:r>
            <a:endParaRPr sz="2000" b="1"/>
          </a:p>
        </p:txBody>
      </p:sp>
      <p:sp>
        <p:nvSpPr>
          <p:cNvPr id="133" name="Google Shape;133;p15"/>
          <p:cNvSpPr txBox="1"/>
          <p:nvPr/>
        </p:nvSpPr>
        <p:spPr>
          <a:xfrm>
            <a:off x="12665020" y="8267807"/>
            <a:ext cx="4187859" cy="1615250"/>
          </a:xfrm>
          <a:prstGeom prst="rect">
            <a:avLst/>
          </a:prstGeom>
          <a:noFill/>
          <a:ln>
            <a:noFill/>
          </a:ln>
        </p:spPr>
        <p:txBody>
          <a:bodyPr spcFirstLastPara="1" wrap="square" lIns="0" tIns="0" rIns="0" bIns="0" anchor="t" anchorCtr="0">
            <a:spAutoFit/>
          </a:bodyPr>
          <a:lstStyle/>
          <a:p>
            <a:pPr marL="0" marR="0" lvl="0" indent="0" algn="ctr" rtl="0">
              <a:lnSpc>
                <a:spcPct val="140016"/>
              </a:lnSpc>
              <a:spcBef>
                <a:spcPts val="0"/>
              </a:spcBef>
              <a:spcAft>
                <a:spcPts val="0"/>
              </a:spcAft>
              <a:buNone/>
            </a:pPr>
            <a:r>
              <a:rPr lang="kk-KZ" sz="2499" b="0" i="0" u="none" strike="noStrike" cap="none" dirty="0" smtClean="0">
                <a:solidFill>
                  <a:srgbClr val="FFFFFF"/>
                </a:solidFill>
                <a:latin typeface="Libre Franklin Light"/>
                <a:ea typeface="Libre Franklin Light"/>
                <a:cs typeface="Libre Franklin Light"/>
                <a:sym typeface="Libre Franklin Light"/>
              </a:rPr>
              <a:t>1-кезеңде – 20</a:t>
            </a:r>
          </a:p>
          <a:p>
            <a:pPr marL="0" marR="0" lvl="0" indent="0" algn="ctr" rtl="0">
              <a:lnSpc>
                <a:spcPct val="140016"/>
              </a:lnSpc>
              <a:spcBef>
                <a:spcPts val="0"/>
              </a:spcBef>
              <a:spcAft>
                <a:spcPts val="0"/>
              </a:spcAft>
              <a:buNone/>
            </a:pPr>
            <a:r>
              <a:rPr lang="kk-KZ" sz="2499" dirty="0" smtClean="0">
                <a:solidFill>
                  <a:srgbClr val="FFFFFF"/>
                </a:solidFill>
                <a:latin typeface="Libre Franklin Light"/>
                <a:ea typeface="Libre Franklin Light"/>
                <a:cs typeface="Libre Franklin Light"/>
                <a:sym typeface="Libre Franklin Light"/>
              </a:rPr>
              <a:t>2-кезеңде – 15 </a:t>
            </a:r>
          </a:p>
          <a:p>
            <a:pPr marL="0" marR="0" lvl="0" indent="0" algn="ctr" rtl="0">
              <a:lnSpc>
                <a:spcPct val="140016"/>
              </a:lnSpc>
              <a:spcBef>
                <a:spcPts val="0"/>
              </a:spcBef>
              <a:spcAft>
                <a:spcPts val="0"/>
              </a:spcAft>
              <a:buNone/>
            </a:pPr>
            <a:r>
              <a:rPr lang="kk-KZ" sz="2499" b="0" i="0" u="none" strike="noStrike" cap="none" dirty="0" smtClean="0">
                <a:solidFill>
                  <a:srgbClr val="FFFFFF"/>
                </a:solidFill>
                <a:latin typeface="Libre Franklin Light"/>
                <a:ea typeface="Libre Franklin Light"/>
                <a:cs typeface="Libre Franklin Light"/>
                <a:sym typeface="Libre Franklin Light"/>
              </a:rPr>
              <a:t>3-кезеңде – 20 </a:t>
            </a:r>
            <a:r>
              <a:rPr lang="en-US" sz="2499" b="0" i="0" u="none" strike="noStrike" cap="none" dirty="0" smtClean="0">
                <a:solidFill>
                  <a:srgbClr val="FFFFFF"/>
                </a:solidFill>
                <a:latin typeface="Libre Franklin Light"/>
                <a:ea typeface="Libre Franklin Light"/>
                <a:cs typeface="Libre Franklin Light"/>
                <a:sym typeface="Libre Franklin Light"/>
              </a:rPr>
              <a:t> </a:t>
            </a:r>
            <a:endParaRPr/>
          </a:p>
        </p:txBody>
      </p:sp>
      <p:sp>
        <p:nvSpPr>
          <p:cNvPr id="134" name="Google Shape;134;p15"/>
          <p:cNvSpPr txBox="1"/>
          <p:nvPr/>
        </p:nvSpPr>
        <p:spPr>
          <a:xfrm>
            <a:off x="1928762" y="5429252"/>
            <a:ext cx="6322206" cy="3767185"/>
          </a:xfrm>
          <a:prstGeom prst="rect">
            <a:avLst/>
          </a:prstGeom>
          <a:noFill/>
          <a:ln>
            <a:noFill/>
          </a:ln>
        </p:spPr>
        <p:txBody>
          <a:bodyPr spcFirstLastPara="1" wrap="square" lIns="0" tIns="0" rIns="0" bIns="0" anchor="t" anchorCtr="0">
            <a:spAutoFit/>
          </a:bodyPr>
          <a:lstStyle/>
          <a:p>
            <a:pPr lvl="0" algn="ctr">
              <a:lnSpc>
                <a:spcPct val="120000"/>
              </a:lnSpc>
            </a:pPr>
            <a:r>
              <a:rPr lang="kk-KZ" sz="3200" b="1" dirty="0" smtClean="0">
                <a:solidFill>
                  <a:schemeClr val="bg1"/>
                </a:solidFill>
                <a:latin typeface="Times New Roman" pitchFamily="18" charset="0"/>
                <a:cs typeface="Times New Roman" pitchFamily="18" charset="0"/>
              </a:rPr>
              <a:t>2023 жыл бойынша 3 айлық тіл оқыту курстарына қамтылғандар: </a:t>
            </a:r>
          </a:p>
          <a:p>
            <a:pPr marL="914400" lvl="0" indent="-914400" algn="ctr">
              <a:lnSpc>
                <a:spcPct val="120000"/>
              </a:lnSpc>
              <a:buAutoNum type="arabicPeriod"/>
            </a:pPr>
            <a:r>
              <a:rPr lang="kk-KZ" sz="3600" b="1" dirty="0" smtClean="0">
                <a:solidFill>
                  <a:schemeClr val="bg1"/>
                </a:solidFill>
                <a:latin typeface="Times New Roman" pitchFamily="18" charset="0"/>
                <a:cs typeface="Times New Roman" pitchFamily="18" charset="0"/>
              </a:rPr>
              <a:t>Қазақ тіліне – 550 </a:t>
            </a:r>
          </a:p>
          <a:p>
            <a:pPr marL="914400" lvl="0" indent="-914400" algn="ctr">
              <a:lnSpc>
                <a:spcPct val="120000"/>
              </a:lnSpc>
              <a:buAutoNum type="arabicPeriod"/>
            </a:pPr>
            <a:r>
              <a:rPr lang="kk-KZ" sz="3600" b="1" dirty="0" smtClean="0">
                <a:solidFill>
                  <a:schemeClr val="bg1"/>
                </a:solidFill>
                <a:latin typeface="Times New Roman" pitchFamily="18" charset="0"/>
                <a:cs typeface="Times New Roman" pitchFamily="18" charset="0"/>
              </a:rPr>
              <a:t>Ағылшын тіліне – 300</a:t>
            </a:r>
          </a:p>
          <a:p>
            <a:pPr marL="914400" lvl="0" indent="-914400" algn="ctr">
              <a:lnSpc>
                <a:spcPct val="120000"/>
              </a:lnSpc>
              <a:buAutoNum type="arabicPeriod"/>
            </a:pPr>
            <a:r>
              <a:rPr lang="kk-KZ" sz="3600" b="1" dirty="0" smtClean="0">
                <a:solidFill>
                  <a:schemeClr val="bg1"/>
                </a:solidFill>
                <a:latin typeface="Times New Roman" pitchFamily="18" charset="0"/>
                <a:cs typeface="Times New Roman" pitchFamily="18" charset="0"/>
              </a:rPr>
              <a:t>Орыс тіліне – 55 </a:t>
            </a:r>
            <a:endParaRPr sz="3600" b="1">
              <a:solidFill>
                <a:schemeClr val="bg1"/>
              </a:solidFill>
            </a:endParaRPr>
          </a:p>
        </p:txBody>
      </p:sp>
      <p:cxnSp>
        <p:nvCxnSpPr>
          <p:cNvPr id="135" name="Google Shape;135;p15"/>
          <p:cNvCxnSpPr/>
          <p:nvPr/>
        </p:nvCxnSpPr>
        <p:spPr>
          <a:xfrm rot="5400000">
            <a:off x="3008937" y="684271"/>
            <a:ext cx="4017752" cy="0"/>
          </a:xfrm>
          <a:prstGeom prst="straightConnector1">
            <a:avLst/>
          </a:prstGeom>
          <a:noFill/>
          <a:ln w="38100" cap="flat" cmpd="sng">
            <a:solidFill>
              <a:srgbClr val="FFFFFF"/>
            </a:solidFill>
            <a:prstDash val="solid"/>
            <a:round/>
            <a:headEnd type="none" w="sm" len="sm"/>
            <a:tailEnd type="none" w="sm" len="sm"/>
          </a:ln>
        </p:spPr>
      </p:cxnSp>
      <p:pic>
        <p:nvPicPr>
          <p:cNvPr id="26625" name="Picture 1" descr="C:\Users\Priemnaya\Downloads\WhatsApp Image 2023-12-27 at 12.52.44.jpeg"/>
          <p:cNvPicPr>
            <a:picLocks noChangeAspect="1" noChangeArrowheads="1"/>
          </p:cNvPicPr>
          <p:nvPr/>
        </p:nvPicPr>
        <p:blipFill>
          <a:blip r:embed="rId3"/>
          <a:srcRect t="37500" b="37500"/>
          <a:stretch>
            <a:fillRect/>
          </a:stretch>
        </p:blipFill>
        <p:spPr bwMode="auto">
          <a:xfrm>
            <a:off x="1757317" y="500030"/>
            <a:ext cx="6557963" cy="4929222"/>
          </a:xfrm>
          <a:prstGeom prst="flowChartOffpageConnector">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134"/>
                                        </p:tgtEl>
                                        <p:attrNameLst>
                                          <p:attrName>style.visibility</p:attrName>
                                        </p:attrNameLst>
                                      </p:cBhvr>
                                      <p:to>
                                        <p:strVal val="visible"/>
                                      </p:to>
                                    </p:set>
                                    <p:animEffect transition="in" filter="fade">
                                      <p:cBhvr>
                                        <p:cTn id="10" dur="500"/>
                                        <p:tgtEl>
                                          <p:spTgt spid="134"/>
                                        </p:tgtEl>
                                      </p:cBhvr>
                                    </p:animEffect>
                                  </p:childTnLst>
                                </p:cTn>
                              </p:par>
                              <p:par>
                                <p:cTn id="11" presetID="10" presetClass="entr" presetSubtype="0" fill="hold" nodeType="withEffect">
                                  <p:stCondLst>
                                    <p:cond delay="0"/>
                                  </p:stCondLst>
                                  <p:childTnLst>
                                    <p:set>
                                      <p:cBhvr>
                                        <p:cTn id="12" dur="1" fill="hold">
                                          <p:stCondLst>
                                            <p:cond delay="0"/>
                                          </p:stCondLst>
                                        </p:cTn>
                                        <p:tgtEl>
                                          <p:spTgt spid="135"/>
                                        </p:tgtEl>
                                        <p:attrNameLst>
                                          <p:attrName>style.visibility</p:attrName>
                                        </p:attrNameLst>
                                      </p:cBhvr>
                                      <p:to>
                                        <p:strVal val="visible"/>
                                      </p:to>
                                    </p:set>
                                    <p:animEffect transition="in" filter="fade">
                                      <p:cBhvr>
                                        <p:cTn id="13" dur="500"/>
                                        <p:tgtEl>
                                          <p:spTgt spid="135"/>
                                        </p:tgtEl>
                                      </p:cBhvr>
                                    </p:animEffect>
                                  </p:childTnLst>
                                </p:cTn>
                              </p:par>
                              <p:par>
                                <p:cTn id="14" presetID="10" presetClass="entr" presetSubtype="0"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par>
                                <p:cTn id="17" presetID="10" presetClass="entr" presetSubtype="0" fill="hold" nodeType="withEffect">
                                  <p:stCondLst>
                                    <p:cond delay="0"/>
                                  </p:stCondLst>
                                  <p:childTnLst>
                                    <p:set>
                                      <p:cBhvr>
                                        <p:cTn id="18" dur="1" fill="hold">
                                          <p:stCondLst>
                                            <p:cond delay="0"/>
                                          </p:stCondLst>
                                        </p:cTn>
                                        <p:tgtEl>
                                          <p:spTgt spid="130"/>
                                        </p:tgtEl>
                                        <p:attrNameLst>
                                          <p:attrName>style.visibility</p:attrName>
                                        </p:attrNameLst>
                                      </p:cBhvr>
                                      <p:to>
                                        <p:strVal val="visible"/>
                                      </p:to>
                                    </p:set>
                                    <p:animEffect transition="in" filter="fade">
                                      <p:cBhvr>
                                        <p:cTn id="19" dur="500"/>
                                        <p:tgtEl>
                                          <p:spTgt spid="130"/>
                                        </p:tgtEl>
                                      </p:cBhvr>
                                    </p:animEffect>
                                  </p:childTnLst>
                                </p:cTn>
                              </p:par>
                              <p:par>
                                <p:cTn id="20" presetID="10" presetClass="entr" presetSubtype="0" fill="hold" nodeType="withEffect">
                                  <p:stCondLst>
                                    <p:cond delay="0"/>
                                  </p:stCondLst>
                                  <p:childTnLst>
                                    <p:set>
                                      <p:cBhvr>
                                        <p:cTn id="21" dur="1" fill="hold">
                                          <p:stCondLst>
                                            <p:cond delay="0"/>
                                          </p:stCondLst>
                                        </p:cTn>
                                        <p:tgtEl>
                                          <p:spTgt spid="131"/>
                                        </p:tgtEl>
                                        <p:attrNameLst>
                                          <p:attrName>style.visibility</p:attrName>
                                        </p:attrNameLst>
                                      </p:cBhvr>
                                      <p:to>
                                        <p:strVal val="visible"/>
                                      </p:to>
                                    </p:set>
                                    <p:animEffect transition="in" filter="fade">
                                      <p:cBhvr>
                                        <p:cTn id="22" dur="500"/>
                                        <p:tgtEl>
                                          <p:spTgt spid="131"/>
                                        </p:tgtEl>
                                      </p:cBhvr>
                                    </p:animEffect>
                                  </p:childTnLst>
                                </p:cTn>
                              </p:par>
                              <p:par>
                                <p:cTn id="23" presetID="10" presetClass="entr" presetSubtype="0" fill="hold" nodeType="with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500"/>
                                        <p:tgtEl>
                                          <p:spTgt spid="3"/>
                                        </p:tgtEl>
                                      </p:cBhvr>
                                    </p:animEffect>
                                  </p:childTnLst>
                                </p:cTn>
                              </p:par>
                              <p:par>
                                <p:cTn id="26" presetID="10" presetClass="entr" presetSubtype="0" fill="hold" nodeType="withEffect">
                                  <p:stCondLst>
                                    <p:cond delay="0"/>
                                  </p:stCondLst>
                                  <p:childTnLst>
                                    <p:set>
                                      <p:cBhvr>
                                        <p:cTn id="27" dur="1" fill="hold">
                                          <p:stCondLst>
                                            <p:cond delay="0"/>
                                          </p:stCondLst>
                                        </p:cTn>
                                        <p:tgtEl>
                                          <p:spTgt spid="128"/>
                                        </p:tgtEl>
                                        <p:attrNameLst>
                                          <p:attrName>style.visibility</p:attrName>
                                        </p:attrNameLst>
                                      </p:cBhvr>
                                      <p:to>
                                        <p:strVal val="visible"/>
                                      </p:to>
                                    </p:set>
                                    <p:animEffect transition="in" filter="fade">
                                      <p:cBhvr>
                                        <p:cTn id="28" dur="500"/>
                                        <p:tgtEl>
                                          <p:spTgt spid="128"/>
                                        </p:tgtEl>
                                      </p:cBhvr>
                                    </p:animEffect>
                                  </p:childTnLst>
                                </p:cTn>
                              </p:par>
                              <p:par>
                                <p:cTn id="29" presetID="10" presetClass="entr" presetSubtype="0" fill="hold" nodeType="withEffect">
                                  <p:stCondLst>
                                    <p:cond delay="0"/>
                                  </p:stCondLst>
                                  <p:childTnLst>
                                    <p:set>
                                      <p:cBhvr>
                                        <p:cTn id="30" dur="1" fill="hold">
                                          <p:stCondLst>
                                            <p:cond delay="0"/>
                                          </p:stCondLst>
                                        </p:cTn>
                                        <p:tgtEl>
                                          <p:spTgt spid="129"/>
                                        </p:tgtEl>
                                        <p:attrNameLst>
                                          <p:attrName>style.visibility</p:attrName>
                                        </p:attrNameLst>
                                      </p:cBhvr>
                                      <p:to>
                                        <p:strVal val="visible"/>
                                      </p:to>
                                    </p:set>
                                    <p:animEffect transition="in" filter="fade">
                                      <p:cBhvr>
                                        <p:cTn id="31" dur="500"/>
                                        <p:tgtEl>
                                          <p:spTgt spid="129"/>
                                        </p:tgtEl>
                                      </p:cBhvr>
                                    </p:animEffect>
                                  </p:childTnLst>
                                </p:cTn>
                              </p:par>
                              <p:par>
                                <p:cTn id="32" presetID="10" presetClass="entr" presetSubtype="0" fill="hold" nodeType="with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fade">
                                      <p:cBhvr>
                                        <p:cTn id="34" dur="500"/>
                                        <p:tgtEl>
                                          <p:spTgt spid="4"/>
                                        </p:tgtEl>
                                      </p:cBhvr>
                                    </p:animEffect>
                                  </p:childTnLst>
                                </p:cTn>
                              </p:par>
                              <p:par>
                                <p:cTn id="35" presetID="10" presetClass="entr" presetSubtype="0" fill="hold" nodeType="withEffect">
                                  <p:stCondLst>
                                    <p:cond delay="0"/>
                                  </p:stCondLst>
                                  <p:childTnLst>
                                    <p:set>
                                      <p:cBhvr>
                                        <p:cTn id="36" dur="1" fill="hold">
                                          <p:stCondLst>
                                            <p:cond delay="0"/>
                                          </p:stCondLst>
                                        </p:cTn>
                                        <p:tgtEl>
                                          <p:spTgt spid="132"/>
                                        </p:tgtEl>
                                        <p:attrNameLst>
                                          <p:attrName>style.visibility</p:attrName>
                                        </p:attrNameLst>
                                      </p:cBhvr>
                                      <p:to>
                                        <p:strVal val="visible"/>
                                      </p:to>
                                    </p:set>
                                    <p:animEffect transition="in" filter="fade">
                                      <p:cBhvr>
                                        <p:cTn id="37" dur="500"/>
                                        <p:tgtEl>
                                          <p:spTgt spid="132"/>
                                        </p:tgtEl>
                                      </p:cBhvr>
                                    </p:animEffect>
                                  </p:childTnLst>
                                </p:cTn>
                              </p:par>
                              <p:par>
                                <p:cTn id="38" presetID="10" presetClass="entr" presetSubtype="0" fill="hold" nodeType="withEffect">
                                  <p:stCondLst>
                                    <p:cond delay="0"/>
                                  </p:stCondLst>
                                  <p:childTnLst>
                                    <p:set>
                                      <p:cBhvr>
                                        <p:cTn id="39" dur="1" fill="hold">
                                          <p:stCondLst>
                                            <p:cond delay="0"/>
                                          </p:stCondLst>
                                        </p:cTn>
                                        <p:tgtEl>
                                          <p:spTgt spid="133"/>
                                        </p:tgtEl>
                                        <p:attrNameLst>
                                          <p:attrName>style.visibility</p:attrName>
                                        </p:attrNameLst>
                                      </p:cBhvr>
                                      <p:to>
                                        <p:strVal val="visible"/>
                                      </p:to>
                                    </p:set>
                                    <p:animEffect transition="in" filter="fade">
                                      <p:cBhvr>
                                        <p:cTn id="40" dur="500"/>
                                        <p:tgtEl>
                                          <p:spTgt spid="1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0" y="214278"/>
            <a:ext cx="18288000" cy="12003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kk-KZ" sz="24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2023 жыл бойынша</a:t>
            </a:r>
            <a:endParaRPr kumimoji="0" lang="ru-RU" sz="2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kk-KZ" sz="2400" b="1" i="0" u="none" strike="noStrike" cap="none" normalizeH="0" baseline="0" dirty="0" smtClean="0">
                <a:ln>
                  <a:noFill/>
                </a:ln>
                <a:solidFill>
                  <a:srgbClr val="FF0000"/>
                </a:solidFill>
                <a:effectLst/>
                <a:latin typeface="Times New Roman" pitchFamily="18" charset="0"/>
                <a:ea typeface="Times New Roman" pitchFamily="18" charset="0"/>
                <a:cs typeface="Times New Roman" pitchFamily="18" charset="0"/>
              </a:rPr>
              <a:t>Мемлекеттік тілді</a:t>
            </a:r>
            <a:r>
              <a:rPr kumimoji="0" lang="kk-KZ" sz="24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оқыту курсына қамтылғандардың </a:t>
            </a:r>
            <a:r>
              <a:rPr kumimoji="0" lang="kk-KZ" sz="2400" b="1" i="0" u="none" strike="noStrike" cap="none" normalizeH="0" baseline="0" dirty="0" smtClean="0">
                <a:ln>
                  <a:noFill/>
                </a:ln>
                <a:solidFill>
                  <a:srgbClr val="FF0000"/>
                </a:solidFill>
                <a:effectLst/>
                <a:latin typeface="Times New Roman" pitchFamily="18" charset="0"/>
                <a:ea typeface="Times New Roman" pitchFamily="18" charset="0"/>
                <a:cs typeface="Times New Roman" pitchFamily="18" charset="0"/>
              </a:rPr>
              <a:t>сапалық құрамы </a:t>
            </a:r>
            <a:r>
              <a:rPr kumimoji="0" lang="kk-KZ" sz="24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бойынша бөлінісі</a:t>
            </a:r>
            <a:endParaRPr kumimoji="0" lang="ru-RU" sz="2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kk-KZ" sz="2400" b="1" i="0" u="sng" strike="noStrike" cap="none" normalizeH="0" baseline="0" dirty="0" smtClean="0">
                <a:ln>
                  <a:noFill/>
                </a:ln>
                <a:solidFill>
                  <a:schemeClr val="tx1"/>
                </a:solidFill>
                <a:effectLst/>
                <a:latin typeface="Calibri"/>
                <a:ea typeface="Times New Roman" pitchFamily="18" charset="0"/>
                <a:cs typeface="Times New Roman" pitchFamily="18" charset="0"/>
              </a:rPr>
              <a:t>«</a:t>
            </a:r>
            <a:r>
              <a:rPr kumimoji="0" lang="kk-KZ" sz="2400" b="1" i="0" u="sng"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Теміртау қаласының тілдерді дамыту орталығы</a:t>
            </a:r>
            <a:r>
              <a:rPr kumimoji="0" lang="kk-KZ" sz="2400" b="1" i="0" u="sng" strike="noStrike" cap="none" normalizeH="0" baseline="0" dirty="0" smtClean="0">
                <a:ln>
                  <a:noFill/>
                </a:ln>
                <a:solidFill>
                  <a:schemeClr val="tx1"/>
                </a:solidFill>
                <a:effectLst/>
                <a:latin typeface="Calibri"/>
                <a:ea typeface="Times New Roman" pitchFamily="18" charset="0"/>
                <a:cs typeface="Times New Roman" pitchFamily="18" charset="0"/>
              </a:rPr>
              <a:t>»</a:t>
            </a:r>
            <a:r>
              <a:rPr kumimoji="0" lang="kk-KZ" sz="2400" b="1" i="0" u="sng"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КММ</a:t>
            </a:r>
            <a:endParaRPr kumimoji="0" lang="kk-KZ" sz="3200" b="0" i="0" u="none" strike="noStrike" cap="none" normalizeH="0" baseline="0" dirty="0" smtClean="0">
              <a:ln>
                <a:noFill/>
              </a:ln>
              <a:solidFill>
                <a:schemeClr val="tx1"/>
              </a:solidFill>
              <a:effectLst/>
              <a:latin typeface="Arial" pitchFamily="34" charset="0"/>
              <a:cs typeface="Arial" pitchFamily="34" charset="0"/>
            </a:endParaRPr>
          </a:p>
        </p:txBody>
      </p:sp>
      <p:graphicFrame>
        <p:nvGraphicFramePr>
          <p:cNvPr id="3" name="Таблица 2"/>
          <p:cNvGraphicFramePr>
            <a:graphicFrameLocks noGrp="1"/>
          </p:cNvGraphicFramePr>
          <p:nvPr/>
        </p:nvGraphicFramePr>
        <p:xfrm>
          <a:off x="714253" y="1643038"/>
          <a:ext cx="17573747" cy="3435096"/>
        </p:xfrm>
        <a:graphic>
          <a:graphicData uri="http://schemas.openxmlformats.org/drawingml/2006/table">
            <a:tbl>
              <a:tblPr/>
              <a:tblGrid>
                <a:gridCol w="498285"/>
                <a:gridCol w="1354780"/>
                <a:gridCol w="675785"/>
                <a:gridCol w="501492"/>
                <a:gridCol w="501492"/>
                <a:gridCol w="501492"/>
                <a:gridCol w="457653"/>
                <a:gridCol w="692893"/>
                <a:gridCol w="454445"/>
                <a:gridCol w="476899"/>
                <a:gridCol w="575273"/>
                <a:gridCol w="575273"/>
                <a:gridCol w="454445"/>
                <a:gridCol w="455513"/>
                <a:gridCol w="455513"/>
                <a:gridCol w="454445"/>
                <a:gridCol w="460860"/>
                <a:gridCol w="165856"/>
                <a:gridCol w="460860"/>
                <a:gridCol w="599866"/>
                <a:gridCol w="599866"/>
                <a:gridCol w="454445"/>
                <a:gridCol w="455513"/>
                <a:gridCol w="455513"/>
                <a:gridCol w="454445"/>
                <a:gridCol w="454445"/>
                <a:gridCol w="460860"/>
                <a:gridCol w="460860"/>
                <a:gridCol w="454445"/>
                <a:gridCol w="454445"/>
                <a:gridCol w="581688"/>
                <a:gridCol w="757051"/>
                <a:gridCol w="757051"/>
              </a:tblGrid>
              <a:tr h="655982">
                <a:tc rowSpan="2">
                  <a:txBody>
                    <a:bodyPr/>
                    <a:lstStyle/>
                    <a:p>
                      <a:pPr algn="ctr">
                        <a:lnSpc>
                          <a:spcPct val="115000"/>
                        </a:lnSpc>
                        <a:spcAft>
                          <a:spcPts val="0"/>
                        </a:spcAft>
                      </a:pPr>
                      <a:r>
                        <a:rPr lang="kk-KZ" sz="2400" b="1" dirty="0">
                          <a:latin typeface="Times New Roman"/>
                          <a:ea typeface="Calibri"/>
                          <a:cs typeface="Times New Roman"/>
                        </a:rPr>
                        <a:t>№</a:t>
                      </a:r>
                      <a:endParaRPr lang="ru-RU" sz="3200" dirty="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lnSpc>
                          <a:spcPct val="115000"/>
                        </a:lnSpc>
                        <a:spcAft>
                          <a:spcPts val="0"/>
                        </a:spcAft>
                      </a:pPr>
                      <a:r>
                        <a:rPr lang="kk-KZ" sz="1800" b="1" dirty="0">
                          <a:latin typeface="Times New Roman"/>
                          <a:ea typeface="Calibri"/>
                          <a:cs typeface="Times New Roman"/>
                        </a:rPr>
                        <a:t>Мекеме  атауы</a:t>
                      </a:r>
                      <a:endParaRPr lang="ru-RU" sz="3200" dirty="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71755" marR="71755" algn="ctr">
                        <a:lnSpc>
                          <a:spcPct val="115000"/>
                        </a:lnSpc>
                        <a:spcAft>
                          <a:spcPts val="0"/>
                        </a:spcAft>
                      </a:pPr>
                      <a:r>
                        <a:rPr lang="kk-KZ" sz="1800" b="1" dirty="0">
                          <a:latin typeface="Times New Roman"/>
                          <a:ea typeface="Calibri"/>
                          <a:cs typeface="Times New Roman"/>
                        </a:rPr>
                        <a:t>ЖОСПАР 2023</a:t>
                      </a:r>
                      <a:endParaRPr lang="ru-RU" sz="3200" dirty="0">
                        <a:latin typeface="Calibri"/>
                        <a:ea typeface="Times New Roman"/>
                        <a:cs typeface="Times New Roman"/>
                      </a:endParaRPr>
                    </a:p>
                  </a:txBody>
                  <a:tcPr marL="68580" marR="68580"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gridSpan="4">
                  <a:txBody>
                    <a:bodyPr/>
                    <a:lstStyle/>
                    <a:p>
                      <a:pPr algn="ctr">
                        <a:lnSpc>
                          <a:spcPct val="115000"/>
                        </a:lnSpc>
                        <a:spcAft>
                          <a:spcPts val="0"/>
                        </a:spcAft>
                      </a:pPr>
                      <a:r>
                        <a:rPr lang="kk-KZ" sz="1800" b="1" dirty="0">
                          <a:latin typeface="Times New Roman"/>
                          <a:ea typeface="Calibri"/>
                          <a:cs typeface="Times New Roman"/>
                        </a:rPr>
                        <a:t>Мемлекеттік тілді оқыту курстарына</a:t>
                      </a:r>
                      <a:endParaRPr lang="ru-RU" sz="3200" dirty="0">
                        <a:latin typeface="Calibri"/>
                        <a:ea typeface="Times New Roman"/>
                        <a:cs typeface="Times New Roman"/>
                      </a:endParaRPr>
                    </a:p>
                    <a:p>
                      <a:pPr algn="ctr">
                        <a:lnSpc>
                          <a:spcPct val="115000"/>
                        </a:lnSpc>
                        <a:spcAft>
                          <a:spcPts val="0"/>
                        </a:spcAft>
                      </a:pPr>
                      <a:r>
                        <a:rPr lang="kk-KZ" sz="1800" b="1" dirty="0">
                          <a:latin typeface="Times New Roman"/>
                          <a:ea typeface="Calibri"/>
                          <a:cs typeface="Times New Roman"/>
                        </a:rPr>
                        <a:t>қамтылғандардың жалпы саны</a:t>
                      </a:r>
                      <a:endParaRPr lang="ru-RU" sz="3200" dirty="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endParaRPr lang="ru-RU"/>
                    </a:p>
                  </a:txBody>
                  <a:tcPr/>
                </a:tc>
                <a:tc rowSpan="2">
                  <a:txBody>
                    <a:bodyPr/>
                    <a:lstStyle/>
                    <a:p>
                      <a:pPr marL="71755" marR="71755" algn="ctr">
                        <a:lnSpc>
                          <a:spcPct val="115000"/>
                        </a:lnSpc>
                        <a:spcAft>
                          <a:spcPts val="0"/>
                        </a:spcAft>
                      </a:pPr>
                      <a:r>
                        <a:rPr lang="kk-KZ" sz="1800" b="1">
                          <a:latin typeface="Times New Roman"/>
                          <a:ea typeface="Calibri"/>
                          <a:cs typeface="Times New Roman"/>
                        </a:rPr>
                        <a:t>ФАКТ 2023</a:t>
                      </a:r>
                      <a:endParaRPr lang="ru-RU" sz="3200">
                        <a:latin typeface="Calibri"/>
                        <a:ea typeface="Times New Roman"/>
                        <a:cs typeface="Times New Roman"/>
                      </a:endParaRPr>
                    </a:p>
                  </a:txBody>
                  <a:tcPr marL="68580" marR="6858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gridSpan="4">
                  <a:txBody>
                    <a:bodyPr/>
                    <a:lstStyle/>
                    <a:p>
                      <a:pPr algn="ctr">
                        <a:lnSpc>
                          <a:spcPct val="115000"/>
                        </a:lnSpc>
                        <a:spcAft>
                          <a:spcPts val="0"/>
                        </a:spcAft>
                      </a:pPr>
                      <a:r>
                        <a:rPr lang="kk-KZ" sz="1800" b="1">
                          <a:latin typeface="Times New Roman"/>
                          <a:ea typeface="Calibri"/>
                          <a:cs typeface="Times New Roman"/>
                        </a:rPr>
                        <a:t>Мемлекеттік  қызметшілер</a:t>
                      </a:r>
                      <a:endParaRPr lang="ru-RU" sz="320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endParaRPr lang="ru-RU"/>
                    </a:p>
                  </a:txBody>
                  <a:tcPr/>
                </a:tc>
                <a:tc gridSpan="4">
                  <a:txBody>
                    <a:bodyPr/>
                    <a:lstStyle/>
                    <a:p>
                      <a:pPr algn="ctr">
                        <a:lnSpc>
                          <a:spcPct val="115000"/>
                        </a:lnSpc>
                        <a:spcAft>
                          <a:spcPts val="0"/>
                        </a:spcAft>
                      </a:pPr>
                      <a:r>
                        <a:rPr lang="kk-KZ" sz="1800" b="1">
                          <a:latin typeface="Times New Roman"/>
                          <a:ea typeface="Calibri"/>
                          <a:cs typeface="Times New Roman"/>
                        </a:rPr>
                        <a:t>Құқық қорғау органдары қызметкерлері</a:t>
                      </a:r>
                      <a:endParaRPr lang="ru-RU" sz="320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endParaRPr lang="ru-RU"/>
                    </a:p>
                  </a:txBody>
                  <a:tcPr/>
                </a:tc>
                <a:tc gridSpan="5">
                  <a:txBody>
                    <a:bodyPr/>
                    <a:lstStyle/>
                    <a:p>
                      <a:pPr algn="ctr">
                        <a:lnSpc>
                          <a:spcPct val="115000"/>
                        </a:lnSpc>
                        <a:spcAft>
                          <a:spcPts val="0"/>
                        </a:spcAft>
                      </a:pPr>
                      <a:r>
                        <a:rPr lang="kk-KZ" sz="1800" b="1" dirty="0">
                          <a:latin typeface="Times New Roman"/>
                          <a:ea typeface="Calibri"/>
                          <a:cs typeface="Times New Roman"/>
                        </a:rPr>
                        <a:t>Білім беру саласы қызметкерлері</a:t>
                      </a:r>
                      <a:endParaRPr lang="ru-RU" sz="3200" dirty="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gridSpan="4">
                  <a:txBody>
                    <a:bodyPr/>
                    <a:lstStyle/>
                    <a:p>
                      <a:pPr algn="ctr">
                        <a:lnSpc>
                          <a:spcPct val="115000"/>
                        </a:lnSpc>
                        <a:spcAft>
                          <a:spcPts val="0"/>
                        </a:spcAft>
                      </a:pPr>
                      <a:r>
                        <a:rPr lang="kk-KZ" sz="1800" b="1">
                          <a:latin typeface="Times New Roman"/>
                          <a:ea typeface="Calibri"/>
                          <a:cs typeface="Times New Roman"/>
                        </a:rPr>
                        <a:t>Мемлекеттік қызмет  көрсету саласы қызметкерлері</a:t>
                      </a:r>
                      <a:endParaRPr lang="ru-RU" sz="320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endParaRPr lang="ru-RU"/>
                    </a:p>
                  </a:txBody>
                  <a:tcPr/>
                </a:tc>
                <a:tc gridSpan="4">
                  <a:txBody>
                    <a:bodyPr/>
                    <a:lstStyle/>
                    <a:p>
                      <a:pPr algn="ctr">
                        <a:lnSpc>
                          <a:spcPct val="115000"/>
                        </a:lnSpc>
                        <a:spcAft>
                          <a:spcPts val="0"/>
                        </a:spcAft>
                      </a:pPr>
                      <a:r>
                        <a:rPr lang="kk-KZ" sz="1800" b="1">
                          <a:latin typeface="Times New Roman"/>
                          <a:ea typeface="Calibri"/>
                          <a:cs typeface="Times New Roman"/>
                        </a:rPr>
                        <a:t>Медицина саласы қызметкерлері</a:t>
                      </a:r>
                      <a:endParaRPr lang="ru-RU" sz="320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endParaRPr lang="ru-RU"/>
                    </a:p>
                  </a:txBody>
                  <a:tcPr/>
                </a:tc>
                <a:tc gridSpan="4">
                  <a:txBody>
                    <a:bodyPr/>
                    <a:lstStyle/>
                    <a:p>
                      <a:pPr algn="ctr">
                        <a:lnSpc>
                          <a:spcPct val="115000"/>
                        </a:lnSpc>
                        <a:spcAft>
                          <a:spcPts val="0"/>
                        </a:spcAft>
                      </a:pPr>
                      <a:r>
                        <a:rPr lang="kk-KZ" sz="1800" b="1">
                          <a:latin typeface="Times New Roman"/>
                          <a:ea typeface="Calibri"/>
                          <a:cs typeface="Times New Roman"/>
                        </a:rPr>
                        <a:t>Жеке тұлғалар</a:t>
                      </a:r>
                      <a:endParaRPr lang="ru-RU" sz="320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endParaRPr lang="ru-RU"/>
                    </a:p>
                  </a:txBody>
                  <a:tcPr/>
                </a:tc>
              </a:tr>
              <a:tr h="252864">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a:lnSpc>
                          <a:spcPct val="115000"/>
                        </a:lnSpc>
                        <a:spcAft>
                          <a:spcPts val="0"/>
                        </a:spcAft>
                      </a:pPr>
                      <a:r>
                        <a:rPr lang="kk-KZ" sz="1200" b="1" dirty="0">
                          <a:latin typeface="Times New Roman"/>
                          <a:ea typeface="Calibri"/>
                          <a:cs typeface="Times New Roman"/>
                        </a:rPr>
                        <a:t>2023</a:t>
                      </a:r>
                      <a:endParaRPr lang="ru-RU" sz="3200" dirty="0">
                        <a:latin typeface="Calibri"/>
                        <a:ea typeface="Times New Roman"/>
                        <a:cs typeface="Times New Roman"/>
                      </a:endParaRPr>
                    </a:p>
                    <a:p>
                      <a:pPr algn="ctr">
                        <a:lnSpc>
                          <a:spcPct val="115000"/>
                        </a:lnSpc>
                        <a:spcAft>
                          <a:spcPts val="0"/>
                        </a:spcAft>
                      </a:pPr>
                      <a:r>
                        <a:rPr lang="kk-KZ" sz="1200" b="1" dirty="0">
                          <a:latin typeface="Times New Roman"/>
                          <a:ea typeface="Calibri"/>
                          <a:cs typeface="Times New Roman"/>
                        </a:rPr>
                        <a:t>І</a:t>
                      </a:r>
                      <a:endParaRPr lang="ru-RU" sz="3200" dirty="0">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kk-KZ" sz="1200" b="1">
                          <a:latin typeface="Times New Roman"/>
                          <a:ea typeface="Calibri"/>
                          <a:cs typeface="Times New Roman"/>
                        </a:rPr>
                        <a:t>2023</a:t>
                      </a:r>
                      <a:endParaRPr lang="ru-RU" sz="3200">
                        <a:latin typeface="Calibri"/>
                        <a:ea typeface="Times New Roman"/>
                        <a:cs typeface="Times New Roman"/>
                      </a:endParaRPr>
                    </a:p>
                    <a:p>
                      <a:pPr algn="ctr">
                        <a:lnSpc>
                          <a:spcPct val="115000"/>
                        </a:lnSpc>
                        <a:spcAft>
                          <a:spcPts val="0"/>
                        </a:spcAft>
                      </a:pPr>
                      <a:r>
                        <a:rPr lang="kk-KZ" sz="1200" b="1">
                          <a:latin typeface="Times New Roman"/>
                          <a:ea typeface="Calibri"/>
                          <a:cs typeface="Times New Roman"/>
                        </a:rPr>
                        <a:t>ІІ</a:t>
                      </a:r>
                      <a:endParaRPr lang="ru-RU" sz="3200">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200" b="1">
                          <a:latin typeface="Times New Roman"/>
                          <a:ea typeface="Calibri"/>
                          <a:cs typeface="Times New Roman"/>
                        </a:rPr>
                        <a:t>2023</a:t>
                      </a:r>
                      <a:endParaRPr lang="ru-RU" sz="3200">
                        <a:latin typeface="Calibri"/>
                        <a:ea typeface="Times New Roman"/>
                        <a:cs typeface="Times New Roman"/>
                      </a:endParaRPr>
                    </a:p>
                    <a:p>
                      <a:pPr algn="ctr">
                        <a:lnSpc>
                          <a:spcPct val="115000"/>
                        </a:lnSpc>
                        <a:spcAft>
                          <a:spcPts val="0"/>
                        </a:spcAft>
                      </a:pPr>
                      <a:r>
                        <a:rPr lang="kk-KZ" sz="1200" b="1">
                          <a:latin typeface="Times New Roman"/>
                          <a:ea typeface="Calibri"/>
                          <a:cs typeface="Times New Roman"/>
                        </a:rPr>
                        <a:t>ІІІ</a:t>
                      </a:r>
                      <a:endParaRPr lang="ru-RU" sz="3200">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200" b="1" dirty="0">
                          <a:latin typeface="Times New Roman"/>
                          <a:ea typeface="Calibri"/>
                          <a:cs typeface="Times New Roman"/>
                        </a:rPr>
                        <a:t>2023</a:t>
                      </a:r>
                      <a:endParaRPr lang="ru-RU" sz="3200" dirty="0">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ru-RU"/>
                    </a:p>
                  </a:txBody>
                  <a:tcPr/>
                </a:tc>
                <a:tc>
                  <a:txBody>
                    <a:bodyPr/>
                    <a:lstStyle/>
                    <a:p>
                      <a:pPr algn="ctr">
                        <a:lnSpc>
                          <a:spcPct val="115000"/>
                        </a:lnSpc>
                        <a:spcAft>
                          <a:spcPts val="0"/>
                        </a:spcAft>
                      </a:pPr>
                      <a:r>
                        <a:rPr lang="kk-KZ" sz="1200" b="1" dirty="0">
                          <a:latin typeface="Times New Roman"/>
                          <a:ea typeface="Calibri"/>
                          <a:cs typeface="Times New Roman"/>
                        </a:rPr>
                        <a:t>2023</a:t>
                      </a:r>
                      <a:endParaRPr lang="ru-RU" sz="3200" dirty="0">
                        <a:latin typeface="Calibri"/>
                        <a:ea typeface="Times New Roman"/>
                        <a:cs typeface="Times New Roman"/>
                      </a:endParaRPr>
                    </a:p>
                    <a:p>
                      <a:pPr algn="ctr">
                        <a:lnSpc>
                          <a:spcPct val="115000"/>
                        </a:lnSpc>
                        <a:spcAft>
                          <a:spcPts val="0"/>
                        </a:spcAft>
                      </a:pPr>
                      <a:r>
                        <a:rPr lang="kk-KZ" sz="1200" b="1" dirty="0">
                          <a:latin typeface="Times New Roman"/>
                          <a:ea typeface="Calibri"/>
                          <a:cs typeface="Times New Roman"/>
                        </a:rPr>
                        <a:t>І</a:t>
                      </a:r>
                      <a:endParaRPr lang="ru-RU" sz="3200" dirty="0">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kk-KZ" sz="1200" b="1" dirty="0">
                          <a:latin typeface="Times New Roman"/>
                          <a:ea typeface="Calibri"/>
                          <a:cs typeface="Times New Roman"/>
                        </a:rPr>
                        <a:t>2023</a:t>
                      </a:r>
                      <a:endParaRPr lang="ru-RU" sz="3200" dirty="0">
                        <a:latin typeface="Calibri"/>
                        <a:ea typeface="Times New Roman"/>
                        <a:cs typeface="Times New Roman"/>
                      </a:endParaRPr>
                    </a:p>
                    <a:p>
                      <a:pPr algn="ctr">
                        <a:lnSpc>
                          <a:spcPct val="115000"/>
                        </a:lnSpc>
                        <a:spcAft>
                          <a:spcPts val="0"/>
                        </a:spcAft>
                      </a:pPr>
                      <a:r>
                        <a:rPr lang="kk-KZ" sz="1200" b="1" dirty="0">
                          <a:latin typeface="Times New Roman"/>
                          <a:ea typeface="Calibri"/>
                          <a:cs typeface="Times New Roman"/>
                        </a:rPr>
                        <a:t>ІІ</a:t>
                      </a:r>
                      <a:endParaRPr lang="ru-RU" sz="3200" dirty="0">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kk-KZ" sz="1200" b="1" dirty="0">
                          <a:latin typeface="Times New Roman"/>
                          <a:ea typeface="Calibri"/>
                          <a:cs typeface="Times New Roman"/>
                        </a:rPr>
                        <a:t>2023</a:t>
                      </a:r>
                      <a:endParaRPr lang="ru-RU" sz="3200" dirty="0">
                        <a:latin typeface="Calibri"/>
                        <a:ea typeface="Times New Roman"/>
                        <a:cs typeface="Times New Roman"/>
                      </a:endParaRPr>
                    </a:p>
                    <a:p>
                      <a:pPr algn="ctr">
                        <a:lnSpc>
                          <a:spcPct val="115000"/>
                        </a:lnSpc>
                        <a:spcAft>
                          <a:spcPts val="0"/>
                        </a:spcAft>
                      </a:pPr>
                      <a:r>
                        <a:rPr lang="kk-KZ" sz="1200" b="1" dirty="0">
                          <a:latin typeface="Times New Roman"/>
                          <a:ea typeface="Calibri"/>
                          <a:cs typeface="Times New Roman"/>
                        </a:rPr>
                        <a:t>ІІІ</a:t>
                      </a:r>
                      <a:endParaRPr lang="ru-RU" sz="3200" dirty="0">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kk-KZ" sz="1200" b="1" dirty="0">
                          <a:latin typeface="Times New Roman"/>
                          <a:ea typeface="Calibri"/>
                          <a:cs typeface="Times New Roman"/>
                        </a:rPr>
                        <a:t>2023</a:t>
                      </a:r>
                      <a:endParaRPr lang="ru-RU" sz="3200" dirty="0">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kk-KZ" sz="1200" b="1">
                          <a:latin typeface="Times New Roman"/>
                          <a:ea typeface="Calibri"/>
                          <a:cs typeface="Times New Roman"/>
                        </a:rPr>
                        <a:t>2023</a:t>
                      </a:r>
                      <a:endParaRPr lang="ru-RU" sz="3200">
                        <a:latin typeface="Calibri"/>
                        <a:ea typeface="Times New Roman"/>
                        <a:cs typeface="Times New Roman"/>
                      </a:endParaRPr>
                    </a:p>
                    <a:p>
                      <a:pPr algn="ctr">
                        <a:lnSpc>
                          <a:spcPct val="115000"/>
                        </a:lnSpc>
                        <a:spcAft>
                          <a:spcPts val="0"/>
                        </a:spcAft>
                      </a:pPr>
                      <a:r>
                        <a:rPr lang="kk-KZ" sz="1200" b="1">
                          <a:latin typeface="Times New Roman"/>
                          <a:ea typeface="Calibri"/>
                          <a:cs typeface="Times New Roman"/>
                        </a:rPr>
                        <a:t>І</a:t>
                      </a:r>
                      <a:endParaRPr lang="ru-RU" sz="3200">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kk-KZ" sz="1200" b="1">
                          <a:latin typeface="Times New Roman"/>
                          <a:ea typeface="Calibri"/>
                          <a:cs typeface="Times New Roman"/>
                        </a:rPr>
                        <a:t>2023</a:t>
                      </a:r>
                      <a:endParaRPr lang="ru-RU" sz="3200">
                        <a:latin typeface="Calibri"/>
                        <a:ea typeface="Times New Roman"/>
                        <a:cs typeface="Times New Roman"/>
                      </a:endParaRPr>
                    </a:p>
                    <a:p>
                      <a:pPr algn="ctr">
                        <a:lnSpc>
                          <a:spcPct val="115000"/>
                        </a:lnSpc>
                        <a:spcAft>
                          <a:spcPts val="0"/>
                        </a:spcAft>
                      </a:pPr>
                      <a:r>
                        <a:rPr lang="kk-KZ" sz="1200" b="1">
                          <a:latin typeface="Times New Roman"/>
                          <a:ea typeface="Calibri"/>
                          <a:cs typeface="Times New Roman"/>
                        </a:rPr>
                        <a:t>ІІ</a:t>
                      </a:r>
                      <a:endParaRPr lang="ru-RU" sz="3200">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200" b="1">
                          <a:latin typeface="Times New Roman"/>
                          <a:ea typeface="Calibri"/>
                          <a:cs typeface="Times New Roman"/>
                        </a:rPr>
                        <a:t>2023</a:t>
                      </a:r>
                      <a:endParaRPr lang="ru-RU" sz="3200">
                        <a:latin typeface="Calibri"/>
                        <a:ea typeface="Times New Roman"/>
                        <a:cs typeface="Times New Roman"/>
                      </a:endParaRPr>
                    </a:p>
                    <a:p>
                      <a:pPr algn="ctr">
                        <a:lnSpc>
                          <a:spcPct val="115000"/>
                        </a:lnSpc>
                        <a:spcAft>
                          <a:spcPts val="0"/>
                        </a:spcAft>
                      </a:pPr>
                      <a:r>
                        <a:rPr lang="kk-KZ" sz="1200" b="1">
                          <a:latin typeface="Times New Roman"/>
                          <a:ea typeface="Calibri"/>
                          <a:cs typeface="Times New Roman"/>
                        </a:rPr>
                        <a:t>ІІІ</a:t>
                      </a:r>
                      <a:endParaRPr lang="ru-RU" sz="3200">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200" b="1">
                          <a:latin typeface="Times New Roman"/>
                          <a:ea typeface="Calibri"/>
                          <a:cs typeface="Times New Roman"/>
                        </a:rPr>
                        <a:t>2023</a:t>
                      </a:r>
                      <a:endParaRPr lang="ru-RU" sz="3200">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lnSpc>
                          <a:spcPct val="115000"/>
                        </a:lnSpc>
                        <a:spcAft>
                          <a:spcPts val="0"/>
                        </a:spcAft>
                      </a:pPr>
                      <a:r>
                        <a:rPr lang="kk-KZ" sz="1200" b="1">
                          <a:latin typeface="Times New Roman"/>
                          <a:ea typeface="Calibri"/>
                          <a:cs typeface="Times New Roman"/>
                        </a:rPr>
                        <a:t>2023</a:t>
                      </a:r>
                      <a:endParaRPr lang="ru-RU" sz="3200">
                        <a:latin typeface="Calibri"/>
                        <a:ea typeface="Times New Roman"/>
                        <a:cs typeface="Times New Roman"/>
                      </a:endParaRPr>
                    </a:p>
                    <a:p>
                      <a:pPr algn="ctr">
                        <a:lnSpc>
                          <a:spcPct val="115000"/>
                        </a:lnSpc>
                        <a:spcAft>
                          <a:spcPts val="0"/>
                        </a:spcAft>
                      </a:pPr>
                      <a:r>
                        <a:rPr lang="kk-KZ" sz="1200" b="1">
                          <a:latin typeface="Times New Roman"/>
                          <a:ea typeface="Calibri"/>
                          <a:cs typeface="Times New Roman"/>
                        </a:rPr>
                        <a:t>І</a:t>
                      </a:r>
                      <a:endParaRPr lang="ru-RU" sz="3200">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c>
                  <a:txBody>
                    <a:bodyPr/>
                    <a:lstStyle/>
                    <a:p>
                      <a:pPr algn="l">
                        <a:lnSpc>
                          <a:spcPct val="115000"/>
                        </a:lnSpc>
                        <a:spcAft>
                          <a:spcPts val="0"/>
                        </a:spcAft>
                      </a:pPr>
                      <a:r>
                        <a:rPr lang="kk-KZ" sz="1200" b="1">
                          <a:latin typeface="Times New Roman"/>
                          <a:ea typeface="Calibri"/>
                          <a:cs typeface="Times New Roman"/>
                        </a:rPr>
                        <a:t>2023</a:t>
                      </a:r>
                      <a:endParaRPr lang="ru-RU" sz="3200">
                        <a:latin typeface="Calibri"/>
                        <a:ea typeface="Times New Roman"/>
                        <a:cs typeface="Times New Roman"/>
                      </a:endParaRPr>
                    </a:p>
                    <a:p>
                      <a:pPr algn="ctr">
                        <a:lnSpc>
                          <a:spcPct val="115000"/>
                        </a:lnSpc>
                        <a:spcAft>
                          <a:spcPts val="0"/>
                        </a:spcAft>
                      </a:pPr>
                      <a:r>
                        <a:rPr lang="kk-KZ" sz="1200" b="1">
                          <a:latin typeface="Times New Roman"/>
                          <a:ea typeface="Calibri"/>
                          <a:cs typeface="Times New Roman"/>
                        </a:rPr>
                        <a:t>ІІ</a:t>
                      </a:r>
                      <a:endParaRPr lang="ru-RU" sz="3200">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200" b="1">
                          <a:latin typeface="Times New Roman"/>
                          <a:ea typeface="Calibri"/>
                          <a:cs typeface="Times New Roman"/>
                        </a:rPr>
                        <a:t>2023</a:t>
                      </a:r>
                      <a:endParaRPr lang="ru-RU" sz="3200">
                        <a:latin typeface="Calibri"/>
                        <a:ea typeface="Times New Roman"/>
                        <a:cs typeface="Times New Roman"/>
                      </a:endParaRPr>
                    </a:p>
                    <a:p>
                      <a:pPr algn="ctr">
                        <a:lnSpc>
                          <a:spcPct val="115000"/>
                        </a:lnSpc>
                        <a:spcAft>
                          <a:spcPts val="0"/>
                        </a:spcAft>
                      </a:pPr>
                      <a:r>
                        <a:rPr lang="kk-KZ" sz="1200" b="1">
                          <a:latin typeface="Times New Roman"/>
                          <a:ea typeface="Calibri"/>
                          <a:cs typeface="Times New Roman"/>
                        </a:rPr>
                        <a:t>ІІІ</a:t>
                      </a:r>
                      <a:endParaRPr lang="ru-RU" sz="3200">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200" b="1">
                          <a:latin typeface="Times New Roman"/>
                          <a:ea typeface="Calibri"/>
                          <a:cs typeface="Times New Roman"/>
                        </a:rPr>
                        <a:t>2023</a:t>
                      </a:r>
                      <a:endParaRPr lang="ru-RU" sz="3200">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200" b="1">
                          <a:latin typeface="Times New Roman"/>
                          <a:ea typeface="Calibri"/>
                          <a:cs typeface="Times New Roman"/>
                        </a:rPr>
                        <a:t>2023</a:t>
                      </a:r>
                      <a:endParaRPr lang="ru-RU" sz="3200">
                        <a:latin typeface="Calibri"/>
                        <a:ea typeface="Times New Roman"/>
                        <a:cs typeface="Times New Roman"/>
                      </a:endParaRPr>
                    </a:p>
                    <a:p>
                      <a:pPr algn="ctr">
                        <a:lnSpc>
                          <a:spcPct val="115000"/>
                        </a:lnSpc>
                        <a:spcAft>
                          <a:spcPts val="0"/>
                        </a:spcAft>
                      </a:pPr>
                      <a:r>
                        <a:rPr lang="kk-KZ" sz="1200" b="1">
                          <a:latin typeface="Times New Roman"/>
                          <a:ea typeface="Calibri"/>
                          <a:cs typeface="Times New Roman"/>
                        </a:rPr>
                        <a:t>І</a:t>
                      </a:r>
                      <a:endParaRPr lang="ru-RU" sz="3200">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kk-KZ" sz="1200" b="1">
                          <a:latin typeface="Times New Roman"/>
                          <a:ea typeface="Calibri"/>
                          <a:cs typeface="Times New Roman"/>
                        </a:rPr>
                        <a:t>2023</a:t>
                      </a:r>
                      <a:endParaRPr lang="ru-RU" sz="3200">
                        <a:latin typeface="Calibri"/>
                        <a:ea typeface="Times New Roman"/>
                        <a:cs typeface="Times New Roman"/>
                      </a:endParaRPr>
                    </a:p>
                    <a:p>
                      <a:pPr algn="ctr">
                        <a:lnSpc>
                          <a:spcPct val="115000"/>
                        </a:lnSpc>
                        <a:spcAft>
                          <a:spcPts val="0"/>
                        </a:spcAft>
                      </a:pPr>
                      <a:r>
                        <a:rPr lang="kk-KZ" sz="1200" b="1">
                          <a:latin typeface="Times New Roman"/>
                          <a:ea typeface="Calibri"/>
                          <a:cs typeface="Times New Roman"/>
                        </a:rPr>
                        <a:t>ІІ</a:t>
                      </a:r>
                      <a:endParaRPr lang="ru-RU" sz="3200">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200" b="1">
                          <a:latin typeface="Times New Roman"/>
                          <a:ea typeface="Calibri"/>
                          <a:cs typeface="Times New Roman"/>
                        </a:rPr>
                        <a:t>2023</a:t>
                      </a:r>
                      <a:endParaRPr lang="ru-RU" sz="3200">
                        <a:latin typeface="Calibri"/>
                        <a:ea typeface="Times New Roman"/>
                        <a:cs typeface="Times New Roman"/>
                      </a:endParaRPr>
                    </a:p>
                    <a:p>
                      <a:pPr algn="ctr">
                        <a:lnSpc>
                          <a:spcPct val="115000"/>
                        </a:lnSpc>
                        <a:spcAft>
                          <a:spcPts val="0"/>
                        </a:spcAft>
                      </a:pPr>
                      <a:r>
                        <a:rPr lang="kk-KZ" sz="1200" b="1">
                          <a:latin typeface="Times New Roman"/>
                          <a:ea typeface="Calibri"/>
                          <a:cs typeface="Times New Roman"/>
                        </a:rPr>
                        <a:t>ІІІ</a:t>
                      </a:r>
                      <a:endParaRPr lang="ru-RU" sz="3200">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200" b="1">
                          <a:latin typeface="Times New Roman"/>
                          <a:ea typeface="Calibri"/>
                          <a:cs typeface="Times New Roman"/>
                        </a:rPr>
                        <a:t>2023</a:t>
                      </a:r>
                      <a:endParaRPr lang="ru-RU" sz="3200">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200" b="1">
                          <a:latin typeface="Times New Roman"/>
                          <a:ea typeface="Calibri"/>
                          <a:cs typeface="Times New Roman"/>
                        </a:rPr>
                        <a:t>2023</a:t>
                      </a:r>
                      <a:endParaRPr lang="ru-RU" sz="3200">
                        <a:latin typeface="Calibri"/>
                        <a:ea typeface="Times New Roman"/>
                        <a:cs typeface="Times New Roman"/>
                      </a:endParaRPr>
                    </a:p>
                    <a:p>
                      <a:pPr algn="ctr">
                        <a:lnSpc>
                          <a:spcPct val="115000"/>
                        </a:lnSpc>
                        <a:spcAft>
                          <a:spcPts val="0"/>
                        </a:spcAft>
                      </a:pPr>
                      <a:r>
                        <a:rPr lang="kk-KZ" sz="1200" b="1">
                          <a:latin typeface="Times New Roman"/>
                          <a:ea typeface="Calibri"/>
                          <a:cs typeface="Times New Roman"/>
                        </a:rPr>
                        <a:t>І</a:t>
                      </a:r>
                      <a:endParaRPr lang="ru-RU" sz="3200">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kk-KZ" sz="1200" b="1">
                          <a:latin typeface="Times New Roman"/>
                          <a:ea typeface="Calibri"/>
                          <a:cs typeface="Times New Roman"/>
                        </a:rPr>
                        <a:t>2023</a:t>
                      </a:r>
                      <a:endParaRPr lang="ru-RU" sz="3200">
                        <a:latin typeface="Calibri"/>
                        <a:ea typeface="Times New Roman"/>
                        <a:cs typeface="Times New Roman"/>
                      </a:endParaRPr>
                    </a:p>
                    <a:p>
                      <a:pPr algn="ctr">
                        <a:lnSpc>
                          <a:spcPct val="115000"/>
                        </a:lnSpc>
                        <a:spcAft>
                          <a:spcPts val="0"/>
                        </a:spcAft>
                      </a:pPr>
                      <a:r>
                        <a:rPr lang="kk-KZ" sz="1200" b="1">
                          <a:latin typeface="Times New Roman"/>
                          <a:ea typeface="Calibri"/>
                          <a:cs typeface="Times New Roman"/>
                        </a:rPr>
                        <a:t>ІІ</a:t>
                      </a:r>
                      <a:endParaRPr lang="ru-RU" sz="3200">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200" b="1">
                          <a:latin typeface="Times New Roman"/>
                          <a:ea typeface="Calibri"/>
                          <a:cs typeface="Times New Roman"/>
                        </a:rPr>
                        <a:t>2023</a:t>
                      </a:r>
                      <a:endParaRPr lang="ru-RU" sz="3200">
                        <a:latin typeface="Calibri"/>
                        <a:ea typeface="Times New Roman"/>
                        <a:cs typeface="Times New Roman"/>
                      </a:endParaRPr>
                    </a:p>
                    <a:p>
                      <a:pPr algn="ctr">
                        <a:lnSpc>
                          <a:spcPct val="115000"/>
                        </a:lnSpc>
                        <a:spcAft>
                          <a:spcPts val="0"/>
                        </a:spcAft>
                      </a:pPr>
                      <a:r>
                        <a:rPr lang="kk-KZ" sz="1200" b="1">
                          <a:latin typeface="Times New Roman"/>
                          <a:ea typeface="Calibri"/>
                          <a:cs typeface="Times New Roman"/>
                        </a:rPr>
                        <a:t>ІІІ</a:t>
                      </a:r>
                      <a:endParaRPr lang="ru-RU" sz="3200">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200" b="1">
                          <a:latin typeface="Times New Roman"/>
                          <a:ea typeface="Calibri"/>
                          <a:cs typeface="Times New Roman"/>
                        </a:rPr>
                        <a:t>2023</a:t>
                      </a:r>
                      <a:endParaRPr lang="ru-RU" sz="3200">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200" b="1">
                          <a:latin typeface="Times New Roman"/>
                          <a:ea typeface="Calibri"/>
                          <a:cs typeface="Times New Roman"/>
                        </a:rPr>
                        <a:t>2023</a:t>
                      </a:r>
                      <a:endParaRPr lang="ru-RU" sz="3200">
                        <a:latin typeface="Calibri"/>
                        <a:ea typeface="Times New Roman"/>
                        <a:cs typeface="Times New Roman"/>
                      </a:endParaRPr>
                    </a:p>
                    <a:p>
                      <a:pPr algn="ctr">
                        <a:lnSpc>
                          <a:spcPct val="115000"/>
                        </a:lnSpc>
                        <a:spcAft>
                          <a:spcPts val="0"/>
                        </a:spcAft>
                      </a:pPr>
                      <a:r>
                        <a:rPr lang="kk-KZ" sz="1200" b="1">
                          <a:latin typeface="Times New Roman"/>
                          <a:ea typeface="Calibri"/>
                          <a:cs typeface="Times New Roman"/>
                        </a:rPr>
                        <a:t>І</a:t>
                      </a:r>
                      <a:endParaRPr lang="ru-RU" sz="3200">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kk-KZ" sz="1200" b="1">
                          <a:latin typeface="Times New Roman"/>
                          <a:ea typeface="Calibri"/>
                          <a:cs typeface="Times New Roman"/>
                        </a:rPr>
                        <a:t>2023</a:t>
                      </a:r>
                      <a:endParaRPr lang="ru-RU" sz="3200">
                        <a:latin typeface="Calibri"/>
                        <a:ea typeface="Times New Roman"/>
                        <a:cs typeface="Times New Roman"/>
                      </a:endParaRPr>
                    </a:p>
                    <a:p>
                      <a:pPr algn="ctr">
                        <a:lnSpc>
                          <a:spcPct val="115000"/>
                        </a:lnSpc>
                        <a:spcAft>
                          <a:spcPts val="0"/>
                        </a:spcAft>
                      </a:pPr>
                      <a:r>
                        <a:rPr lang="kk-KZ" sz="1200" b="1">
                          <a:latin typeface="Times New Roman"/>
                          <a:ea typeface="Calibri"/>
                          <a:cs typeface="Times New Roman"/>
                        </a:rPr>
                        <a:t>ІІ</a:t>
                      </a:r>
                      <a:endParaRPr lang="ru-RU" sz="3200">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200" b="1">
                          <a:latin typeface="Times New Roman"/>
                          <a:ea typeface="Calibri"/>
                          <a:cs typeface="Times New Roman"/>
                        </a:rPr>
                        <a:t>2023</a:t>
                      </a:r>
                      <a:endParaRPr lang="ru-RU" sz="3200">
                        <a:latin typeface="Calibri"/>
                        <a:ea typeface="Times New Roman"/>
                        <a:cs typeface="Times New Roman"/>
                      </a:endParaRPr>
                    </a:p>
                    <a:p>
                      <a:pPr algn="ctr">
                        <a:lnSpc>
                          <a:spcPct val="115000"/>
                        </a:lnSpc>
                        <a:spcAft>
                          <a:spcPts val="0"/>
                        </a:spcAft>
                      </a:pPr>
                      <a:r>
                        <a:rPr lang="kk-KZ" sz="1200" b="1">
                          <a:latin typeface="Times New Roman"/>
                          <a:ea typeface="Calibri"/>
                          <a:cs typeface="Times New Roman"/>
                        </a:rPr>
                        <a:t>ІІІ</a:t>
                      </a:r>
                      <a:endParaRPr lang="ru-RU" sz="3200">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200" b="1">
                          <a:latin typeface="Times New Roman"/>
                          <a:ea typeface="Calibri"/>
                          <a:cs typeface="Times New Roman"/>
                        </a:rPr>
                        <a:t>2023</a:t>
                      </a:r>
                      <a:endParaRPr lang="ru-RU" sz="3200">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78151">
                <a:tc>
                  <a:txBody>
                    <a:bodyPr/>
                    <a:lstStyle/>
                    <a:p>
                      <a:pPr algn="l">
                        <a:lnSpc>
                          <a:spcPct val="115000"/>
                        </a:lnSpc>
                        <a:spcAft>
                          <a:spcPts val="0"/>
                        </a:spcAft>
                      </a:pPr>
                      <a:r>
                        <a:rPr lang="kk-KZ" sz="2400" dirty="0" smtClean="0">
                          <a:latin typeface="Times New Roman"/>
                          <a:ea typeface="Calibri"/>
                          <a:cs typeface="Times New Roman"/>
                        </a:rPr>
                        <a:t>1</a:t>
                      </a:r>
                      <a:endParaRPr lang="ru-RU" sz="3200" dirty="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kk-KZ" sz="1800">
                          <a:latin typeface="Times New Roman"/>
                          <a:ea typeface="Calibri"/>
                          <a:cs typeface="Times New Roman"/>
                        </a:rPr>
                        <a:t>Теміртау қ.</a:t>
                      </a:r>
                      <a:endParaRPr lang="ru-RU" sz="3200">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800" b="1">
                          <a:latin typeface="Times New Roman"/>
                          <a:ea typeface="Times New Roman"/>
                          <a:cs typeface="Times New Roman"/>
                        </a:rPr>
                        <a:t>550</a:t>
                      </a:r>
                      <a:endParaRPr lang="ru-RU" sz="320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a:txBody>
                    <a:bodyPr/>
                    <a:lstStyle/>
                    <a:p>
                      <a:pPr algn="ctr">
                        <a:lnSpc>
                          <a:spcPct val="115000"/>
                        </a:lnSpc>
                        <a:spcAft>
                          <a:spcPts val="0"/>
                        </a:spcAft>
                      </a:pPr>
                      <a:r>
                        <a:rPr lang="kk-KZ" sz="1800" b="1">
                          <a:latin typeface="Times New Roman"/>
                          <a:ea typeface="Times New Roman"/>
                          <a:cs typeface="Times New Roman"/>
                        </a:rPr>
                        <a:t>201</a:t>
                      </a:r>
                      <a:endParaRPr lang="ru-RU" sz="3200">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800" b="1">
                          <a:latin typeface="Times New Roman"/>
                          <a:ea typeface="Times New Roman"/>
                          <a:cs typeface="Times New Roman"/>
                        </a:rPr>
                        <a:t>170</a:t>
                      </a:r>
                      <a:endParaRPr lang="ru-RU" sz="3200">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800" b="1">
                          <a:latin typeface="Times New Roman"/>
                          <a:ea typeface="Times New Roman"/>
                          <a:cs typeface="Times New Roman"/>
                        </a:rPr>
                        <a:t>179</a:t>
                      </a:r>
                      <a:endParaRPr lang="ru-RU" sz="3200">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ru-RU" sz="3200">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800" b="1">
                          <a:latin typeface="Times New Roman"/>
                          <a:ea typeface="Times New Roman"/>
                          <a:cs typeface="Times New Roman"/>
                        </a:rPr>
                        <a:t>550</a:t>
                      </a:r>
                      <a:endParaRPr lang="ru-RU" sz="3200">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a:txBody>
                    <a:bodyPr/>
                    <a:lstStyle/>
                    <a:p>
                      <a:pPr algn="ctr">
                        <a:lnSpc>
                          <a:spcPct val="115000"/>
                        </a:lnSpc>
                        <a:spcAft>
                          <a:spcPts val="0"/>
                        </a:spcAft>
                      </a:pPr>
                      <a:r>
                        <a:rPr lang="kk-KZ" sz="1800" b="1">
                          <a:latin typeface="Times New Roman"/>
                          <a:ea typeface="Times New Roman"/>
                          <a:cs typeface="Times New Roman"/>
                        </a:rPr>
                        <a:t>-</a:t>
                      </a:r>
                      <a:endParaRPr lang="ru-RU" sz="3200">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800" b="1">
                          <a:latin typeface="Times New Roman"/>
                          <a:ea typeface="Times New Roman"/>
                          <a:cs typeface="Times New Roman"/>
                        </a:rPr>
                        <a:t>1</a:t>
                      </a:r>
                      <a:endParaRPr lang="ru-RU" sz="3200">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800" b="1">
                          <a:latin typeface="Times New Roman"/>
                          <a:ea typeface="Times New Roman"/>
                          <a:cs typeface="Times New Roman"/>
                        </a:rPr>
                        <a:t>-</a:t>
                      </a:r>
                      <a:endParaRPr lang="ru-RU" sz="3200">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800" b="1">
                          <a:solidFill>
                            <a:srgbClr val="FF0000"/>
                          </a:solidFill>
                          <a:latin typeface="Times New Roman"/>
                          <a:ea typeface="Times New Roman"/>
                          <a:cs typeface="Times New Roman"/>
                        </a:rPr>
                        <a:t>1</a:t>
                      </a:r>
                      <a:endParaRPr lang="ru-RU" sz="3200">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800" b="1">
                          <a:latin typeface="Times New Roman"/>
                          <a:ea typeface="Times New Roman"/>
                          <a:cs typeface="Times New Roman"/>
                        </a:rPr>
                        <a:t>35</a:t>
                      </a:r>
                      <a:endParaRPr lang="ru-RU" sz="3200">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800" b="1">
                          <a:latin typeface="Times New Roman"/>
                          <a:ea typeface="Times New Roman"/>
                          <a:cs typeface="Times New Roman"/>
                        </a:rPr>
                        <a:t>29</a:t>
                      </a:r>
                      <a:endParaRPr lang="ru-RU" sz="3200">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800">
                          <a:latin typeface="Times New Roman"/>
                          <a:ea typeface="Times New Roman"/>
                          <a:cs typeface="Times New Roman"/>
                        </a:rPr>
                        <a:t>20</a:t>
                      </a:r>
                      <a:endParaRPr lang="ru-RU" sz="3200">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800" b="1">
                          <a:solidFill>
                            <a:srgbClr val="FF0000"/>
                          </a:solidFill>
                          <a:latin typeface="Times New Roman"/>
                          <a:ea typeface="Times New Roman"/>
                          <a:cs typeface="Times New Roman"/>
                        </a:rPr>
                        <a:t>84</a:t>
                      </a:r>
                      <a:endParaRPr lang="ru-RU" sz="3200">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l">
                        <a:lnSpc>
                          <a:spcPct val="115000"/>
                        </a:lnSpc>
                        <a:spcAft>
                          <a:spcPts val="0"/>
                        </a:spcAft>
                      </a:pPr>
                      <a:r>
                        <a:rPr lang="kk-KZ" sz="1800" b="1">
                          <a:latin typeface="Times New Roman"/>
                          <a:ea typeface="Times New Roman"/>
                          <a:cs typeface="Times New Roman"/>
                        </a:rPr>
                        <a:t>80</a:t>
                      </a:r>
                      <a:endParaRPr lang="ru-RU" sz="3200">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c>
                  <a:txBody>
                    <a:bodyPr/>
                    <a:lstStyle/>
                    <a:p>
                      <a:pPr algn="ctr">
                        <a:lnSpc>
                          <a:spcPct val="115000"/>
                        </a:lnSpc>
                        <a:spcAft>
                          <a:spcPts val="0"/>
                        </a:spcAft>
                      </a:pPr>
                      <a:r>
                        <a:rPr lang="kk-KZ" sz="1800" b="1" dirty="0">
                          <a:latin typeface="Times New Roman"/>
                          <a:ea typeface="Times New Roman"/>
                          <a:cs typeface="Times New Roman"/>
                        </a:rPr>
                        <a:t>31</a:t>
                      </a:r>
                      <a:endParaRPr lang="ru-RU" sz="3200" dirty="0">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800" dirty="0">
                          <a:latin typeface="Times New Roman"/>
                          <a:ea typeface="Times New Roman"/>
                          <a:cs typeface="Times New Roman"/>
                        </a:rPr>
                        <a:t>1</a:t>
                      </a:r>
                      <a:endParaRPr lang="ru-RU" sz="3200" dirty="0">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800" b="1" dirty="0">
                          <a:solidFill>
                            <a:srgbClr val="FF0000"/>
                          </a:solidFill>
                          <a:latin typeface="Times New Roman"/>
                          <a:ea typeface="Times New Roman"/>
                          <a:cs typeface="Times New Roman"/>
                        </a:rPr>
                        <a:t>112</a:t>
                      </a:r>
                      <a:endParaRPr lang="ru-RU" sz="3200" dirty="0">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800" b="1" dirty="0">
                          <a:latin typeface="Times New Roman"/>
                          <a:ea typeface="Times New Roman"/>
                          <a:cs typeface="Times New Roman"/>
                        </a:rPr>
                        <a:t>-</a:t>
                      </a:r>
                      <a:endParaRPr lang="ru-RU" sz="3200" dirty="0">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800" b="1">
                          <a:latin typeface="Times New Roman"/>
                          <a:ea typeface="Times New Roman"/>
                          <a:cs typeface="Times New Roman"/>
                        </a:rPr>
                        <a:t>18</a:t>
                      </a:r>
                      <a:endParaRPr lang="ru-RU" sz="3200">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800" dirty="0">
                          <a:latin typeface="Times New Roman"/>
                          <a:ea typeface="Times New Roman"/>
                          <a:cs typeface="Times New Roman"/>
                        </a:rPr>
                        <a:t>3</a:t>
                      </a:r>
                      <a:endParaRPr lang="ru-RU" sz="3200" dirty="0">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800" b="1">
                          <a:solidFill>
                            <a:srgbClr val="FF0000"/>
                          </a:solidFill>
                          <a:latin typeface="Times New Roman"/>
                          <a:ea typeface="Times New Roman"/>
                          <a:cs typeface="Times New Roman"/>
                        </a:rPr>
                        <a:t>21</a:t>
                      </a:r>
                      <a:endParaRPr lang="ru-RU" sz="3200">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800" b="1">
                          <a:latin typeface="Times New Roman"/>
                          <a:ea typeface="Times New Roman"/>
                          <a:cs typeface="Times New Roman"/>
                        </a:rPr>
                        <a:t>11</a:t>
                      </a:r>
                      <a:endParaRPr lang="ru-RU" sz="3200">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800" b="1">
                          <a:latin typeface="Times New Roman"/>
                          <a:ea typeface="Times New Roman"/>
                          <a:cs typeface="Times New Roman"/>
                        </a:rPr>
                        <a:t>-</a:t>
                      </a:r>
                      <a:endParaRPr lang="ru-RU" sz="3200">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800">
                          <a:latin typeface="Times New Roman"/>
                          <a:ea typeface="Times New Roman"/>
                          <a:cs typeface="Times New Roman"/>
                        </a:rPr>
                        <a:t>38</a:t>
                      </a:r>
                      <a:endParaRPr lang="ru-RU" sz="3200">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800" b="1">
                          <a:solidFill>
                            <a:srgbClr val="FF0000"/>
                          </a:solidFill>
                          <a:latin typeface="Times New Roman"/>
                          <a:ea typeface="Times New Roman"/>
                          <a:cs typeface="Times New Roman"/>
                        </a:rPr>
                        <a:t>49</a:t>
                      </a:r>
                      <a:endParaRPr lang="ru-RU" sz="3200">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800" b="1">
                          <a:latin typeface="Times New Roman"/>
                          <a:ea typeface="Calibri"/>
                          <a:cs typeface="Times New Roman"/>
                        </a:rPr>
                        <a:t>75</a:t>
                      </a:r>
                      <a:endParaRPr lang="ru-RU" sz="3200">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800" b="1">
                          <a:latin typeface="Times New Roman"/>
                          <a:ea typeface="Calibri"/>
                          <a:cs typeface="Times New Roman"/>
                        </a:rPr>
                        <a:t>91</a:t>
                      </a:r>
                      <a:endParaRPr lang="ru-RU" sz="3200">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800">
                          <a:latin typeface="Times New Roman"/>
                          <a:ea typeface="Calibri"/>
                          <a:cs typeface="Times New Roman"/>
                        </a:rPr>
                        <a:t>117</a:t>
                      </a:r>
                      <a:endParaRPr lang="ru-RU" sz="3200">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800" b="1">
                          <a:solidFill>
                            <a:srgbClr val="FF0000"/>
                          </a:solidFill>
                          <a:latin typeface="Times New Roman"/>
                          <a:ea typeface="Calibri"/>
                          <a:cs typeface="Times New Roman"/>
                        </a:rPr>
                        <a:t>283</a:t>
                      </a:r>
                      <a:endParaRPr lang="ru-RU" sz="3200">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31655">
                <a:tc rowSpan="2">
                  <a:txBody>
                    <a:bodyPr/>
                    <a:lstStyle/>
                    <a:p>
                      <a:pPr algn="l">
                        <a:lnSpc>
                          <a:spcPct val="115000"/>
                        </a:lnSpc>
                        <a:spcAft>
                          <a:spcPts val="0"/>
                        </a:spcAft>
                      </a:pPr>
                      <a:endParaRPr lang="en-US" sz="1200" dirty="0">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l">
                        <a:lnSpc>
                          <a:spcPct val="115000"/>
                        </a:lnSpc>
                        <a:spcAft>
                          <a:spcPts val="0"/>
                        </a:spcAft>
                      </a:pPr>
                      <a:r>
                        <a:rPr lang="kk-KZ" sz="1050" b="1">
                          <a:latin typeface="Times New Roman"/>
                          <a:ea typeface="Calibri"/>
                          <a:cs typeface="Times New Roman"/>
                        </a:rPr>
                        <a:t>БАРЛЫҒЫ</a:t>
                      </a:r>
                      <a:endParaRPr lang="ru-RU" sz="1600">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lnSpc>
                          <a:spcPct val="115000"/>
                        </a:lnSpc>
                        <a:spcAft>
                          <a:spcPts val="0"/>
                        </a:spcAft>
                      </a:pPr>
                      <a:r>
                        <a:rPr lang="kk-KZ" sz="2000" b="1" dirty="0">
                          <a:latin typeface="Times New Roman" pitchFamily="18" charset="0"/>
                          <a:ea typeface="Times New Roman"/>
                          <a:cs typeface="Times New Roman" pitchFamily="18" charset="0"/>
                        </a:rPr>
                        <a:t>550</a:t>
                      </a:r>
                      <a:endParaRPr lang="ru-RU" sz="3600"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a:txBody>
                    <a:bodyPr/>
                    <a:lstStyle/>
                    <a:p>
                      <a:pPr algn="ctr">
                        <a:lnSpc>
                          <a:spcPct val="115000"/>
                        </a:lnSpc>
                        <a:spcAft>
                          <a:spcPts val="0"/>
                        </a:spcAft>
                      </a:pPr>
                      <a:endParaRPr lang="ru-RU" sz="3200"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15000"/>
                        </a:lnSpc>
                        <a:spcAft>
                          <a:spcPts val="1000"/>
                        </a:spcAft>
                      </a:pPr>
                      <a:endParaRPr lang="ru-RU" sz="3200"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15000"/>
                        </a:lnSpc>
                        <a:spcAft>
                          <a:spcPts val="1000"/>
                        </a:spcAft>
                      </a:pPr>
                      <a:endParaRPr lang="ru-RU" sz="320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15000"/>
                        </a:lnSpc>
                        <a:spcAft>
                          <a:spcPts val="1000"/>
                        </a:spcAft>
                      </a:pPr>
                      <a:endParaRPr lang="ru-RU" sz="320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rowSpan="2">
                  <a:txBody>
                    <a:bodyPr/>
                    <a:lstStyle/>
                    <a:p>
                      <a:pPr algn="ctr">
                        <a:lnSpc>
                          <a:spcPct val="115000"/>
                        </a:lnSpc>
                        <a:spcAft>
                          <a:spcPts val="0"/>
                        </a:spcAft>
                      </a:pPr>
                      <a:r>
                        <a:rPr lang="kk-KZ" sz="1600" b="1">
                          <a:latin typeface="Times New Roman" pitchFamily="18" charset="0"/>
                          <a:ea typeface="Calibri"/>
                          <a:cs typeface="Times New Roman" pitchFamily="18" charset="0"/>
                        </a:rPr>
                        <a:t>550</a:t>
                      </a:r>
                      <a:endParaRPr lang="ru-RU" sz="3200">
                        <a:latin typeface="Times New Roman" pitchFamily="18" charset="0"/>
                        <a:ea typeface="Times New Roman"/>
                        <a:cs typeface="Times New Roman"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a:txBody>
                    <a:bodyPr/>
                    <a:lstStyle/>
                    <a:p>
                      <a:pPr algn="ctr">
                        <a:lnSpc>
                          <a:spcPct val="115000"/>
                        </a:lnSpc>
                        <a:spcAft>
                          <a:spcPts val="0"/>
                        </a:spcAft>
                      </a:pPr>
                      <a:endParaRPr lang="ru-RU" sz="320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15000"/>
                        </a:lnSpc>
                        <a:spcAft>
                          <a:spcPts val="1000"/>
                        </a:spcAft>
                      </a:pPr>
                      <a:endParaRPr lang="ru-RU" sz="320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15000"/>
                        </a:lnSpc>
                        <a:spcAft>
                          <a:spcPts val="1000"/>
                        </a:spcAft>
                      </a:pPr>
                      <a:endParaRPr lang="ru-RU" sz="320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15000"/>
                        </a:lnSpc>
                        <a:spcAft>
                          <a:spcPts val="1000"/>
                        </a:spcAft>
                      </a:pPr>
                      <a:endParaRPr lang="ru-RU" sz="320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15000"/>
                        </a:lnSpc>
                        <a:spcAft>
                          <a:spcPts val="1000"/>
                        </a:spcAft>
                      </a:pPr>
                      <a:endParaRPr lang="ru-RU" sz="320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15000"/>
                        </a:lnSpc>
                        <a:spcAft>
                          <a:spcPts val="1000"/>
                        </a:spcAft>
                      </a:pPr>
                      <a:endParaRPr lang="ru-RU" sz="320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15000"/>
                        </a:lnSpc>
                        <a:spcAft>
                          <a:spcPts val="1000"/>
                        </a:spcAft>
                      </a:pPr>
                      <a:endParaRPr lang="ru-RU" sz="320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15000"/>
                        </a:lnSpc>
                        <a:spcAft>
                          <a:spcPts val="1000"/>
                        </a:spcAft>
                      </a:pPr>
                      <a:endParaRPr lang="ru-RU" sz="320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gridSpan="2">
                  <a:txBody>
                    <a:bodyPr/>
                    <a:lstStyle/>
                    <a:p>
                      <a:pPr algn="ctr">
                        <a:lnSpc>
                          <a:spcPct val="115000"/>
                        </a:lnSpc>
                        <a:spcAft>
                          <a:spcPts val="1000"/>
                        </a:spcAft>
                      </a:pPr>
                      <a:endParaRPr lang="ru-RU" sz="320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hMerge="1">
                  <a:txBody>
                    <a:bodyPr/>
                    <a:lstStyle/>
                    <a:p>
                      <a:endParaRPr lang="ru-RU"/>
                    </a:p>
                  </a:txBody>
                  <a:tcPr/>
                </a:tc>
                <a:tc>
                  <a:txBody>
                    <a:bodyPr/>
                    <a:lstStyle/>
                    <a:p>
                      <a:pPr algn="ctr">
                        <a:lnSpc>
                          <a:spcPct val="115000"/>
                        </a:lnSpc>
                        <a:spcAft>
                          <a:spcPts val="1000"/>
                        </a:spcAft>
                      </a:pPr>
                      <a:endParaRPr lang="ru-RU" sz="320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15000"/>
                        </a:lnSpc>
                        <a:spcAft>
                          <a:spcPts val="1000"/>
                        </a:spcAft>
                      </a:pPr>
                      <a:endParaRPr lang="ru-RU" sz="320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15000"/>
                        </a:lnSpc>
                        <a:spcAft>
                          <a:spcPts val="1000"/>
                        </a:spcAft>
                      </a:pPr>
                      <a:endParaRPr lang="ru-RU" sz="320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15000"/>
                        </a:lnSpc>
                        <a:spcAft>
                          <a:spcPts val="1000"/>
                        </a:spcAft>
                      </a:pPr>
                      <a:endParaRPr lang="ru-RU" sz="320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15000"/>
                        </a:lnSpc>
                        <a:spcAft>
                          <a:spcPts val="1000"/>
                        </a:spcAft>
                      </a:pPr>
                      <a:endParaRPr lang="ru-RU" sz="320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15000"/>
                        </a:lnSpc>
                        <a:spcAft>
                          <a:spcPts val="1000"/>
                        </a:spcAft>
                      </a:pPr>
                      <a:endParaRPr lang="ru-RU" sz="320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15000"/>
                        </a:lnSpc>
                        <a:spcAft>
                          <a:spcPts val="1000"/>
                        </a:spcAft>
                      </a:pPr>
                      <a:endParaRPr lang="ru-RU" sz="3200"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15000"/>
                        </a:lnSpc>
                        <a:spcAft>
                          <a:spcPts val="1000"/>
                        </a:spcAft>
                      </a:pPr>
                      <a:endParaRPr lang="ru-RU" sz="320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15000"/>
                        </a:lnSpc>
                        <a:spcAft>
                          <a:spcPts val="1000"/>
                        </a:spcAft>
                      </a:pPr>
                      <a:endParaRPr lang="ru-RU" sz="3200"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15000"/>
                        </a:lnSpc>
                        <a:spcAft>
                          <a:spcPts val="1000"/>
                        </a:spcAft>
                      </a:pPr>
                      <a:endParaRPr lang="ru-RU" sz="3200"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15000"/>
                        </a:lnSpc>
                        <a:spcAft>
                          <a:spcPts val="1000"/>
                        </a:spcAft>
                      </a:pPr>
                      <a:endParaRPr lang="ru-RU" sz="320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15000"/>
                        </a:lnSpc>
                        <a:spcAft>
                          <a:spcPts val="1000"/>
                        </a:spcAft>
                      </a:pPr>
                      <a:endParaRPr lang="ru-RU" sz="320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15000"/>
                        </a:lnSpc>
                        <a:spcAft>
                          <a:spcPts val="1000"/>
                        </a:spcAft>
                      </a:pPr>
                      <a:endParaRPr lang="ru-RU" sz="320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15000"/>
                        </a:lnSpc>
                        <a:spcAft>
                          <a:spcPts val="1000"/>
                        </a:spcAft>
                      </a:pPr>
                      <a:endParaRPr lang="ru-RU" sz="3200"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15000"/>
                        </a:lnSpc>
                        <a:spcAft>
                          <a:spcPts val="1000"/>
                        </a:spcAft>
                      </a:pPr>
                      <a:endParaRPr lang="ru-RU" sz="1600" dirty="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r>
              <a:tr h="241870">
                <a:tc vMerge="1">
                  <a:txBody>
                    <a:bodyPr/>
                    <a:lstStyle/>
                    <a:p>
                      <a:endParaRPr lang="ru-RU"/>
                    </a:p>
                  </a:txBody>
                  <a:tcPr/>
                </a:tc>
                <a:tc vMerge="1">
                  <a:txBody>
                    <a:bodyPr/>
                    <a:lstStyle/>
                    <a:p>
                      <a:endParaRPr lang="ru-RU"/>
                    </a:p>
                  </a:txBody>
                  <a:tcPr/>
                </a:tc>
                <a:tc vMerge="1">
                  <a:txBody>
                    <a:bodyPr/>
                    <a:lstStyle/>
                    <a:p>
                      <a:endParaRPr lang="ru-RU"/>
                    </a:p>
                  </a:txBody>
                  <a:tcPr/>
                </a:tc>
                <a:tc gridSpan="4">
                  <a:txBody>
                    <a:bodyPr/>
                    <a:lstStyle/>
                    <a:p>
                      <a:pPr algn="ctr">
                        <a:lnSpc>
                          <a:spcPct val="115000"/>
                        </a:lnSpc>
                        <a:spcAft>
                          <a:spcPts val="1000"/>
                        </a:spcAft>
                      </a:pPr>
                      <a:r>
                        <a:rPr lang="kk-KZ" sz="1800" b="1" dirty="0">
                          <a:solidFill>
                            <a:srgbClr val="000000"/>
                          </a:solidFill>
                          <a:latin typeface="Times New Roman" pitchFamily="18" charset="0"/>
                          <a:ea typeface="Times New Roman"/>
                          <a:cs typeface="Times New Roman" pitchFamily="18" charset="0"/>
                        </a:rPr>
                        <a:t>550</a:t>
                      </a:r>
                      <a:endParaRPr lang="ru-RU" sz="3200"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hMerge="1">
                  <a:txBody>
                    <a:bodyPr/>
                    <a:lstStyle/>
                    <a:p>
                      <a:endParaRPr lang="ru-RU"/>
                    </a:p>
                  </a:txBody>
                  <a:tcPr/>
                </a:tc>
                <a:tc hMerge="1">
                  <a:txBody>
                    <a:bodyPr/>
                    <a:lstStyle/>
                    <a:p>
                      <a:endParaRPr lang="ru-RU"/>
                    </a:p>
                  </a:txBody>
                  <a:tcPr/>
                </a:tc>
                <a:tc hMerge="1">
                  <a:txBody>
                    <a:bodyPr/>
                    <a:lstStyle/>
                    <a:p>
                      <a:endParaRPr lang="ru-RU"/>
                    </a:p>
                  </a:txBody>
                  <a:tcPr/>
                </a:tc>
                <a:tc vMerge="1">
                  <a:txBody>
                    <a:bodyPr/>
                    <a:lstStyle/>
                    <a:p>
                      <a:endParaRPr lang="ru-RU"/>
                    </a:p>
                  </a:txBody>
                  <a:tcPr/>
                </a:tc>
                <a:tc gridSpan="4">
                  <a:txBody>
                    <a:bodyPr/>
                    <a:lstStyle/>
                    <a:p>
                      <a:pPr algn="ctr">
                        <a:lnSpc>
                          <a:spcPct val="115000"/>
                        </a:lnSpc>
                        <a:spcAft>
                          <a:spcPts val="1000"/>
                        </a:spcAft>
                      </a:pPr>
                      <a:r>
                        <a:rPr lang="kk-KZ" sz="1800" b="1" dirty="0">
                          <a:solidFill>
                            <a:srgbClr val="000000"/>
                          </a:solidFill>
                          <a:latin typeface="Times New Roman" pitchFamily="18" charset="0"/>
                          <a:ea typeface="Times New Roman"/>
                          <a:cs typeface="Times New Roman" pitchFamily="18" charset="0"/>
                        </a:rPr>
                        <a:t>1</a:t>
                      </a:r>
                      <a:endParaRPr lang="ru-RU" sz="3200"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endParaRPr lang="ru-RU"/>
                    </a:p>
                  </a:txBody>
                  <a:tcPr/>
                </a:tc>
                <a:tc gridSpan="5">
                  <a:txBody>
                    <a:bodyPr/>
                    <a:lstStyle/>
                    <a:p>
                      <a:pPr algn="ctr">
                        <a:lnSpc>
                          <a:spcPct val="115000"/>
                        </a:lnSpc>
                        <a:spcAft>
                          <a:spcPts val="1000"/>
                        </a:spcAft>
                      </a:pPr>
                      <a:r>
                        <a:rPr lang="kk-KZ" sz="1800" b="1" dirty="0">
                          <a:solidFill>
                            <a:srgbClr val="000000"/>
                          </a:solidFill>
                          <a:latin typeface="Times New Roman" pitchFamily="18" charset="0"/>
                          <a:ea typeface="Times New Roman"/>
                          <a:cs typeface="Times New Roman" pitchFamily="18" charset="0"/>
                        </a:rPr>
                        <a:t>84</a:t>
                      </a:r>
                      <a:endParaRPr lang="ru-RU" sz="3200"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gridSpan="4">
                  <a:txBody>
                    <a:bodyPr/>
                    <a:lstStyle/>
                    <a:p>
                      <a:pPr algn="ctr">
                        <a:lnSpc>
                          <a:spcPct val="115000"/>
                        </a:lnSpc>
                        <a:spcAft>
                          <a:spcPts val="1000"/>
                        </a:spcAft>
                      </a:pPr>
                      <a:r>
                        <a:rPr lang="kk-KZ" sz="1800" b="1" dirty="0">
                          <a:solidFill>
                            <a:srgbClr val="000000"/>
                          </a:solidFill>
                          <a:latin typeface="Times New Roman" pitchFamily="18" charset="0"/>
                          <a:ea typeface="Times New Roman"/>
                          <a:cs typeface="Times New Roman" pitchFamily="18" charset="0"/>
                        </a:rPr>
                        <a:t>112</a:t>
                      </a:r>
                      <a:endParaRPr lang="ru-RU" sz="3200"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endParaRPr lang="ru-RU"/>
                    </a:p>
                  </a:txBody>
                  <a:tcPr/>
                </a:tc>
                <a:tc gridSpan="4">
                  <a:txBody>
                    <a:bodyPr/>
                    <a:lstStyle/>
                    <a:p>
                      <a:pPr algn="ctr">
                        <a:lnSpc>
                          <a:spcPct val="115000"/>
                        </a:lnSpc>
                        <a:spcAft>
                          <a:spcPts val="1000"/>
                        </a:spcAft>
                      </a:pPr>
                      <a:r>
                        <a:rPr lang="kk-KZ" sz="1800" b="1" dirty="0">
                          <a:solidFill>
                            <a:srgbClr val="000000"/>
                          </a:solidFill>
                          <a:latin typeface="Times New Roman" pitchFamily="18" charset="0"/>
                          <a:ea typeface="Times New Roman"/>
                          <a:cs typeface="Times New Roman" pitchFamily="18" charset="0"/>
                        </a:rPr>
                        <a:t>21</a:t>
                      </a:r>
                      <a:endParaRPr lang="ru-RU" sz="3200"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endParaRPr lang="ru-RU"/>
                    </a:p>
                  </a:txBody>
                  <a:tcPr/>
                </a:tc>
                <a:tc gridSpan="4">
                  <a:txBody>
                    <a:bodyPr/>
                    <a:lstStyle/>
                    <a:p>
                      <a:pPr algn="ctr">
                        <a:lnSpc>
                          <a:spcPct val="115000"/>
                        </a:lnSpc>
                        <a:spcAft>
                          <a:spcPts val="1000"/>
                        </a:spcAft>
                      </a:pPr>
                      <a:r>
                        <a:rPr lang="kk-KZ" sz="1800" b="1" dirty="0">
                          <a:solidFill>
                            <a:srgbClr val="000000"/>
                          </a:solidFill>
                          <a:latin typeface="Times New Roman" pitchFamily="18" charset="0"/>
                          <a:ea typeface="Times New Roman"/>
                          <a:cs typeface="Times New Roman" pitchFamily="18" charset="0"/>
                        </a:rPr>
                        <a:t>49</a:t>
                      </a:r>
                      <a:endParaRPr lang="ru-RU" sz="3200"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endParaRPr lang="ru-RU"/>
                    </a:p>
                  </a:txBody>
                  <a:tcPr/>
                </a:tc>
                <a:tc gridSpan="4">
                  <a:txBody>
                    <a:bodyPr/>
                    <a:lstStyle/>
                    <a:p>
                      <a:pPr algn="ctr">
                        <a:lnSpc>
                          <a:spcPct val="115000"/>
                        </a:lnSpc>
                        <a:spcAft>
                          <a:spcPts val="1000"/>
                        </a:spcAft>
                      </a:pPr>
                      <a:r>
                        <a:rPr lang="kk-KZ" sz="1800" b="1" dirty="0">
                          <a:solidFill>
                            <a:srgbClr val="000000"/>
                          </a:solidFill>
                          <a:latin typeface="Times New Roman" pitchFamily="18" charset="0"/>
                          <a:ea typeface="Times New Roman"/>
                          <a:cs typeface="Times New Roman" pitchFamily="18" charset="0"/>
                        </a:rPr>
                        <a:t>283</a:t>
                      </a:r>
                      <a:endParaRPr lang="ru-RU" sz="3200"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endParaRPr lang="ru-RU"/>
                    </a:p>
                  </a:txBody>
                  <a:tcPr/>
                </a:tc>
              </a:tr>
            </a:tbl>
          </a:graphicData>
        </a:graphic>
      </p:graphicFrame>
      <p:graphicFrame>
        <p:nvGraphicFramePr>
          <p:cNvPr id="4" name="Диаграмма 3"/>
          <p:cNvGraphicFramePr/>
          <p:nvPr/>
        </p:nvGraphicFramePr>
        <p:xfrm>
          <a:off x="8572496" y="5357814"/>
          <a:ext cx="9501190" cy="442119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Диаграмма 4"/>
          <p:cNvGraphicFramePr/>
          <p:nvPr/>
        </p:nvGraphicFramePr>
        <p:xfrm>
          <a:off x="428564" y="5429252"/>
          <a:ext cx="8001056" cy="4214842"/>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1"/>
          <p:cNvSpPr>
            <a:spLocks noChangeArrowheads="1"/>
          </p:cNvSpPr>
          <p:nvPr/>
        </p:nvSpPr>
        <p:spPr bwMode="auto">
          <a:xfrm>
            <a:off x="0" y="357154"/>
            <a:ext cx="18288000" cy="12003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kk-KZ" sz="24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2023 жыл бойынша</a:t>
            </a:r>
            <a:endParaRPr kumimoji="0" lang="ru-RU" sz="2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kk-KZ" sz="2400" b="1" i="0" u="none" strike="noStrike" cap="none" normalizeH="0" baseline="0" dirty="0" smtClean="0">
                <a:ln>
                  <a:noFill/>
                </a:ln>
                <a:solidFill>
                  <a:srgbClr val="FF0000"/>
                </a:solidFill>
                <a:effectLst/>
                <a:latin typeface="Times New Roman" pitchFamily="18" charset="0"/>
                <a:ea typeface="Times New Roman" pitchFamily="18" charset="0"/>
                <a:cs typeface="Times New Roman" pitchFamily="18" charset="0"/>
              </a:rPr>
              <a:t>Ағылшын тіл</a:t>
            </a:r>
            <a:r>
              <a:rPr kumimoji="0" lang="kk-KZ" sz="24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ін оқыту курсына қамтылғандардың </a:t>
            </a:r>
            <a:r>
              <a:rPr kumimoji="0" lang="kk-KZ" sz="2400" b="1" i="0" u="none" strike="noStrike" cap="none" normalizeH="0" baseline="0" dirty="0" smtClean="0">
                <a:ln>
                  <a:noFill/>
                </a:ln>
                <a:solidFill>
                  <a:srgbClr val="FF0000"/>
                </a:solidFill>
                <a:effectLst/>
                <a:latin typeface="Times New Roman" pitchFamily="18" charset="0"/>
                <a:ea typeface="Times New Roman" pitchFamily="18" charset="0"/>
                <a:cs typeface="Times New Roman" pitchFamily="18" charset="0"/>
              </a:rPr>
              <a:t>сапалық құрамы </a:t>
            </a:r>
            <a:r>
              <a:rPr kumimoji="0" lang="kk-KZ" sz="24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бойынша бөлінісі</a:t>
            </a:r>
            <a:endParaRPr kumimoji="0" lang="ru-RU" sz="2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kk-KZ" sz="2400" b="1" i="0" u="sng" strike="noStrike" cap="none" normalizeH="0" baseline="0" dirty="0" smtClean="0">
                <a:ln>
                  <a:noFill/>
                </a:ln>
                <a:solidFill>
                  <a:schemeClr val="tx1"/>
                </a:solidFill>
                <a:effectLst/>
                <a:latin typeface="Calibri"/>
                <a:ea typeface="Times New Roman" pitchFamily="18" charset="0"/>
                <a:cs typeface="Times New Roman" pitchFamily="18" charset="0"/>
              </a:rPr>
              <a:t>«</a:t>
            </a:r>
            <a:r>
              <a:rPr kumimoji="0" lang="kk-KZ" sz="2400" b="1" i="0" u="sng"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Теміртау қаласының тілдерді дамыту орталығы</a:t>
            </a:r>
            <a:r>
              <a:rPr kumimoji="0" lang="kk-KZ" sz="2400" b="1" i="0" u="sng" strike="noStrike" cap="none" normalizeH="0" baseline="0" dirty="0" smtClean="0">
                <a:ln>
                  <a:noFill/>
                </a:ln>
                <a:solidFill>
                  <a:schemeClr val="tx1"/>
                </a:solidFill>
                <a:effectLst/>
                <a:latin typeface="Calibri"/>
                <a:ea typeface="Times New Roman" pitchFamily="18" charset="0"/>
                <a:cs typeface="Times New Roman" pitchFamily="18" charset="0"/>
              </a:rPr>
              <a:t>»</a:t>
            </a:r>
            <a:r>
              <a:rPr kumimoji="0" lang="kk-KZ" sz="2400" b="1" i="0" u="sng"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КММ </a:t>
            </a:r>
            <a:endParaRPr kumimoji="0" lang="kk-KZ" sz="3200" b="0" i="0" u="none" strike="noStrike" cap="none" normalizeH="0" baseline="0" dirty="0" smtClean="0">
              <a:ln>
                <a:noFill/>
              </a:ln>
              <a:solidFill>
                <a:schemeClr val="tx1"/>
              </a:solidFill>
              <a:effectLst/>
              <a:latin typeface="Arial" pitchFamily="34" charset="0"/>
              <a:cs typeface="Arial" pitchFamily="34" charset="0"/>
            </a:endParaRPr>
          </a:p>
        </p:txBody>
      </p:sp>
      <p:graphicFrame>
        <p:nvGraphicFramePr>
          <p:cNvPr id="3" name="Таблица 2"/>
          <p:cNvGraphicFramePr>
            <a:graphicFrameLocks noGrp="1"/>
          </p:cNvGraphicFramePr>
          <p:nvPr/>
        </p:nvGraphicFramePr>
        <p:xfrm>
          <a:off x="357126" y="1857352"/>
          <a:ext cx="17716618" cy="2418588"/>
        </p:xfrm>
        <a:graphic>
          <a:graphicData uri="http://schemas.openxmlformats.org/drawingml/2006/table">
            <a:tbl>
              <a:tblPr/>
              <a:tblGrid>
                <a:gridCol w="499427"/>
                <a:gridCol w="1357880"/>
                <a:gridCol w="677333"/>
                <a:gridCol w="502641"/>
                <a:gridCol w="502641"/>
                <a:gridCol w="502641"/>
                <a:gridCol w="458701"/>
                <a:gridCol w="694481"/>
                <a:gridCol w="455485"/>
                <a:gridCol w="477992"/>
                <a:gridCol w="576590"/>
                <a:gridCol w="576590"/>
                <a:gridCol w="455485"/>
                <a:gridCol w="456557"/>
                <a:gridCol w="456557"/>
                <a:gridCol w="455485"/>
                <a:gridCol w="631435"/>
                <a:gridCol w="461915"/>
                <a:gridCol w="459771"/>
                <a:gridCol w="459771"/>
                <a:gridCol w="625005"/>
                <a:gridCol w="456557"/>
                <a:gridCol w="456557"/>
                <a:gridCol w="455485"/>
                <a:gridCol w="625005"/>
                <a:gridCol w="461915"/>
                <a:gridCol w="461915"/>
                <a:gridCol w="455485"/>
                <a:gridCol w="625005"/>
                <a:gridCol w="583021"/>
                <a:gridCol w="610885"/>
                <a:gridCol w="610885"/>
                <a:gridCol w="169520"/>
              </a:tblGrid>
              <a:tr h="603367">
                <a:tc rowSpan="2">
                  <a:txBody>
                    <a:bodyPr/>
                    <a:lstStyle/>
                    <a:p>
                      <a:pPr algn="ctr">
                        <a:lnSpc>
                          <a:spcPct val="115000"/>
                        </a:lnSpc>
                        <a:spcAft>
                          <a:spcPts val="0"/>
                        </a:spcAft>
                      </a:pPr>
                      <a:r>
                        <a:rPr lang="kk-KZ" sz="2400" b="1" dirty="0">
                          <a:latin typeface="Times New Roman"/>
                          <a:ea typeface="Calibri"/>
                          <a:cs typeface="Times New Roman"/>
                        </a:rPr>
                        <a:t>№</a:t>
                      </a:r>
                      <a:endParaRPr lang="ru-RU" sz="3200" dirty="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lnSpc>
                          <a:spcPct val="115000"/>
                        </a:lnSpc>
                        <a:spcAft>
                          <a:spcPts val="0"/>
                        </a:spcAft>
                      </a:pPr>
                      <a:r>
                        <a:rPr lang="kk-KZ" sz="1800" b="1" dirty="0">
                          <a:latin typeface="Times New Roman"/>
                          <a:ea typeface="Calibri"/>
                          <a:cs typeface="Times New Roman"/>
                        </a:rPr>
                        <a:t>Мекеме  атауы</a:t>
                      </a:r>
                      <a:endParaRPr lang="ru-RU" sz="3200" dirty="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71755" marR="71755" algn="ctr">
                        <a:lnSpc>
                          <a:spcPct val="115000"/>
                        </a:lnSpc>
                        <a:spcAft>
                          <a:spcPts val="0"/>
                        </a:spcAft>
                      </a:pPr>
                      <a:r>
                        <a:rPr lang="kk-KZ" sz="1800" b="1" dirty="0">
                          <a:latin typeface="Times New Roman"/>
                          <a:ea typeface="Calibri"/>
                          <a:cs typeface="Times New Roman"/>
                        </a:rPr>
                        <a:t>ЖОСПАР 2023</a:t>
                      </a:r>
                      <a:endParaRPr lang="ru-RU" sz="3200" dirty="0">
                        <a:latin typeface="Calibri"/>
                        <a:ea typeface="Times New Roman"/>
                        <a:cs typeface="Times New Roman"/>
                      </a:endParaRPr>
                    </a:p>
                  </a:txBody>
                  <a:tcPr marL="68580" marR="68580"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gridSpan="4">
                  <a:txBody>
                    <a:bodyPr/>
                    <a:lstStyle/>
                    <a:p>
                      <a:pPr algn="ctr">
                        <a:lnSpc>
                          <a:spcPct val="115000"/>
                        </a:lnSpc>
                        <a:spcAft>
                          <a:spcPts val="0"/>
                        </a:spcAft>
                      </a:pPr>
                      <a:r>
                        <a:rPr lang="kk-KZ" sz="1800" b="1" dirty="0">
                          <a:latin typeface="Times New Roman"/>
                          <a:ea typeface="Calibri"/>
                          <a:cs typeface="Times New Roman"/>
                        </a:rPr>
                        <a:t>Ағылшын тілін оқыту курстарына</a:t>
                      </a:r>
                      <a:endParaRPr lang="ru-RU" sz="3200" dirty="0">
                        <a:latin typeface="Calibri"/>
                        <a:ea typeface="Times New Roman"/>
                        <a:cs typeface="Times New Roman"/>
                      </a:endParaRPr>
                    </a:p>
                    <a:p>
                      <a:pPr algn="ctr">
                        <a:lnSpc>
                          <a:spcPct val="115000"/>
                        </a:lnSpc>
                        <a:spcAft>
                          <a:spcPts val="0"/>
                        </a:spcAft>
                      </a:pPr>
                      <a:r>
                        <a:rPr lang="kk-KZ" sz="1800" b="1" dirty="0">
                          <a:latin typeface="Times New Roman"/>
                          <a:ea typeface="Calibri"/>
                          <a:cs typeface="Times New Roman"/>
                        </a:rPr>
                        <a:t>қамтылғандардың жалпы саны</a:t>
                      </a:r>
                      <a:endParaRPr lang="ru-RU" sz="3200" dirty="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endParaRPr lang="ru-RU"/>
                    </a:p>
                  </a:txBody>
                  <a:tcPr/>
                </a:tc>
                <a:tc rowSpan="2">
                  <a:txBody>
                    <a:bodyPr/>
                    <a:lstStyle/>
                    <a:p>
                      <a:pPr marL="71755" marR="71755" algn="ctr">
                        <a:lnSpc>
                          <a:spcPct val="115000"/>
                        </a:lnSpc>
                        <a:spcAft>
                          <a:spcPts val="0"/>
                        </a:spcAft>
                      </a:pPr>
                      <a:r>
                        <a:rPr lang="kk-KZ" sz="1800" b="1">
                          <a:latin typeface="Times New Roman"/>
                          <a:ea typeface="Calibri"/>
                          <a:cs typeface="Times New Roman"/>
                        </a:rPr>
                        <a:t>ФАКТ 2023</a:t>
                      </a:r>
                      <a:endParaRPr lang="ru-RU" sz="3200">
                        <a:latin typeface="Calibri"/>
                        <a:ea typeface="Times New Roman"/>
                        <a:cs typeface="Times New Roman"/>
                      </a:endParaRPr>
                    </a:p>
                  </a:txBody>
                  <a:tcPr marL="68580" marR="6858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gridSpan="4">
                  <a:txBody>
                    <a:bodyPr/>
                    <a:lstStyle/>
                    <a:p>
                      <a:pPr algn="ctr">
                        <a:lnSpc>
                          <a:spcPct val="115000"/>
                        </a:lnSpc>
                        <a:spcAft>
                          <a:spcPts val="0"/>
                        </a:spcAft>
                      </a:pPr>
                      <a:r>
                        <a:rPr lang="kk-KZ" sz="1800" b="1">
                          <a:latin typeface="Times New Roman"/>
                          <a:ea typeface="Calibri"/>
                          <a:cs typeface="Times New Roman"/>
                        </a:rPr>
                        <a:t>Мемлекеттік  қызметшілер</a:t>
                      </a:r>
                      <a:endParaRPr lang="ru-RU" sz="320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endParaRPr lang="ru-RU"/>
                    </a:p>
                  </a:txBody>
                  <a:tcPr/>
                </a:tc>
                <a:tc gridSpan="4">
                  <a:txBody>
                    <a:bodyPr/>
                    <a:lstStyle/>
                    <a:p>
                      <a:pPr algn="ctr">
                        <a:lnSpc>
                          <a:spcPct val="115000"/>
                        </a:lnSpc>
                        <a:spcAft>
                          <a:spcPts val="0"/>
                        </a:spcAft>
                      </a:pPr>
                      <a:r>
                        <a:rPr lang="kk-KZ" sz="1800" b="1">
                          <a:latin typeface="Times New Roman"/>
                          <a:ea typeface="Calibri"/>
                          <a:cs typeface="Times New Roman"/>
                        </a:rPr>
                        <a:t>Құқық қорғау органдары қызметкерлері</a:t>
                      </a:r>
                      <a:endParaRPr lang="ru-RU" sz="320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endParaRPr lang="ru-RU"/>
                    </a:p>
                  </a:txBody>
                  <a:tcPr/>
                </a:tc>
                <a:tc gridSpan="4">
                  <a:txBody>
                    <a:bodyPr/>
                    <a:lstStyle/>
                    <a:p>
                      <a:pPr algn="ctr">
                        <a:lnSpc>
                          <a:spcPct val="115000"/>
                        </a:lnSpc>
                        <a:spcAft>
                          <a:spcPts val="0"/>
                        </a:spcAft>
                      </a:pPr>
                      <a:r>
                        <a:rPr lang="kk-KZ" sz="1800" b="1">
                          <a:latin typeface="Times New Roman"/>
                          <a:ea typeface="Calibri"/>
                          <a:cs typeface="Times New Roman"/>
                        </a:rPr>
                        <a:t>Білім беру саласы қызметкерлері</a:t>
                      </a:r>
                      <a:endParaRPr lang="ru-RU" sz="320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endParaRPr lang="ru-RU"/>
                    </a:p>
                  </a:txBody>
                  <a:tcPr/>
                </a:tc>
                <a:tc gridSpan="4">
                  <a:txBody>
                    <a:bodyPr/>
                    <a:lstStyle/>
                    <a:p>
                      <a:pPr algn="ctr">
                        <a:lnSpc>
                          <a:spcPct val="115000"/>
                        </a:lnSpc>
                        <a:spcAft>
                          <a:spcPts val="0"/>
                        </a:spcAft>
                      </a:pPr>
                      <a:r>
                        <a:rPr lang="kk-KZ" sz="1800" b="1">
                          <a:latin typeface="Times New Roman"/>
                          <a:ea typeface="Calibri"/>
                          <a:cs typeface="Times New Roman"/>
                        </a:rPr>
                        <a:t>Мемлекеттік қызмет  көрсету саласы қызметкерлері</a:t>
                      </a:r>
                      <a:endParaRPr lang="ru-RU" sz="320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endParaRPr lang="ru-RU"/>
                    </a:p>
                  </a:txBody>
                  <a:tcPr/>
                </a:tc>
                <a:tc gridSpan="4">
                  <a:txBody>
                    <a:bodyPr/>
                    <a:lstStyle/>
                    <a:p>
                      <a:pPr algn="ctr">
                        <a:lnSpc>
                          <a:spcPct val="115000"/>
                        </a:lnSpc>
                        <a:spcAft>
                          <a:spcPts val="0"/>
                        </a:spcAft>
                      </a:pPr>
                      <a:r>
                        <a:rPr lang="kk-KZ" sz="1800" b="1">
                          <a:latin typeface="Times New Roman"/>
                          <a:ea typeface="Calibri"/>
                          <a:cs typeface="Times New Roman"/>
                        </a:rPr>
                        <a:t>Медицина саласы қызметкерлері</a:t>
                      </a:r>
                      <a:endParaRPr lang="ru-RU" sz="320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endParaRPr lang="ru-RU"/>
                    </a:p>
                  </a:txBody>
                  <a:tcPr/>
                </a:tc>
                <a:tc gridSpan="4">
                  <a:txBody>
                    <a:bodyPr/>
                    <a:lstStyle/>
                    <a:p>
                      <a:pPr algn="ctr">
                        <a:lnSpc>
                          <a:spcPct val="115000"/>
                        </a:lnSpc>
                        <a:spcAft>
                          <a:spcPts val="0"/>
                        </a:spcAft>
                      </a:pPr>
                      <a:r>
                        <a:rPr lang="kk-KZ" sz="1800" b="1" dirty="0">
                          <a:latin typeface="Times New Roman"/>
                          <a:ea typeface="Calibri"/>
                          <a:cs typeface="Times New Roman"/>
                        </a:rPr>
                        <a:t>Жеке тұлғалар</a:t>
                      </a:r>
                      <a:endParaRPr lang="ru-RU" sz="3200" dirty="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endParaRPr lang="ru-RU"/>
                    </a:p>
                  </a:txBody>
                  <a:tcPr/>
                </a:tc>
                <a:tc>
                  <a:txBody>
                    <a:bodyPr/>
                    <a:lstStyle/>
                    <a:p>
                      <a:pPr algn="l">
                        <a:lnSpc>
                          <a:spcPct val="115000"/>
                        </a:lnSpc>
                        <a:spcAft>
                          <a:spcPts val="1000"/>
                        </a:spcAft>
                      </a:pPr>
                      <a:r>
                        <a:rPr lang="ru-RU" sz="1100">
                          <a:latin typeface="Calibri"/>
                          <a:ea typeface="Times New Roman"/>
                          <a:cs typeface="Times New Roman"/>
                        </a:rPr>
                        <a:t> </a:t>
                      </a:r>
                    </a:p>
                  </a:txBody>
                  <a:tcPr marL="0" marR="0" marT="0" marB="0" anchor="ctr">
                    <a:lnL w="12700" cap="flat" cmpd="sng" algn="ctr">
                      <a:solidFill>
                        <a:srgbClr val="000000"/>
                      </a:solidFill>
                      <a:prstDash val="solid"/>
                      <a:round/>
                      <a:headEnd type="none" w="med" len="med"/>
                      <a:tailEnd type="none" w="med" len="med"/>
                    </a:lnL>
                    <a:lnR>
                      <a:noFill/>
                    </a:lnR>
                    <a:lnT>
                      <a:noFill/>
                    </a:lnT>
                    <a:lnB>
                      <a:noFill/>
                    </a:lnB>
                  </a:tcPr>
                </a:tc>
              </a:tr>
              <a:tr h="255841">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a:lnSpc>
                          <a:spcPct val="115000"/>
                        </a:lnSpc>
                        <a:spcAft>
                          <a:spcPts val="0"/>
                        </a:spcAft>
                      </a:pPr>
                      <a:r>
                        <a:rPr lang="kk-KZ" sz="1200" b="1">
                          <a:latin typeface="Times New Roman"/>
                          <a:ea typeface="Calibri"/>
                          <a:cs typeface="Times New Roman"/>
                        </a:rPr>
                        <a:t>2023</a:t>
                      </a:r>
                      <a:endParaRPr lang="ru-RU" sz="3200">
                        <a:latin typeface="Calibri"/>
                        <a:ea typeface="Times New Roman"/>
                        <a:cs typeface="Times New Roman"/>
                      </a:endParaRPr>
                    </a:p>
                    <a:p>
                      <a:pPr algn="ctr">
                        <a:lnSpc>
                          <a:spcPct val="115000"/>
                        </a:lnSpc>
                        <a:spcAft>
                          <a:spcPts val="0"/>
                        </a:spcAft>
                      </a:pPr>
                      <a:r>
                        <a:rPr lang="kk-KZ" sz="1200" b="1">
                          <a:latin typeface="Times New Roman"/>
                          <a:ea typeface="Calibri"/>
                          <a:cs typeface="Times New Roman"/>
                        </a:rPr>
                        <a:t>І</a:t>
                      </a:r>
                      <a:endParaRPr lang="ru-RU" sz="3200">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200" b="1" dirty="0">
                          <a:latin typeface="Times New Roman"/>
                          <a:ea typeface="Calibri"/>
                          <a:cs typeface="Times New Roman"/>
                        </a:rPr>
                        <a:t>2023</a:t>
                      </a:r>
                      <a:endParaRPr lang="ru-RU" sz="3200" dirty="0">
                        <a:latin typeface="Calibri"/>
                        <a:ea typeface="Times New Roman"/>
                        <a:cs typeface="Times New Roman"/>
                      </a:endParaRPr>
                    </a:p>
                    <a:p>
                      <a:pPr algn="ctr">
                        <a:lnSpc>
                          <a:spcPct val="115000"/>
                        </a:lnSpc>
                        <a:spcAft>
                          <a:spcPts val="0"/>
                        </a:spcAft>
                      </a:pPr>
                      <a:r>
                        <a:rPr lang="kk-KZ" sz="1200" b="1" dirty="0">
                          <a:latin typeface="Times New Roman"/>
                          <a:ea typeface="Calibri"/>
                          <a:cs typeface="Times New Roman"/>
                        </a:rPr>
                        <a:t>ІІ</a:t>
                      </a:r>
                      <a:endParaRPr lang="ru-RU" sz="3200" dirty="0">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200" b="1">
                          <a:latin typeface="Times New Roman"/>
                          <a:ea typeface="Calibri"/>
                          <a:cs typeface="Times New Roman"/>
                        </a:rPr>
                        <a:t>2023</a:t>
                      </a:r>
                      <a:endParaRPr lang="ru-RU" sz="3200">
                        <a:latin typeface="Calibri"/>
                        <a:ea typeface="Times New Roman"/>
                        <a:cs typeface="Times New Roman"/>
                      </a:endParaRPr>
                    </a:p>
                    <a:p>
                      <a:pPr algn="ctr">
                        <a:lnSpc>
                          <a:spcPct val="115000"/>
                        </a:lnSpc>
                        <a:spcAft>
                          <a:spcPts val="0"/>
                        </a:spcAft>
                      </a:pPr>
                      <a:r>
                        <a:rPr lang="kk-KZ" sz="1200" b="1">
                          <a:latin typeface="Times New Roman"/>
                          <a:ea typeface="Calibri"/>
                          <a:cs typeface="Times New Roman"/>
                        </a:rPr>
                        <a:t>ІІІ</a:t>
                      </a:r>
                      <a:endParaRPr lang="ru-RU" sz="3200">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200" b="1" dirty="0">
                          <a:latin typeface="Times New Roman"/>
                          <a:ea typeface="Calibri"/>
                          <a:cs typeface="Times New Roman"/>
                        </a:rPr>
                        <a:t>2023</a:t>
                      </a:r>
                      <a:endParaRPr lang="ru-RU" sz="3200" dirty="0">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ru-RU"/>
                    </a:p>
                  </a:txBody>
                  <a:tcPr/>
                </a:tc>
                <a:tc>
                  <a:txBody>
                    <a:bodyPr/>
                    <a:lstStyle/>
                    <a:p>
                      <a:pPr algn="ctr">
                        <a:lnSpc>
                          <a:spcPct val="115000"/>
                        </a:lnSpc>
                        <a:spcAft>
                          <a:spcPts val="0"/>
                        </a:spcAft>
                      </a:pPr>
                      <a:r>
                        <a:rPr lang="kk-KZ" sz="1200" b="1">
                          <a:latin typeface="Times New Roman"/>
                          <a:ea typeface="Calibri"/>
                          <a:cs typeface="Times New Roman"/>
                        </a:rPr>
                        <a:t>2023</a:t>
                      </a:r>
                      <a:endParaRPr lang="ru-RU" sz="3200">
                        <a:latin typeface="Calibri"/>
                        <a:ea typeface="Times New Roman"/>
                        <a:cs typeface="Times New Roman"/>
                      </a:endParaRPr>
                    </a:p>
                    <a:p>
                      <a:pPr algn="ctr">
                        <a:lnSpc>
                          <a:spcPct val="115000"/>
                        </a:lnSpc>
                        <a:spcAft>
                          <a:spcPts val="0"/>
                        </a:spcAft>
                      </a:pPr>
                      <a:r>
                        <a:rPr lang="kk-KZ" sz="1200" b="1">
                          <a:latin typeface="Times New Roman"/>
                          <a:ea typeface="Calibri"/>
                          <a:cs typeface="Times New Roman"/>
                        </a:rPr>
                        <a:t>І</a:t>
                      </a:r>
                      <a:endParaRPr lang="ru-RU" sz="3200">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200" b="1" dirty="0">
                          <a:latin typeface="Times New Roman"/>
                          <a:ea typeface="Calibri"/>
                          <a:cs typeface="Times New Roman"/>
                        </a:rPr>
                        <a:t>2023</a:t>
                      </a:r>
                      <a:endParaRPr lang="ru-RU" sz="3200" dirty="0">
                        <a:latin typeface="Calibri"/>
                        <a:ea typeface="Times New Roman"/>
                        <a:cs typeface="Times New Roman"/>
                      </a:endParaRPr>
                    </a:p>
                    <a:p>
                      <a:pPr algn="ctr">
                        <a:lnSpc>
                          <a:spcPct val="115000"/>
                        </a:lnSpc>
                        <a:spcAft>
                          <a:spcPts val="0"/>
                        </a:spcAft>
                      </a:pPr>
                      <a:r>
                        <a:rPr lang="kk-KZ" sz="1200" b="1" dirty="0">
                          <a:latin typeface="Times New Roman"/>
                          <a:ea typeface="Calibri"/>
                          <a:cs typeface="Times New Roman"/>
                        </a:rPr>
                        <a:t>ІІ</a:t>
                      </a:r>
                      <a:endParaRPr lang="ru-RU" sz="3200" dirty="0">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kk-KZ" sz="1200" b="1">
                          <a:latin typeface="Times New Roman"/>
                          <a:ea typeface="Calibri"/>
                          <a:cs typeface="Times New Roman"/>
                        </a:rPr>
                        <a:t>2023</a:t>
                      </a:r>
                      <a:endParaRPr lang="ru-RU" sz="3200">
                        <a:latin typeface="Calibri"/>
                        <a:ea typeface="Times New Roman"/>
                        <a:cs typeface="Times New Roman"/>
                      </a:endParaRPr>
                    </a:p>
                    <a:p>
                      <a:pPr algn="ctr">
                        <a:lnSpc>
                          <a:spcPct val="115000"/>
                        </a:lnSpc>
                        <a:spcAft>
                          <a:spcPts val="0"/>
                        </a:spcAft>
                      </a:pPr>
                      <a:r>
                        <a:rPr lang="kk-KZ" sz="1200" b="1">
                          <a:latin typeface="Times New Roman"/>
                          <a:ea typeface="Calibri"/>
                          <a:cs typeface="Times New Roman"/>
                        </a:rPr>
                        <a:t>ІІІ</a:t>
                      </a:r>
                      <a:endParaRPr lang="ru-RU" sz="3200">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kk-KZ" sz="1200" b="1">
                          <a:latin typeface="Times New Roman"/>
                          <a:ea typeface="Calibri"/>
                          <a:cs typeface="Times New Roman"/>
                        </a:rPr>
                        <a:t>2023</a:t>
                      </a:r>
                      <a:endParaRPr lang="ru-RU" sz="3200">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kk-KZ" sz="1200" b="1">
                          <a:latin typeface="Times New Roman"/>
                          <a:ea typeface="Calibri"/>
                          <a:cs typeface="Times New Roman"/>
                        </a:rPr>
                        <a:t>2023</a:t>
                      </a:r>
                      <a:endParaRPr lang="ru-RU" sz="3200">
                        <a:latin typeface="Calibri"/>
                        <a:ea typeface="Times New Roman"/>
                        <a:cs typeface="Times New Roman"/>
                      </a:endParaRPr>
                    </a:p>
                    <a:p>
                      <a:pPr algn="ctr">
                        <a:lnSpc>
                          <a:spcPct val="115000"/>
                        </a:lnSpc>
                        <a:spcAft>
                          <a:spcPts val="0"/>
                        </a:spcAft>
                      </a:pPr>
                      <a:r>
                        <a:rPr lang="kk-KZ" sz="1200" b="1">
                          <a:latin typeface="Times New Roman"/>
                          <a:ea typeface="Calibri"/>
                          <a:cs typeface="Times New Roman"/>
                        </a:rPr>
                        <a:t>І</a:t>
                      </a:r>
                      <a:endParaRPr lang="ru-RU" sz="3200">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200" b="1">
                          <a:latin typeface="Times New Roman"/>
                          <a:ea typeface="Calibri"/>
                          <a:cs typeface="Times New Roman"/>
                        </a:rPr>
                        <a:t>2023</a:t>
                      </a:r>
                      <a:endParaRPr lang="ru-RU" sz="3200">
                        <a:latin typeface="Calibri"/>
                        <a:ea typeface="Times New Roman"/>
                        <a:cs typeface="Times New Roman"/>
                      </a:endParaRPr>
                    </a:p>
                    <a:p>
                      <a:pPr algn="ctr">
                        <a:lnSpc>
                          <a:spcPct val="115000"/>
                        </a:lnSpc>
                        <a:spcAft>
                          <a:spcPts val="0"/>
                        </a:spcAft>
                      </a:pPr>
                      <a:r>
                        <a:rPr lang="kk-KZ" sz="1200" b="1">
                          <a:latin typeface="Times New Roman"/>
                          <a:ea typeface="Calibri"/>
                          <a:cs typeface="Times New Roman"/>
                        </a:rPr>
                        <a:t>ІІ</a:t>
                      </a:r>
                      <a:endParaRPr lang="ru-RU" sz="3200">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200" b="1">
                          <a:latin typeface="Times New Roman"/>
                          <a:ea typeface="Calibri"/>
                          <a:cs typeface="Times New Roman"/>
                        </a:rPr>
                        <a:t>2023</a:t>
                      </a:r>
                      <a:endParaRPr lang="ru-RU" sz="3200">
                        <a:latin typeface="Calibri"/>
                        <a:ea typeface="Times New Roman"/>
                        <a:cs typeface="Times New Roman"/>
                      </a:endParaRPr>
                    </a:p>
                    <a:p>
                      <a:pPr algn="ctr">
                        <a:lnSpc>
                          <a:spcPct val="115000"/>
                        </a:lnSpc>
                        <a:spcAft>
                          <a:spcPts val="0"/>
                        </a:spcAft>
                      </a:pPr>
                      <a:r>
                        <a:rPr lang="kk-KZ" sz="1200" b="1">
                          <a:latin typeface="Times New Roman"/>
                          <a:ea typeface="Calibri"/>
                          <a:cs typeface="Times New Roman"/>
                        </a:rPr>
                        <a:t>ІІІ</a:t>
                      </a:r>
                      <a:endParaRPr lang="ru-RU" sz="3200">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200" b="1">
                          <a:latin typeface="Times New Roman"/>
                          <a:ea typeface="Calibri"/>
                          <a:cs typeface="Times New Roman"/>
                        </a:rPr>
                        <a:t>2023</a:t>
                      </a:r>
                      <a:endParaRPr lang="ru-RU" sz="3200">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200" b="1">
                          <a:latin typeface="Times New Roman"/>
                          <a:ea typeface="Calibri"/>
                          <a:cs typeface="Times New Roman"/>
                        </a:rPr>
                        <a:t>2023</a:t>
                      </a:r>
                      <a:endParaRPr lang="ru-RU" sz="3200">
                        <a:latin typeface="Calibri"/>
                        <a:ea typeface="Times New Roman"/>
                        <a:cs typeface="Times New Roman"/>
                      </a:endParaRPr>
                    </a:p>
                    <a:p>
                      <a:pPr algn="ctr">
                        <a:lnSpc>
                          <a:spcPct val="115000"/>
                        </a:lnSpc>
                        <a:spcAft>
                          <a:spcPts val="0"/>
                        </a:spcAft>
                      </a:pPr>
                      <a:r>
                        <a:rPr lang="kk-KZ" sz="1200" b="1">
                          <a:latin typeface="Times New Roman"/>
                          <a:ea typeface="Calibri"/>
                          <a:cs typeface="Times New Roman"/>
                        </a:rPr>
                        <a:t>І</a:t>
                      </a:r>
                      <a:endParaRPr lang="ru-RU" sz="3200">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200" b="1">
                          <a:latin typeface="Times New Roman"/>
                          <a:ea typeface="Calibri"/>
                          <a:cs typeface="Times New Roman"/>
                        </a:rPr>
                        <a:t>2023</a:t>
                      </a:r>
                      <a:endParaRPr lang="ru-RU" sz="3200">
                        <a:latin typeface="Calibri"/>
                        <a:ea typeface="Times New Roman"/>
                        <a:cs typeface="Times New Roman"/>
                      </a:endParaRPr>
                    </a:p>
                    <a:p>
                      <a:pPr algn="ctr">
                        <a:lnSpc>
                          <a:spcPct val="115000"/>
                        </a:lnSpc>
                        <a:spcAft>
                          <a:spcPts val="0"/>
                        </a:spcAft>
                      </a:pPr>
                      <a:r>
                        <a:rPr lang="kk-KZ" sz="1200" b="1">
                          <a:latin typeface="Times New Roman"/>
                          <a:ea typeface="Calibri"/>
                          <a:cs typeface="Times New Roman"/>
                        </a:rPr>
                        <a:t>ІІ</a:t>
                      </a:r>
                      <a:endParaRPr lang="ru-RU" sz="3200">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200" b="1">
                          <a:latin typeface="Times New Roman"/>
                          <a:ea typeface="Calibri"/>
                          <a:cs typeface="Times New Roman"/>
                        </a:rPr>
                        <a:t>2023</a:t>
                      </a:r>
                      <a:endParaRPr lang="ru-RU" sz="3200">
                        <a:latin typeface="Calibri"/>
                        <a:ea typeface="Times New Roman"/>
                        <a:cs typeface="Times New Roman"/>
                      </a:endParaRPr>
                    </a:p>
                    <a:p>
                      <a:pPr algn="ctr">
                        <a:lnSpc>
                          <a:spcPct val="115000"/>
                        </a:lnSpc>
                        <a:spcAft>
                          <a:spcPts val="0"/>
                        </a:spcAft>
                      </a:pPr>
                      <a:r>
                        <a:rPr lang="kk-KZ" sz="1200" b="1">
                          <a:latin typeface="Times New Roman"/>
                          <a:ea typeface="Calibri"/>
                          <a:cs typeface="Times New Roman"/>
                        </a:rPr>
                        <a:t>ІІІ</a:t>
                      </a:r>
                      <a:endParaRPr lang="ru-RU" sz="3200">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200" b="1">
                          <a:latin typeface="Times New Roman"/>
                          <a:ea typeface="Calibri"/>
                          <a:cs typeface="Times New Roman"/>
                        </a:rPr>
                        <a:t>2023</a:t>
                      </a:r>
                      <a:endParaRPr lang="ru-RU" sz="3200">
                        <a:latin typeface="Calibri"/>
                        <a:ea typeface="Times New Roman"/>
                        <a:cs typeface="Times New Roman"/>
                      </a:endParaRPr>
                    </a:p>
                    <a:p>
                      <a:pPr algn="ctr">
                        <a:lnSpc>
                          <a:spcPct val="115000"/>
                        </a:lnSpc>
                        <a:spcAft>
                          <a:spcPts val="0"/>
                        </a:spcAft>
                      </a:pPr>
                      <a:r>
                        <a:rPr lang="kk-KZ" sz="1200" b="1">
                          <a:latin typeface="Times New Roman"/>
                          <a:ea typeface="Calibri"/>
                          <a:cs typeface="Times New Roman"/>
                        </a:rPr>
                        <a:t>І</a:t>
                      </a:r>
                      <a:r>
                        <a:rPr lang="en-US" sz="1200" b="1">
                          <a:latin typeface="Times New Roman"/>
                          <a:ea typeface="Calibri"/>
                          <a:cs typeface="Times New Roman"/>
                        </a:rPr>
                        <a:t>V</a:t>
                      </a:r>
                      <a:endParaRPr lang="ru-RU" sz="3200">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200" b="1">
                          <a:latin typeface="Times New Roman"/>
                          <a:ea typeface="Calibri"/>
                          <a:cs typeface="Times New Roman"/>
                        </a:rPr>
                        <a:t>2023</a:t>
                      </a:r>
                      <a:endParaRPr lang="ru-RU" sz="3200">
                        <a:latin typeface="Calibri"/>
                        <a:ea typeface="Times New Roman"/>
                        <a:cs typeface="Times New Roman"/>
                      </a:endParaRPr>
                    </a:p>
                    <a:p>
                      <a:pPr algn="ctr">
                        <a:lnSpc>
                          <a:spcPct val="115000"/>
                        </a:lnSpc>
                        <a:spcAft>
                          <a:spcPts val="0"/>
                        </a:spcAft>
                      </a:pPr>
                      <a:r>
                        <a:rPr lang="kk-KZ" sz="1200" b="1">
                          <a:latin typeface="Times New Roman"/>
                          <a:ea typeface="Calibri"/>
                          <a:cs typeface="Times New Roman"/>
                        </a:rPr>
                        <a:t>І</a:t>
                      </a:r>
                      <a:endParaRPr lang="ru-RU" sz="3200">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200" b="1">
                          <a:latin typeface="Times New Roman"/>
                          <a:ea typeface="Calibri"/>
                          <a:cs typeface="Times New Roman"/>
                        </a:rPr>
                        <a:t>2023</a:t>
                      </a:r>
                      <a:endParaRPr lang="ru-RU" sz="3200">
                        <a:latin typeface="Calibri"/>
                        <a:ea typeface="Times New Roman"/>
                        <a:cs typeface="Times New Roman"/>
                      </a:endParaRPr>
                    </a:p>
                    <a:p>
                      <a:pPr algn="ctr">
                        <a:lnSpc>
                          <a:spcPct val="115000"/>
                        </a:lnSpc>
                        <a:spcAft>
                          <a:spcPts val="0"/>
                        </a:spcAft>
                      </a:pPr>
                      <a:r>
                        <a:rPr lang="kk-KZ" sz="1200" b="1">
                          <a:latin typeface="Times New Roman"/>
                          <a:ea typeface="Calibri"/>
                          <a:cs typeface="Times New Roman"/>
                        </a:rPr>
                        <a:t>ІІ</a:t>
                      </a:r>
                      <a:endParaRPr lang="ru-RU" sz="3200">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200" b="1">
                          <a:latin typeface="Times New Roman"/>
                          <a:ea typeface="Calibri"/>
                          <a:cs typeface="Times New Roman"/>
                        </a:rPr>
                        <a:t>2023</a:t>
                      </a:r>
                      <a:endParaRPr lang="ru-RU" sz="3200">
                        <a:latin typeface="Calibri"/>
                        <a:ea typeface="Times New Roman"/>
                        <a:cs typeface="Times New Roman"/>
                      </a:endParaRPr>
                    </a:p>
                    <a:p>
                      <a:pPr algn="ctr">
                        <a:lnSpc>
                          <a:spcPct val="115000"/>
                        </a:lnSpc>
                        <a:spcAft>
                          <a:spcPts val="0"/>
                        </a:spcAft>
                      </a:pPr>
                      <a:r>
                        <a:rPr lang="kk-KZ" sz="1200" b="1">
                          <a:latin typeface="Times New Roman"/>
                          <a:ea typeface="Calibri"/>
                          <a:cs typeface="Times New Roman"/>
                        </a:rPr>
                        <a:t>ІІІ</a:t>
                      </a:r>
                      <a:endParaRPr lang="ru-RU" sz="3200">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200" b="1">
                          <a:latin typeface="Times New Roman"/>
                          <a:ea typeface="Calibri"/>
                          <a:cs typeface="Times New Roman"/>
                        </a:rPr>
                        <a:t>2023</a:t>
                      </a:r>
                      <a:endParaRPr lang="ru-RU" sz="3200">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200" b="1">
                          <a:latin typeface="Times New Roman"/>
                          <a:ea typeface="Calibri"/>
                          <a:cs typeface="Times New Roman"/>
                        </a:rPr>
                        <a:t>2023</a:t>
                      </a:r>
                      <a:endParaRPr lang="ru-RU" sz="3200">
                        <a:latin typeface="Calibri"/>
                        <a:ea typeface="Times New Roman"/>
                        <a:cs typeface="Times New Roman"/>
                      </a:endParaRPr>
                    </a:p>
                    <a:p>
                      <a:pPr algn="ctr">
                        <a:lnSpc>
                          <a:spcPct val="115000"/>
                        </a:lnSpc>
                        <a:spcAft>
                          <a:spcPts val="0"/>
                        </a:spcAft>
                      </a:pPr>
                      <a:r>
                        <a:rPr lang="kk-KZ" sz="1200" b="1">
                          <a:latin typeface="Times New Roman"/>
                          <a:ea typeface="Calibri"/>
                          <a:cs typeface="Times New Roman"/>
                        </a:rPr>
                        <a:t>І</a:t>
                      </a:r>
                      <a:endParaRPr lang="ru-RU" sz="3200">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200" b="1">
                          <a:latin typeface="Times New Roman"/>
                          <a:ea typeface="Calibri"/>
                          <a:cs typeface="Times New Roman"/>
                        </a:rPr>
                        <a:t>2023</a:t>
                      </a:r>
                      <a:endParaRPr lang="ru-RU" sz="3200">
                        <a:latin typeface="Calibri"/>
                        <a:ea typeface="Times New Roman"/>
                        <a:cs typeface="Times New Roman"/>
                      </a:endParaRPr>
                    </a:p>
                    <a:p>
                      <a:pPr algn="ctr">
                        <a:lnSpc>
                          <a:spcPct val="115000"/>
                        </a:lnSpc>
                        <a:spcAft>
                          <a:spcPts val="0"/>
                        </a:spcAft>
                      </a:pPr>
                      <a:r>
                        <a:rPr lang="kk-KZ" sz="1200" b="1">
                          <a:latin typeface="Times New Roman"/>
                          <a:ea typeface="Calibri"/>
                          <a:cs typeface="Times New Roman"/>
                        </a:rPr>
                        <a:t>ІІ</a:t>
                      </a:r>
                      <a:endParaRPr lang="ru-RU" sz="3200">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200" b="1">
                          <a:latin typeface="Times New Roman"/>
                          <a:ea typeface="Calibri"/>
                          <a:cs typeface="Times New Roman"/>
                        </a:rPr>
                        <a:t>2023</a:t>
                      </a:r>
                      <a:endParaRPr lang="ru-RU" sz="3200">
                        <a:latin typeface="Calibri"/>
                        <a:ea typeface="Times New Roman"/>
                        <a:cs typeface="Times New Roman"/>
                      </a:endParaRPr>
                    </a:p>
                    <a:p>
                      <a:pPr algn="ctr">
                        <a:lnSpc>
                          <a:spcPct val="115000"/>
                        </a:lnSpc>
                        <a:spcAft>
                          <a:spcPts val="0"/>
                        </a:spcAft>
                      </a:pPr>
                      <a:r>
                        <a:rPr lang="kk-KZ" sz="1200" b="1">
                          <a:latin typeface="Times New Roman"/>
                          <a:ea typeface="Calibri"/>
                          <a:cs typeface="Times New Roman"/>
                        </a:rPr>
                        <a:t>ІІІ</a:t>
                      </a:r>
                      <a:endParaRPr lang="ru-RU" sz="3200">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200" b="1">
                          <a:latin typeface="Times New Roman"/>
                          <a:ea typeface="Calibri"/>
                          <a:cs typeface="Times New Roman"/>
                        </a:rPr>
                        <a:t>2023</a:t>
                      </a:r>
                      <a:endParaRPr lang="ru-RU" sz="3200">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200" b="1">
                          <a:latin typeface="Times New Roman"/>
                          <a:ea typeface="Calibri"/>
                          <a:cs typeface="Times New Roman"/>
                        </a:rPr>
                        <a:t>2023</a:t>
                      </a:r>
                      <a:endParaRPr lang="ru-RU" sz="3200">
                        <a:latin typeface="Calibri"/>
                        <a:ea typeface="Times New Roman"/>
                        <a:cs typeface="Times New Roman"/>
                      </a:endParaRPr>
                    </a:p>
                    <a:p>
                      <a:pPr algn="ctr">
                        <a:lnSpc>
                          <a:spcPct val="115000"/>
                        </a:lnSpc>
                        <a:spcAft>
                          <a:spcPts val="0"/>
                        </a:spcAft>
                      </a:pPr>
                      <a:r>
                        <a:rPr lang="kk-KZ" sz="1200" b="1">
                          <a:latin typeface="Times New Roman"/>
                          <a:ea typeface="Calibri"/>
                          <a:cs typeface="Times New Roman"/>
                        </a:rPr>
                        <a:t>І</a:t>
                      </a:r>
                      <a:endParaRPr lang="ru-RU" sz="3200">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200" b="1">
                          <a:latin typeface="Times New Roman"/>
                          <a:ea typeface="Calibri"/>
                          <a:cs typeface="Times New Roman"/>
                        </a:rPr>
                        <a:t>2023</a:t>
                      </a:r>
                      <a:endParaRPr lang="ru-RU" sz="3200">
                        <a:latin typeface="Calibri"/>
                        <a:ea typeface="Times New Roman"/>
                        <a:cs typeface="Times New Roman"/>
                      </a:endParaRPr>
                    </a:p>
                    <a:p>
                      <a:pPr algn="ctr">
                        <a:lnSpc>
                          <a:spcPct val="115000"/>
                        </a:lnSpc>
                        <a:spcAft>
                          <a:spcPts val="0"/>
                        </a:spcAft>
                      </a:pPr>
                      <a:r>
                        <a:rPr lang="kk-KZ" sz="1200" b="1">
                          <a:latin typeface="Times New Roman"/>
                          <a:ea typeface="Calibri"/>
                          <a:cs typeface="Times New Roman"/>
                        </a:rPr>
                        <a:t>ІІ</a:t>
                      </a:r>
                      <a:endParaRPr lang="ru-RU" sz="3200">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200" b="1">
                          <a:latin typeface="Times New Roman"/>
                          <a:ea typeface="Calibri"/>
                          <a:cs typeface="Times New Roman"/>
                        </a:rPr>
                        <a:t>2023</a:t>
                      </a:r>
                      <a:endParaRPr lang="ru-RU" sz="3200">
                        <a:latin typeface="Calibri"/>
                        <a:ea typeface="Times New Roman"/>
                        <a:cs typeface="Times New Roman"/>
                      </a:endParaRPr>
                    </a:p>
                    <a:p>
                      <a:pPr algn="ctr">
                        <a:lnSpc>
                          <a:spcPct val="115000"/>
                        </a:lnSpc>
                        <a:spcAft>
                          <a:spcPts val="0"/>
                        </a:spcAft>
                      </a:pPr>
                      <a:r>
                        <a:rPr lang="kk-KZ" sz="1200" b="1">
                          <a:latin typeface="Times New Roman"/>
                          <a:ea typeface="Calibri"/>
                          <a:cs typeface="Times New Roman"/>
                        </a:rPr>
                        <a:t>ІІІ</a:t>
                      </a:r>
                      <a:endParaRPr lang="ru-RU" sz="3200">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200" b="1">
                          <a:latin typeface="Times New Roman"/>
                          <a:ea typeface="Calibri"/>
                          <a:cs typeface="Times New Roman"/>
                        </a:rPr>
                        <a:t>2023</a:t>
                      </a:r>
                      <a:endParaRPr lang="ru-RU" sz="3200">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1000"/>
                        </a:spcAft>
                      </a:pPr>
                      <a:r>
                        <a:rPr lang="ru-RU" sz="1100">
                          <a:latin typeface="Calibri"/>
                          <a:ea typeface="Times New Roman"/>
                          <a:cs typeface="Times New Roman"/>
                        </a:rPr>
                        <a:t> </a:t>
                      </a:r>
                    </a:p>
                  </a:txBody>
                  <a:tcPr marL="0" marR="0" marT="0" marB="0" anchor="ctr">
                    <a:lnL w="12700" cap="flat" cmpd="sng" algn="ctr">
                      <a:solidFill>
                        <a:srgbClr val="000000"/>
                      </a:solidFill>
                      <a:prstDash val="solid"/>
                      <a:round/>
                      <a:headEnd type="none" w="med" len="med"/>
                      <a:tailEnd type="none" w="med" len="med"/>
                    </a:lnL>
                    <a:lnR>
                      <a:noFill/>
                    </a:lnR>
                    <a:lnT>
                      <a:noFill/>
                    </a:lnT>
                    <a:lnB>
                      <a:noFill/>
                    </a:lnB>
                  </a:tcPr>
                </a:tc>
              </a:tr>
              <a:tr h="255841">
                <a:tc>
                  <a:txBody>
                    <a:bodyPr/>
                    <a:lstStyle/>
                    <a:p>
                      <a:pPr algn="l">
                        <a:lnSpc>
                          <a:spcPct val="115000"/>
                        </a:lnSpc>
                        <a:spcAft>
                          <a:spcPts val="0"/>
                        </a:spcAft>
                      </a:pPr>
                      <a:r>
                        <a:rPr lang="kk-KZ" sz="2400" dirty="0">
                          <a:latin typeface="Times New Roman"/>
                          <a:ea typeface="Calibri"/>
                          <a:cs typeface="Times New Roman"/>
                        </a:rPr>
                        <a:t>3</a:t>
                      </a:r>
                      <a:endParaRPr lang="ru-RU" sz="3200" dirty="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kk-KZ" sz="1800">
                          <a:latin typeface="Times New Roman"/>
                          <a:ea typeface="Calibri"/>
                          <a:cs typeface="Times New Roman"/>
                        </a:rPr>
                        <a:t>Теміртау қ.</a:t>
                      </a:r>
                      <a:endParaRPr lang="ru-RU" sz="3200">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800" b="1">
                          <a:latin typeface="Times New Roman"/>
                          <a:ea typeface="Times New Roman"/>
                          <a:cs typeface="Times New Roman"/>
                        </a:rPr>
                        <a:t>300</a:t>
                      </a:r>
                      <a:endParaRPr lang="ru-RU" sz="320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a:txBody>
                    <a:bodyPr/>
                    <a:lstStyle/>
                    <a:p>
                      <a:pPr algn="ctr">
                        <a:lnSpc>
                          <a:spcPct val="115000"/>
                        </a:lnSpc>
                        <a:spcAft>
                          <a:spcPts val="0"/>
                        </a:spcAft>
                      </a:pPr>
                      <a:r>
                        <a:rPr lang="kk-KZ" sz="1800" dirty="0">
                          <a:highlight>
                            <a:srgbClr val="FFFF00"/>
                          </a:highlight>
                          <a:latin typeface="Times New Roman"/>
                          <a:ea typeface="Times New Roman"/>
                          <a:cs typeface="Times New Roman"/>
                        </a:rPr>
                        <a:t>75</a:t>
                      </a:r>
                      <a:endParaRPr lang="ru-RU" sz="3200" dirty="0">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800" dirty="0">
                          <a:highlight>
                            <a:srgbClr val="FFFF00"/>
                          </a:highlight>
                          <a:latin typeface="Times New Roman"/>
                          <a:ea typeface="Times New Roman"/>
                          <a:cs typeface="Times New Roman"/>
                        </a:rPr>
                        <a:t>85</a:t>
                      </a:r>
                      <a:endParaRPr lang="ru-RU" sz="3200" dirty="0">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800" dirty="0">
                          <a:highlight>
                            <a:srgbClr val="FFFF00"/>
                          </a:highlight>
                          <a:latin typeface="Times New Roman"/>
                          <a:ea typeface="Times New Roman"/>
                          <a:cs typeface="Times New Roman"/>
                        </a:rPr>
                        <a:t>140</a:t>
                      </a:r>
                      <a:endParaRPr lang="ru-RU" sz="3200" dirty="0">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kk-KZ" sz="1800" dirty="0">
                        <a:highlight>
                          <a:srgbClr val="FFFF00"/>
                        </a:highlight>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800" b="1" dirty="0">
                          <a:highlight>
                            <a:srgbClr val="FFFF00"/>
                          </a:highlight>
                          <a:latin typeface="Times New Roman"/>
                          <a:ea typeface="Times New Roman"/>
                          <a:cs typeface="Times New Roman"/>
                        </a:rPr>
                        <a:t>300</a:t>
                      </a:r>
                      <a:endParaRPr lang="ru-RU" sz="3200" dirty="0">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a:txBody>
                    <a:bodyPr/>
                    <a:lstStyle/>
                    <a:p>
                      <a:pPr algn="ctr">
                        <a:lnSpc>
                          <a:spcPct val="115000"/>
                        </a:lnSpc>
                        <a:spcAft>
                          <a:spcPts val="0"/>
                        </a:spcAft>
                      </a:pPr>
                      <a:r>
                        <a:rPr lang="kk-KZ" sz="1800" dirty="0">
                          <a:highlight>
                            <a:srgbClr val="FFFF00"/>
                          </a:highlight>
                          <a:latin typeface="Times New Roman"/>
                          <a:ea typeface="Times New Roman"/>
                          <a:cs typeface="Times New Roman"/>
                        </a:rPr>
                        <a:t>-</a:t>
                      </a:r>
                      <a:endParaRPr lang="ru-RU" sz="3200" dirty="0">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800" dirty="0">
                          <a:highlight>
                            <a:srgbClr val="FFFF00"/>
                          </a:highlight>
                          <a:latin typeface="Times New Roman"/>
                          <a:ea typeface="Times New Roman"/>
                          <a:cs typeface="Times New Roman"/>
                        </a:rPr>
                        <a:t>2</a:t>
                      </a:r>
                      <a:endParaRPr lang="ru-RU" sz="3200" dirty="0">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800" dirty="0">
                          <a:highlight>
                            <a:srgbClr val="FFFF00"/>
                          </a:highlight>
                          <a:latin typeface="Times New Roman"/>
                          <a:ea typeface="Times New Roman"/>
                          <a:cs typeface="Times New Roman"/>
                        </a:rPr>
                        <a:t>-</a:t>
                      </a:r>
                      <a:endParaRPr lang="ru-RU" sz="3200" dirty="0">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800" b="1" dirty="0">
                          <a:solidFill>
                            <a:srgbClr val="FF0000"/>
                          </a:solidFill>
                          <a:latin typeface="Times New Roman"/>
                          <a:ea typeface="Times New Roman"/>
                          <a:cs typeface="Times New Roman"/>
                        </a:rPr>
                        <a:t>2</a:t>
                      </a:r>
                      <a:endParaRPr lang="ru-RU" sz="3200" dirty="0">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800" dirty="0">
                          <a:highlight>
                            <a:srgbClr val="FFFF00"/>
                          </a:highlight>
                          <a:latin typeface="Times New Roman"/>
                          <a:ea typeface="Times New Roman"/>
                          <a:cs typeface="Times New Roman"/>
                        </a:rPr>
                        <a:t>-</a:t>
                      </a:r>
                      <a:endParaRPr lang="ru-RU" sz="3200" dirty="0">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800" dirty="0">
                          <a:highlight>
                            <a:srgbClr val="FFFF00"/>
                          </a:highlight>
                          <a:latin typeface="Times New Roman"/>
                          <a:ea typeface="Times New Roman"/>
                          <a:cs typeface="Times New Roman"/>
                        </a:rPr>
                        <a:t>1</a:t>
                      </a:r>
                      <a:endParaRPr lang="ru-RU" sz="3200" dirty="0">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800" dirty="0">
                          <a:highlight>
                            <a:srgbClr val="FFFF00"/>
                          </a:highlight>
                          <a:latin typeface="Times New Roman"/>
                          <a:ea typeface="Times New Roman"/>
                          <a:cs typeface="Times New Roman"/>
                        </a:rPr>
                        <a:t>-</a:t>
                      </a:r>
                      <a:endParaRPr lang="ru-RU" sz="3200" dirty="0">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800" b="1" dirty="0">
                          <a:solidFill>
                            <a:srgbClr val="FF0000"/>
                          </a:solidFill>
                          <a:latin typeface="Times New Roman"/>
                          <a:ea typeface="Times New Roman"/>
                          <a:cs typeface="Times New Roman"/>
                        </a:rPr>
                        <a:t>1</a:t>
                      </a:r>
                      <a:endParaRPr lang="ru-RU" sz="3200" dirty="0">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800" dirty="0">
                          <a:highlight>
                            <a:srgbClr val="FFFF00"/>
                          </a:highlight>
                          <a:latin typeface="Times New Roman"/>
                          <a:ea typeface="Times New Roman"/>
                          <a:cs typeface="Times New Roman"/>
                        </a:rPr>
                        <a:t>26</a:t>
                      </a:r>
                      <a:endParaRPr lang="ru-RU" sz="3200" dirty="0">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800" dirty="0">
                          <a:highlight>
                            <a:srgbClr val="FFFF00"/>
                          </a:highlight>
                          <a:latin typeface="Times New Roman"/>
                          <a:ea typeface="Times New Roman"/>
                          <a:cs typeface="Times New Roman"/>
                        </a:rPr>
                        <a:t>21</a:t>
                      </a:r>
                      <a:endParaRPr lang="ru-RU" sz="3200" dirty="0">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800" dirty="0">
                          <a:highlight>
                            <a:srgbClr val="FFFF00"/>
                          </a:highlight>
                          <a:latin typeface="Times New Roman"/>
                          <a:ea typeface="Times New Roman"/>
                          <a:cs typeface="Times New Roman"/>
                        </a:rPr>
                        <a:t>12</a:t>
                      </a:r>
                      <a:endParaRPr lang="ru-RU" sz="3200" dirty="0">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800" b="1" dirty="0">
                          <a:solidFill>
                            <a:srgbClr val="FF0000"/>
                          </a:solidFill>
                          <a:latin typeface="Times New Roman"/>
                          <a:ea typeface="Times New Roman"/>
                          <a:cs typeface="Times New Roman"/>
                        </a:rPr>
                        <a:t>59</a:t>
                      </a:r>
                      <a:endParaRPr lang="ru-RU" sz="3200" dirty="0">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800" dirty="0">
                          <a:highlight>
                            <a:srgbClr val="FFFF00"/>
                          </a:highlight>
                          <a:latin typeface="Times New Roman"/>
                          <a:ea typeface="Times New Roman"/>
                          <a:cs typeface="Times New Roman"/>
                        </a:rPr>
                        <a:t>3</a:t>
                      </a:r>
                      <a:endParaRPr lang="ru-RU" sz="3200" dirty="0">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800" dirty="0">
                          <a:highlight>
                            <a:srgbClr val="FFFF00"/>
                          </a:highlight>
                          <a:latin typeface="Times New Roman"/>
                          <a:ea typeface="Times New Roman"/>
                          <a:cs typeface="Times New Roman"/>
                        </a:rPr>
                        <a:t>4</a:t>
                      </a:r>
                      <a:endParaRPr lang="ru-RU" sz="3200" dirty="0">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800" dirty="0">
                          <a:highlight>
                            <a:srgbClr val="FFFF00"/>
                          </a:highlight>
                          <a:latin typeface="Times New Roman"/>
                          <a:ea typeface="Times New Roman"/>
                          <a:cs typeface="Times New Roman"/>
                        </a:rPr>
                        <a:t>7</a:t>
                      </a:r>
                      <a:endParaRPr lang="ru-RU" sz="3200" dirty="0">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800" b="1" dirty="0">
                          <a:solidFill>
                            <a:srgbClr val="FF0000"/>
                          </a:solidFill>
                          <a:latin typeface="Times New Roman"/>
                          <a:ea typeface="Times New Roman"/>
                          <a:cs typeface="Times New Roman"/>
                        </a:rPr>
                        <a:t>14</a:t>
                      </a:r>
                      <a:endParaRPr lang="ru-RU" sz="3200" dirty="0">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800" dirty="0">
                          <a:highlight>
                            <a:srgbClr val="FFFF00"/>
                          </a:highlight>
                          <a:latin typeface="Times New Roman"/>
                          <a:ea typeface="Times New Roman"/>
                          <a:cs typeface="Times New Roman"/>
                        </a:rPr>
                        <a:t>1</a:t>
                      </a:r>
                      <a:endParaRPr lang="ru-RU" sz="3200" dirty="0">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800" dirty="0">
                          <a:highlight>
                            <a:srgbClr val="FFFF00"/>
                          </a:highlight>
                          <a:latin typeface="Times New Roman"/>
                          <a:ea typeface="Times New Roman"/>
                          <a:cs typeface="Times New Roman"/>
                        </a:rPr>
                        <a:t>2</a:t>
                      </a:r>
                      <a:endParaRPr lang="ru-RU" sz="3200" dirty="0">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800" dirty="0">
                          <a:highlight>
                            <a:srgbClr val="FFFF00"/>
                          </a:highlight>
                          <a:latin typeface="Times New Roman"/>
                          <a:ea typeface="Times New Roman"/>
                          <a:cs typeface="Times New Roman"/>
                        </a:rPr>
                        <a:t>2</a:t>
                      </a:r>
                      <a:endParaRPr lang="ru-RU" sz="3200" dirty="0">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800" b="1" dirty="0">
                          <a:solidFill>
                            <a:srgbClr val="FF0000"/>
                          </a:solidFill>
                          <a:latin typeface="Times New Roman"/>
                          <a:ea typeface="Times New Roman"/>
                          <a:cs typeface="Times New Roman"/>
                        </a:rPr>
                        <a:t>5</a:t>
                      </a:r>
                      <a:endParaRPr lang="ru-RU" sz="3200" dirty="0">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800" dirty="0">
                          <a:highlight>
                            <a:srgbClr val="FFFF00"/>
                          </a:highlight>
                          <a:latin typeface="Times New Roman"/>
                          <a:ea typeface="Calibri"/>
                          <a:cs typeface="Times New Roman"/>
                        </a:rPr>
                        <a:t>45</a:t>
                      </a:r>
                      <a:endParaRPr lang="ru-RU" sz="3200" dirty="0">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800" dirty="0">
                          <a:highlight>
                            <a:srgbClr val="FFFF00"/>
                          </a:highlight>
                          <a:latin typeface="Times New Roman"/>
                          <a:ea typeface="Calibri"/>
                          <a:cs typeface="Times New Roman"/>
                        </a:rPr>
                        <a:t>55</a:t>
                      </a:r>
                      <a:endParaRPr lang="ru-RU" sz="3200" dirty="0">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800" dirty="0">
                          <a:highlight>
                            <a:srgbClr val="FFFF00"/>
                          </a:highlight>
                          <a:latin typeface="Times New Roman"/>
                          <a:ea typeface="Calibri"/>
                          <a:cs typeface="Times New Roman"/>
                        </a:rPr>
                        <a:t>119</a:t>
                      </a:r>
                      <a:endParaRPr lang="ru-RU" sz="3200" dirty="0">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800" b="1" dirty="0">
                          <a:solidFill>
                            <a:srgbClr val="FF0000"/>
                          </a:solidFill>
                          <a:latin typeface="Times New Roman"/>
                          <a:ea typeface="Calibri"/>
                          <a:cs typeface="Times New Roman"/>
                        </a:rPr>
                        <a:t>219</a:t>
                      </a:r>
                      <a:endParaRPr lang="ru-RU" sz="3200" dirty="0">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1000"/>
                        </a:spcAft>
                      </a:pPr>
                      <a:r>
                        <a:rPr lang="ru-RU" sz="1100" dirty="0">
                          <a:latin typeface="Calibri"/>
                          <a:ea typeface="Times New Roman"/>
                          <a:cs typeface="Times New Roman"/>
                        </a:rPr>
                        <a:t> </a:t>
                      </a:r>
                    </a:p>
                  </a:txBody>
                  <a:tcPr marL="0" marR="0" marT="0" marB="0" anchor="ctr">
                    <a:lnL w="12700" cap="flat" cmpd="sng" algn="ctr">
                      <a:solidFill>
                        <a:srgbClr val="000000"/>
                      </a:solidFill>
                      <a:prstDash val="solid"/>
                      <a:round/>
                      <a:headEnd type="none" w="med" len="med"/>
                      <a:tailEnd type="none" w="med" len="med"/>
                    </a:lnL>
                    <a:lnR>
                      <a:noFill/>
                    </a:lnR>
                    <a:lnT>
                      <a:noFill/>
                    </a:lnT>
                    <a:lnB>
                      <a:noFill/>
                    </a:lnB>
                  </a:tcPr>
                </a:tc>
              </a:tr>
            </a:tbl>
          </a:graphicData>
        </a:graphic>
      </p:graphicFrame>
      <p:graphicFrame>
        <p:nvGraphicFramePr>
          <p:cNvPr id="4" name="Диаграмма 3"/>
          <p:cNvGraphicFramePr/>
          <p:nvPr/>
        </p:nvGraphicFramePr>
        <p:xfrm>
          <a:off x="8501058" y="4429120"/>
          <a:ext cx="9405918" cy="569910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Диаграмма 4"/>
          <p:cNvGraphicFramePr/>
          <p:nvPr/>
        </p:nvGraphicFramePr>
        <p:xfrm>
          <a:off x="214250" y="4857748"/>
          <a:ext cx="8739206" cy="4714872"/>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214445" y="555522"/>
            <a:ext cx="13825536" cy="749630"/>
          </a:xfrm>
          <a:prstGeom prst="rect">
            <a:avLst/>
          </a:prstGeom>
          <a:noFill/>
        </p:spPr>
        <p:txBody>
          <a:bodyPr wrap="square" lIns="163260" tIns="81630" rIns="163260" bIns="81630" rtlCol="0">
            <a:spAutoFit/>
          </a:bodyPr>
          <a:lstStyle/>
          <a:p>
            <a:pPr defTabSz="1632590">
              <a:defRPr/>
            </a:pPr>
            <a:r>
              <a:rPr lang="kk-KZ" sz="3800" b="1" dirty="0" smtClean="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latin typeface="Arial" pitchFamily="34" charset="0"/>
                <a:cs typeface="Arial" pitchFamily="34" charset="0"/>
              </a:rPr>
              <a:t>Қазақ, ағылшын, орыс тілі курсының тыңдаушылары</a:t>
            </a:r>
            <a:endParaRPr lang="ru-RU" sz="3800" i="1" dirty="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latin typeface="Arial" pitchFamily="34" charset="0"/>
              <a:cs typeface="Arial" pitchFamily="34" charset="0"/>
            </a:endParaRPr>
          </a:p>
        </p:txBody>
      </p:sp>
      <p:cxnSp>
        <p:nvCxnSpPr>
          <p:cNvPr id="14" name="Прямая соединительная линия 13"/>
          <p:cNvCxnSpPr/>
          <p:nvPr/>
        </p:nvCxnSpPr>
        <p:spPr>
          <a:xfrm>
            <a:off x="13733036" y="1241656"/>
            <a:ext cx="4305415" cy="0"/>
          </a:xfrm>
          <a:prstGeom prst="line">
            <a:avLst/>
          </a:prstGeom>
        </p:spPr>
        <p:style>
          <a:lnRef idx="1">
            <a:schemeClr val="accent1"/>
          </a:lnRef>
          <a:fillRef idx="0">
            <a:schemeClr val="accent1"/>
          </a:fillRef>
          <a:effectRef idx="0">
            <a:schemeClr val="accent1"/>
          </a:effectRef>
          <a:fontRef idx="minor">
            <a:schemeClr val="tx1"/>
          </a:fontRef>
        </p:style>
      </p:cxnSp>
      <p:sp>
        <p:nvSpPr>
          <p:cNvPr id="16" name="Rectangle 19"/>
          <p:cNvSpPr/>
          <p:nvPr/>
        </p:nvSpPr>
        <p:spPr>
          <a:xfrm rot="21356622">
            <a:off x="3001828" y="7678660"/>
            <a:ext cx="3081496" cy="2171227"/>
          </a:xfrm>
          <a:custGeom>
            <a:avLst/>
            <a:gdLst>
              <a:gd name="connsiteX0" fmla="*/ 0 w 1339596"/>
              <a:gd name="connsiteY0" fmla="*/ 0 h 1219200"/>
              <a:gd name="connsiteX1" fmla="*/ 1339596 w 1339596"/>
              <a:gd name="connsiteY1" fmla="*/ 0 h 1219200"/>
              <a:gd name="connsiteX2" fmla="*/ 1339596 w 1339596"/>
              <a:gd name="connsiteY2" fmla="*/ 1219200 h 1219200"/>
              <a:gd name="connsiteX3" fmla="*/ 0 w 1339596"/>
              <a:gd name="connsiteY3" fmla="*/ 1219200 h 1219200"/>
              <a:gd name="connsiteX4" fmla="*/ 0 w 1339596"/>
              <a:gd name="connsiteY4" fmla="*/ 0 h 1219200"/>
              <a:gd name="connsiteX0" fmla="*/ 0 w 1339596"/>
              <a:gd name="connsiteY0" fmla="*/ 11733 h 1230933"/>
              <a:gd name="connsiteX1" fmla="*/ 1306342 w 1339596"/>
              <a:gd name="connsiteY1" fmla="*/ 0 h 1230933"/>
              <a:gd name="connsiteX2" fmla="*/ 1339596 w 1339596"/>
              <a:gd name="connsiteY2" fmla="*/ 1230933 h 1230933"/>
              <a:gd name="connsiteX3" fmla="*/ 0 w 1339596"/>
              <a:gd name="connsiteY3" fmla="*/ 1230933 h 1230933"/>
              <a:gd name="connsiteX4" fmla="*/ 0 w 1339596"/>
              <a:gd name="connsiteY4" fmla="*/ 11733 h 1230933"/>
              <a:gd name="connsiteX0" fmla="*/ 55747 w 1339596"/>
              <a:gd name="connsiteY0" fmla="*/ 12706 h 1230933"/>
              <a:gd name="connsiteX1" fmla="*/ 1306342 w 1339596"/>
              <a:gd name="connsiteY1" fmla="*/ 0 h 1230933"/>
              <a:gd name="connsiteX2" fmla="*/ 1339596 w 1339596"/>
              <a:gd name="connsiteY2" fmla="*/ 1230933 h 1230933"/>
              <a:gd name="connsiteX3" fmla="*/ 0 w 1339596"/>
              <a:gd name="connsiteY3" fmla="*/ 1230933 h 1230933"/>
              <a:gd name="connsiteX4" fmla="*/ 55747 w 1339596"/>
              <a:gd name="connsiteY4" fmla="*/ 12706 h 1230933"/>
              <a:gd name="connsiteX0" fmla="*/ 28195 w 1339596"/>
              <a:gd name="connsiteY0" fmla="*/ 12225 h 1230933"/>
              <a:gd name="connsiteX1" fmla="*/ 1306342 w 1339596"/>
              <a:gd name="connsiteY1" fmla="*/ 0 h 1230933"/>
              <a:gd name="connsiteX2" fmla="*/ 1339596 w 1339596"/>
              <a:gd name="connsiteY2" fmla="*/ 1230933 h 1230933"/>
              <a:gd name="connsiteX3" fmla="*/ 0 w 1339596"/>
              <a:gd name="connsiteY3" fmla="*/ 1230933 h 1230933"/>
              <a:gd name="connsiteX4" fmla="*/ 28195 w 1339596"/>
              <a:gd name="connsiteY4" fmla="*/ 12225 h 1230933"/>
              <a:gd name="connsiteX0" fmla="*/ 28195 w 1353846"/>
              <a:gd name="connsiteY0" fmla="*/ 6385 h 1225093"/>
              <a:gd name="connsiteX1" fmla="*/ 1353846 w 1353846"/>
              <a:gd name="connsiteY1" fmla="*/ 0 h 1225093"/>
              <a:gd name="connsiteX2" fmla="*/ 1339596 w 1353846"/>
              <a:gd name="connsiteY2" fmla="*/ 1225093 h 1225093"/>
              <a:gd name="connsiteX3" fmla="*/ 0 w 1353846"/>
              <a:gd name="connsiteY3" fmla="*/ 1225093 h 1225093"/>
              <a:gd name="connsiteX4" fmla="*/ 28195 w 1353846"/>
              <a:gd name="connsiteY4" fmla="*/ 6385 h 1225093"/>
              <a:gd name="connsiteX0" fmla="*/ 20681 w 1353846"/>
              <a:gd name="connsiteY0" fmla="*/ 6253 h 1225093"/>
              <a:gd name="connsiteX1" fmla="*/ 1353846 w 1353846"/>
              <a:gd name="connsiteY1" fmla="*/ 0 h 1225093"/>
              <a:gd name="connsiteX2" fmla="*/ 1339596 w 1353846"/>
              <a:gd name="connsiteY2" fmla="*/ 1225093 h 1225093"/>
              <a:gd name="connsiteX3" fmla="*/ 0 w 1353846"/>
              <a:gd name="connsiteY3" fmla="*/ 1225093 h 1225093"/>
              <a:gd name="connsiteX4" fmla="*/ 20681 w 1353846"/>
              <a:gd name="connsiteY4" fmla="*/ 6253 h 1225093"/>
              <a:gd name="connsiteX0" fmla="*/ 20681 w 1339596"/>
              <a:gd name="connsiteY0" fmla="*/ 6603 h 1225443"/>
              <a:gd name="connsiteX1" fmla="*/ 1333808 w 1339596"/>
              <a:gd name="connsiteY1" fmla="*/ 0 h 1225443"/>
              <a:gd name="connsiteX2" fmla="*/ 1339596 w 1339596"/>
              <a:gd name="connsiteY2" fmla="*/ 1225443 h 1225443"/>
              <a:gd name="connsiteX3" fmla="*/ 0 w 1339596"/>
              <a:gd name="connsiteY3" fmla="*/ 1225443 h 1225443"/>
              <a:gd name="connsiteX4" fmla="*/ 20681 w 1339596"/>
              <a:gd name="connsiteY4" fmla="*/ 6603 h 1225443"/>
              <a:gd name="connsiteX0" fmla="*/ 33205 w 1339596"/>
              <a:gd name="connsiteY0" fmla="*/ 6822 h 1225443"/>
              <a:gd name="connsiteX1" fmla="*/ 1333808 w 1339596"/>
              <a:gd name="connsiteY1" fmla="*/ 0 h 1225443"/>
              <a:gd name="connsiteX2" fmla="*/ 1339596 w 1339596"/>
              <a:gd name="connsiteY2" fmla="*/ 1225443 h 1225443"/>
              <a:gd name="connsiteX3" fmla="*/ 0 w 1339596"/>
              <a:gd name="connsiteY3" fmla="*/ 1225443 h 1225443"/>
              <a:gd name="connsiteX4" fmla="*/ 33205 w 1339596"/>
              <a:gd name="connsiteY4" fmla="*/ 6822 h 1225443"/>
              <a:gd name="connsiteX0" fmla="*/ 13167 w 1339596"/>
              <a:gd name="connsiteY0" fmla="*/ 6472 h 1225443"/>
              <a:gd name="connsiteX1" fmla="*/ 1333808 w 1339596"/>
              <a:gd name="connsiteY1" fmla="*/ 0 h 1225443"/>
              <a:gd name="connsiteX2" fmla="*/ 1339596 w 1339596"/>
              <a:gd name="connsiteY2" fmla="*/ 1225443 h 1225443"/>
              <a:gd name="connsiteX3" fmla="*/ 0 w 1339596"/>
              <a:gd name="connsiteY3" fmla="*/ 1225443 h 1225443"/>
              <a:gd name="connsiteX4" fmla="*/ 13167 w 1339596"/>
              <a:gd name="connsiteY4" fmla="*/ 6472 h 1225443"/>
              <a:gd name="connsiteX0" fmla="*/ 13167 w 1333884"/>
              <a:gd name="connsiteY0" fmla="*/ 6472 h 1225443"/>
              <a:gd name="connsiteX1" fmla="*/ 1333808 w 1333884"/>
              <a:gd name="connsiteY1" fmla="*/ 0 h 1225443"/>
              <a:gd name="connsiteX2" fmla="*/ 1302330 w 1333884"/>
              <a:gd name="connsiteY2" fmla="*/ 1207253 h 1225443"/>
              <a:gd name="connsiteX3" fmla="*/ 0 w 1333884"/>
              <a:gd name="connsiteY3" fmla="*/ 1225443 h 1225443"/>
              <a:gd name="connsiteX4" fmla="*/ 13167 w 1333884"/>
              <a:gd name="connsiteY4" fmla="*/ 6472 h 1225443"/>
              <a:gd name="connsiteX0" fmla="*/ 13167 w 1334211"/>
              <a:gd name="connsiteY0" fmla="*/ 6472 h 1232826"/>
              <a:gd name="connsiteX1" fmla="*/ 1333808 w 1334211"/>
              <a:gd name="connsiteY1" fmla="*/ 0 h 1232826"/>
              <a:gd name="connsiteX2" fmla="*/ 1331950 w 1334211"/>
              <a:gd name="connsiteY2" fmla="*/ 1232826 h 1232826"/>
              <a:gd name="connsiteX3" fmla="*/ 0 w 1334211"/>
              <a:gd name="connsiteY3" fmla="*/ 1225443 h 1232826"/>
              <a:gd name="connsiteX4" fmla="*/ 13167 w 1334211"/>
              <a:gd name="connsiteY4" fmla="*/ 6472 h 1232826"/>
              <a:gd name="connsiteX0" fmla="*/ 13167 w 1333952"/>
              <a:gd name="connsiteY0" fmla="*/ 6472 h 1225443"/>
              <a:gd name="connsiteX1" fmla="*/ 1333808 w 1333952"/>
              <a:gd name="connsiteY1" fmla="*/ 0 h 1225443"/>
              <a:gd name="connsiteX2" fmla="*/ 1319601 w 1333952"/>
              <a:gd name="connsiteY2" fmla="*/ 1222588 h 1225443"/>
              <a:gd name="connsiteX3" fmla="*/ 0 w 1333952"/>
              <a:gd name="connsiteY3" fmla="*/ 1225443 h 1225443"/>
              <a:gd name="connsiteX4" fmla="*/ 13167 w 1333952"/>
              <a:gd name="connsiteY4" fmla="*/ 6472 h 1225443"/>
              <a:gd name="connsiteX0" fmla="*/ 30785 w 1333952"/>
              <a:gd name="connsiteY0" fmla="*/ 0 h 1235984"/>
              <a:gd name="connsiteX1" fmla="*/ 1333808 w 1333952"/>
              <a:gd name="connsiteY1" fmla="*/ 10541 h 1235984"/>
              <a:gd name="connsiteX2" fmla="*/ 1319601 w 1333952"/>
              <a:gd name="connsiteY2" fmla="*/ 1233129 h 1235984"/>
              <a:gd name="connsiteX3" fmla="*/ 0 w 1333952"/>
              <a:gd name="connsiteY3" fmla="*/ 1235984 h 1235984"/>
              <a:gd name="connsiteX4" fmla="*/ 30785 w 1333952"/>
              <a:gd name="connsiteY4" fmla="*/ 0 h 1235984"/>
              <a:gd name="connsiteX0" fmla="*/ 30785 w 1319601"/>
              <a:gd name="connsiteY0" fmla="*/ 0 h 1235984"/>
              <a:gd name="connsiteX1" fmla="*/ 1312848 w 1319601"/>
              <a:gd name="connsiteY1" fmla="*/ 20567 h 1235984"/>
              <a:gd name="connsiteX2" fmla="*/ 1319601 w 1319601"/>
              <a:gd name="connsiteY2" fmla="*/ 1233129 h 1235984"/>
              <a:gd name="connsiteX3" fmla="*/ 0 w 1319601"/>
              <a:gd name="connsiteY3" fmla="*/ 1235984 h 1235984"/>
              <a:gd name="connsiteX4" fmla="*/ 30785 w 1319601"/>
              <a:gd name="connsiteY4" fmla="*/ 0 h 1235984"/>
              <a:gd name="connsiteX0" fmla="*/ 30785 w 1319601"/>
              <a:gd name="connsiteY0" fmla="*/ 0 h 1258608"/>
              <a:gd name="connsiteX1" fmla="*/ 1312848 w 1319601"/>
              <a:gd name="connsiteY1" fmla="*/ 20567 h 1258608"/>
              <a:gd name="connsiteX2" fmla="*/ 1319601 w 1319601"/>
              <a:gd name="connsiteY2" fmla="*/ 1233129 h 1258608"/>
              <a:gd name="connsiteX3" fmla="*/ 0 w 1319601"/>
              <a:gd name="connsiteY3" fmla="*/ 1235984 h 1258608"/>
              <a:gd name="connsiteX4" fmla="*/ 30785 w 1319601"/>
              <a:gd name="connsiteY4" fmla="*/ 0 h 1258608"/>
              <a:gd name="connsiteX0" fmla="*/ 31250 w 1320066"/>
              <a:gd name="connsiteY0" fmla="*/ 0 h 1267432"/>
              <a:gd name="connsiteX1" fmla="*/ 1313313 w 1320066"/>
              <a:gd name="connsiteY1" fmla="*/ 20567 h 1267432"/>
              <a:gd name="connsiteX2" fmla="*/ 1320066 w 1320066"/>
              <a:gd name="connsiteY2" fmla="*/ 1233129 h 1267432"/>
              <a:gd name="connsiteX3" fmla="*/ 0 w 1320066"/>
              <a:gd name="connsiteY3" fmla="*/ 1260343 h 1267432"/>
              <a:gd name="connsiteX4" fmla="*/ 31250 w 1320066"/>
              <a:gd name="connsiteY4" fmla="*/ 0 h 1267432"/>
              <a:gd name="connsiteX0" fmla="*/ 31250 w 1320066"/>
              <a:gd name="connsiteY0" fmla="*/ 0 h 1268253"/>
              <a:gd name="connsiteX1" fmla="*/ 1313313 w 1320066"/>
              <a:gd name="connsiteY1" fmla="*/ 20567 h 1268253"/>
              <a:gd name="connsiteX2" fmla="*/ 1320066 w 1320066"/>
              <a:gd name="connsiteY2" fmla="*/ 1233129 h 1268253"/>
              <a:gd name="connsiteX3" fmla="*/ 0 w 1320066"/>
              <a:gd name="connsiteY3" fmla="*/ 1260343 h 1268253"/>
              <a:gd name="connsiteX4" fmla="*/ 31250 w 1320066"/>
              <a:gd name="connsiteY4" fmla="*/ 0 h 1268253"/>
              <a:gd name="connsiteX0" fmla="*/ 31250 w 1320066"/>
              <a:gd name="connsiteY0" fmla="*/ 0 h 1263844"/>
              <a:gd name="connsiteX1" fmla="*/ 1313313 w 1320066"/>
              <a:gd name="connsiteY1" fmla="*/ 20567 h 1263844"/>
              <a:gd name="connsiteX2" fmla="*/ 1320066 w 1320066"/>
              <a:gd name="connsiteY2" fmla="*/ 1233129 h 1263844"/>
              <a:gd name="connsiteX3" fmla="*/ 0 w 1320066"/>
              <a:gd name="connsiteY3" fmla="*/ 1260343 h 1263844"/>
              <a:gd name="connsiteX4" fmla="*/ 31250 w 1320066"/>
              <a:gd name="connsiteY4" fmla="*/ 0 h 1263844"/>
              <a:gd name="connsiteX0" fmla="*/ 31250 w 1320066"/>
              <a:gd name="connsiteY0" fmla="*/ 0 h 1263844"/>
              <a:gd name="connsiteX1" fmla="*/ 1313313 w 1320066"/>
              <a:gd name="connsiteY1" fmla="*/ 20567 h 1263844"/>
              <a:gd name="connsiteX2" fmla="*/ 1320066 w 1320066"/>
              <a:gd name="connsiteY2" fmla="*/ 1233129 h 1263844"/>
              <a:gd name="connsiteX3" fmla="*/ 0 w 1320066"/>
              <a:gd name="connsiteY3" fmla="*/ 1260343 h 1263844"/>
              <a:gd name="connsiteX4" fmla="*/ 31250 w 1320066"/>
              <a:gd name="connsiteY4" fmla="*/ 0 h 1263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0066" h="1263844">
                <a:moveTo>
                  <a:pt x="31250" y="0"/>
                </a:moveTo>
                <a:lnTo>
                  <a:pt x="1313313" y="20567"/>
                </a:lnTo>
                <a:cubicBezTo>
                  <a:pt x="1315242" y="429048"/>
                  <a:pt x="1291435" y="859628"/>
                  <a:pt x="1320066" y="1233129"/>
                </a:cubicBezTo>
                <a:cubicBezTo>
                  <a:pt x="665493" y="1279400"/>
                  <a:pt x="439867" y="1259391"/>
                  <a:pt x="0" y="1260343"/>
                </a:cubicBezTo>
                <a:lnTo>
                  <a:pt x="31250" y="0"/>
                </a:lnTo>
                <a:close/>
              </a:path>
            </a:pathLst>
          </a:custGeom>
          <a:gradFill flip="none" rotWithShape="1">
            <a:gsLst>
              <a:gs pos="0">
                <a:srgbClr val="F3C8B9"/>
              </a:gs>
              <a:gs pos="100000">
                <a:srgbClr val="EA9486"/>
              </a:gs>
            </a:gsLst>
            <a:lin ang="5400000" scaled="1"/>
            <a:tileRect/>
          </a:gradFill>
          <a:ln>
            <a:noFill/>
          </a:ln>
          <a:effectLst>
            <a:outerShdw blurRad="38100" dist="12700" dir="54000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81636" tIns="81636" rIns="81636" bIns="81636" anchor="ctr"/>
          <a:lstStyle/>
          <a:p>
            <a:pPr algn="ctr" defTabSz="1632735">
              <a:defRPr/>
            </a:pPr>
            <a:endParaRPr lang="en-US" sz="2200" dirty="0">
              <a:solidFill>
                <a:prstClr val="black"/>
              </a:solidFill>
              <a:latin typeface="Arial" pitchFamily="34" charset="0"/>
              <a:cs typeface="Arial" pitchFamily="34" charset="0"/>
            </a:endParaRPr>
          </a:p>
        </p:txBody>
      </p:sp>
      <p:sp>
        <p:nvSpPr>
          <p:cNvPr id="17" name="Rectangle 54"/>
          <p:cNvSpPr>
            <a:spLocks noChangeArrowheads="1"/>
          </p:cNvSpPr>
          <p:nvPr/>
        </p:nvSpPr>
        <p:spPr bwMode="auto">
          <a:xfrm rot="21356622">
            <a:off x="3091581" y="8525866"/>
            <a:ext cx="2743752" cy="65730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163274" tIns="81636" rIns="163274" bIns="81636">
            <a:spAutoFit/>
          </a:bodyPr>
          <a:lstStyle/>
          <a:p>
            <a:pPr algn="ctr" defTabSz="1632735">
              <a:defRPr/>
            </a:pPr>
            <a:r>
              <a:rPr lang="kk-KZ" sz="3200" b="1" dirty="0" smtClean="0">
                <a:solidFill>
                  <a:srgbClr val="002060"/>
                </a:solidFill>
                <a:latin typeface="Cambria" pitchFamily="18" charset="0"/>
                <a:cs typeface="Arial" pitchFamily="34" charset="0"/>
              </a:rPr>
              <a:t>Қазақ тілі </a:t>
            </a:r>
            <a:endParaRPr lang="en-US" sz="4000" dirty="0">
              <a:solidFill>
                <a:srgbClr val="002060"/>
              </a:solidFill>
              <a:latin typeface="Cambria" pitchFamily="18" charset="0"/>
              <a:cs typeface="Arial" pitchFamily="34" charset="0"/>
            </a:endParaRPr>
          </a:p>
        </p:txBody>
      </p:sp>
      <p:grpSp>
        <p:nvGrpSpPr>
          <p:cNvPr id="2" name="Group 55"/>
          <p:cNvGrpSpPr/>
          <p:nvPr/>
        </p:nvGrpSpPr>
        <p:grpSpPr>
          <a:xfrm rot="21356622">
            <a:off x="4180124" y="7667299"/>
            <a:ext cx="369570" cy="280036"/>
            <a:chOff x="4917745" y="2235200"/>
            <a:chExt cx="2584952" cy="2489199"/>
          </a:xfrm>
          <a:effectLst>
            <a:outerShdw blurRad="50800" dist="25400" dir="8100000" algn="tr" rotWithShape="0">
              <a:prstClr val="black">
                <a:alpha val="45000"/>
              </a:prstClr>
            </a:outerShdw>
          </a:effectLst>
        </p:grpSpPr>
        <p:sp>
          <p:nvSpPr>
            <p:cNvPr id="19" name="Oval 56"/>
            <p:cNvSpPr/>
            <p:nvPr/>
          </p:nvSpPr>
          <p:spPr>
            <a:xfrm>
              <a:off x="4917745" y="2429067"/>
              <a:ext cx="2295331" cy="2295332"/>
            </a:xfrm>
            <a:prstGeom prst="ellipse">
              <a:avLst/>
            </a:prstGeom>
            <a:solidFill>
              <a:srgbClr val="EBE600"/>
            </a:solidFill>
            <a:ln>
              <a:noFill/>
            </a:ln>
            <a:effectLst/>
            <a:scene3d>
              <a:camera prst="orthographicFront">
                <a:rot lat="0" lon="0" rev="0"/>
              </a:camera>
              <a:lightRig rig="contrasting" dir="t">
                <a:rot lat="0" lon="0" rev="1500000"/>
              </a:lightRig>
            </a:scene3d>
            <a:sp3d>
              <a:bevelT w="44450" h="69850"/>
            </a:sp3d>
          </p:spPr>
          <p:style>
            <a:lnRef idx="1">
              <a:schemeClr val="accent2"/>
            </a:lnRef>
            <a:fillRef idx="3">
              <a:schemeClr val="accent2"/>
            </a:fillRef>
            <a:effectRef idx="2">
              <a:schemeClr val="accent2"/>
            </a:effectRef>
            <a:fontRef idx="minor">
              <a:schemeClr val="lt1"/>
            </a:fontRef>
          </p:style>
          <p:txBody>
            <a:bodyPr anchor="ctr"/>
            <a:lstStyle/>
            <a:p>
              <a:pPr algn="ctr" defTabSz="1632735">
                <a:defRPr/>
              </a:pPr>
              <a:endParaRPr lang="en-US" dirty="0">
                <a:solidFill>
                  <a:prstClr val="black"/>
                </a:solidFill>
                <a:latin typeface="Arial" pitchFamily="34" charset="0"/>
                <a:cs typeface="Arial" pitchFamily="34" charset="0"/>
              </a:endParaRPr>
            </a:p>
          </p:txBody>
        </p:sp>
        <p:sp>
          <p:nvSpPr>
            <p:cNvPr id="20" name="Oval 57"/>
            <p:cNvSpPr/>
            <p:nvPr/>
          </p:nvSpPr>
          <p:spPr>
            <a:xfrm>
              <a:off x="5484130" y="2913213"/>
              <a:ext cx="1253454" cy="1253453"/>
            </a:xfrm>
            <a:prstGeom prst="ellipse">
              <a:avLst/>
            </a:prstGeom>
            <a:solidFill>
              <a:srgbClr val="A6A200"/>
            </a:solidFill>
            <a:ln>
              <a:noFill/>
            </a:ln>
            <a:effectLst/>
            <a:scene3d>
              <a:camera prst="orthographicFront">
                <a:rot lat="0" lon="0" rev="0"/>
              </a:camera>
              <a:lightRig rig="contrasting" dir="t">
                <a:rot lat="0" lon="0" rev="1500000"/>
              </a:lightRig>
            </a:scene3d>
            <a:sp3d/>
          </p:spPr>
          <p:style>
            <a:lnRef idx="1">
              <a:schemeClr val="accent2"/>
            </a:lnRef>
            <a:fillRef idx="3">
              <a:schemeClr val="accent2"/>
            </a:fillRef>
            <a:effectRef idx="2">
              <a:schemeClr val="accent2"/>
            </a:effectRef>
            <a:fontRef idx="minor">
              <a:schemeClr val="lt1"/>
            </a:fontRef>
          </p:style>
          <p:txBody>
            <a:bodyPr anchor="ctr"/>
            <a:lstStyle/>
            <a:p>
              <a:pPr algn="ctr" defTabSz="1632735">
                <a:defRPr/>
              </a:pPr>
              <a:endParaRPr lang="en-US" dirty="0">
                <a:solidFill>
                  <a:prstClr val="black"/>
                </a:solidFill>
                <a:latin typeface="Arial" pitchFamily="34" charset="0"/>
                <a:cs typeface="Arial" pitchFamily="34" charset="0"/>
              </a:endParaRPr>
            </a:p>
          </p:txBody>
        </p:sp>
        <p:sp>
          <p:nvSpPr>
            <p:cNvPr id="21" name="Oval 58"/>
            <p:cNvSpPr/>
            <p:nvPr/>
          </p:nvSpPr>
          <p:spPr>
            <a:xfrm>
              <a:off x="5972471" y="2235200"/>
              <a:ext cx="1530226" cy="1530226"/>
            </a:xfrm>
            <a:prstGeom prst="ellipse">
              <a:avLst/>
            </a:prstGeom>
            <a:solidFill>
              <a:srgbClr val="EBE600"/>
            </a:solidFill>
            <a:ln>
              <a:noFill/>
            </a:ln>
            <a:effectLst/>
            <a:scene3d>
              <a:camera prst="orthographicFront">
                <a:rot lat="0" lon="0" rev="0"/>
              </a:camera>
              <a:lightRig rig="contrasting" dir="t">
                <a:rot lat="0" lon="0" rev="1500000"/>
              </a:lightRig>
            </a:scene3d>
            <a:sp3d>
              <a:bevelT w="31750" h="69850"/>
            </a:sp3d>
          </p:spPr>
          <p:style>
            <a:lnRef idx="1">
              <a:schemeClr val="accent2"/>
            </a:lnRef>
            <a:fillRef idx="3">
              <a:schemeClr val="accent2"/>
            </a:fillRef>
            <a:effectRef idx="2">
              <a:schemeClr val="accent2"/>
            </a:effectRef>
            <a:fontRef idx="minor">
              <a:schemeClr val="lt1"/>
            </a:fontRef>
          </p:style>
          <p:txBody>
            <a:bodyPr anchor="ctr"/>
            <a:lstStyle/>
            <a:p>
              <a:pPr algn="ctr" defTabSz="1632735">
                <a:defRPr/>
              </a:pPr>
              <a:endParaRPr lang="en-US" dirty="0">
                <a:solidFill>
                  <a:prstClr val="black"/>
                </a:solidFill>
                <a:latin typeface="Arial" pitchFamily="34" charset="0"/>
                <a:cs typeface="Arial" pitchFamily="34" charset="0"/>
              </a:endParaRPr>
            </a:p>
          </p:txBody>
        </p:sp>
      </p:grpSp>
      <p:sp>
        <p:nvSpPr>
          <p:cNvPr id="22" name="Rectangle 19"/>
          <p:cNvSpPr/>
          <p:nvPr/>
        </p:nvSpPr>
        <p:spPr>
          <a:xfrm rot="21599113">
            <a:off x="7493651" y="7635680"/>
            <a:ext cx="3280195" cy="2062438"/>
          </a:xfrm>
          <a:custGeom>
            <a:avLst/>
            <a:gdLst>
              <a:gd name="connsiteX0" fmla="*/ 0 w 1339596"/>
              <a:gd name="connsiteY0" fmla="*/ 0 h 1219200"/>
              <a:gd name="connsiteX1" fmla="*/ 1339596 w 1339596"/>
              <a:gd name="connsiteY1" fmla="*/ 0 h 1219200"/>
              <a:gd name="connsiteX2" fmla="*/ 1339596 w 1339596"/>
              <a:gd name="connsiteY2" fmla="*/ 1219200 h 1219200"/>
              <a:gd name="connsiteX3" fmla="*/ 0 w 1339596"/>
              <a:gd name="connsiteY3" fmla="*/ 1219200 h 1219200"/>
              <a:gd name="connsiteX4" fmla="*/ 0 w 1339596"/>
              <a:gd name="connsiteY4" fmla="*/ 0 h 1219200"/>
              <a:gd name="connsiteX0" fmla="*/ 0 w 1339596"/>
              <a:gd name="connsiteY0" fmla="*/ 11733 h 1230933"/>
              <a:gd name="connsiteX1" fmla="*/ 1306342 w 1339596"/>
              <a:gd name="connsiteY1" fmla="*/ 0 h 1230933"/>
              <a:gd name="connsiteX2" fmla="*/ 1339596 w 1339596"/>
              <a:gd name="connsiteY2" fmla="*/ 1230933 h 1230933"/>
              <a:gd name="connsiteX3" fmla="*/ 0 w 1339596"/>
              <a:gd name="connsiteY3" fmla="*/ 1230933 h 1230933"/>
              <a:gd name="connsiteX4" fmla="*/ 0 w 1339596"/>
              <a:gd name="connsiteY4" fmla="*/ 11733 h 1230933"/>
              <a:gd name="connsiteX0" fmla="*/ 55747 w 1339596"/>
              <a:gd name="connsiteY0" fmla="*/ 12706 h 1230933"/>
              <a:gd name="connsiteX1" fmla="*/ 1306342 w 1339596"/>
              <a:gd name="connsiteY1" fmla="*/ 0 h 1230933"/>
              <a:gd name="connsiteX2" fmla="*/ 1339596 w 1339596"/>
              <a:gd name="connsiteY2" fmla="*/ 1230933 h 1230933"/>
              <a:gd name="connsiteX3" fmla="*/ 0 w 1339596"/>
              <a:gd name="connsiteY3" fmla="*/ 1230933 h 1230933"/>
              <a:gd name="connsiteX4" fmla="*/ 55747 w 1339596"/>
              <a:gd name="connsiteY4" fmla="*/ 12706 h 1230933"/>
              <a:gd name="connsiteX0" fmla="*/ 28195 w 1339596"/>
              <a:gd name="connsiteY0" fmla="*/ 12225 h 1230933"/>
              <a:gd name="connsiteX1" fmla="*/ 1306342 w 1339596"/>
              <a:gd name="connsiteY1" fmla="*/ 0 h 1230933"/>
              <a:gd name="connsiteX2" fmla="*/ 1339596 w 1339596"/>
              <a:gd name="connsiteY2" fmla="*/ 1230933 h 1230933"/>
              <a:gd name="connsiteX3" fmla="*/ 0 w 1339596"/>
              <a:gd name="connsiteY3" fmla="*/ 1230933 h 1230933"/>
              <a:gd name="connsiteX4" fmla="*/ 28195 w 1339596"/>
              <a:gd name="connsiteY4" fmla="*/ 12225 h 1230933"/>
              <a:gd name="connsiteX0" fmla="*/ 28195 w 1353846"/>
              <a:gd name="connsiteY0" fmla="*/ 6385 h 1225093"/>
              <a:gd name="connsiteX1" fmla="*/ 1353846 w 1353846"/>
              <a:gd name="connsiteY1" fmla="*/ 0 h 1225093"/>
              <a:gd name="connsiteX2" fmla="*/ 1339596 w 1353846"/>
              <a:gd name="connsiteY2" fmla="*/ 1225093 h 1225093"/>
              <a:gd name="connsiteX3" fmla="*/ 0 w 1353846"/>
              <a:gd name="connsiteY3" fmla="*/ 1225093 h 1225093"/>
              <a:gd name="connsiteX4" fmla="*/ 28195 w 1353846"/>
              <a:gd name="connsiteY4" fmla="*/ 6385 h 1225093"/>
              <a:gd name="connsiteX0" fmla="*/ 20681 w 1353846"/>
              <a:gd name="connsiteY0" fmla="*/ 6253 h 1225093"/>
              <a:gd name="connsiteX1" fmla="*/ 1353846 w 1353846"/>
              <a:gd name="connsiteY1" fmla="*/ 0 h 1225093"/>
              <a:gd name="connsiteX2" fmla="*/ 1339596 w 1353846"/>
              <a:gd name="connsiteY2" fmla="*/ 1225093 h 1225093"/>
              <a:gd name="connsiteX3" fmla="*/ 0 w 1353846"/>
              <a:gd name="connsiteY3" fmla="*/ 1225093 h 1225093"/>
              <a:gd name="connsiteX4" fmla="*/ 20681 w 1353846"/>
              <a:gd name="connsiteY4" fmla="*/ 6253 h 1225093"/>
              <a:gd name="connsiteX0" fmla="*/ 20681 w 1339596"/>
              <a:gd name="connsiteY0" fmla="*/ 6603 h 1225443"/>
              <a:gd name="connsiteX1" fmla="*/ 1333808 w 1339596"/>
              <a:gd name="connsiteY1" fmla="*/ 0 h 1225443"/>
              <a:gd name="connsiteX2" fmla="*/ 1339596 w 1339596"/>
              <a:gd name="connsiteY2" fmla="*/ 1225443 h 1225443"/>
              <a:gd name="connsiteX3" fmla="*/ 0 w 1339596"/>
              <a:gd name="connsiteY3" fmla="*/ 1225443 h 1225443"/>
              <a:gd name="connsiteX4" fmla="*/ 20681 w 1339596"/>
              <a:gd name="connsiteY4" fmla="*/ 6603 h 1225443"/>
              <a:gd name="connsiteX0" fmla="*/ 33205 w 1339596"/>
              <a:gd name="connsiteY0" fmla="*/ 6822 h 1225443"/>
              <a:gd name="connsiteX1" fmla="*/ 1333808 w 1339596"/>
              <a:gd name="connsiteY1" fmla="*/ 0 h 1225443"/>
              <a:gd name="connsiteX2" fmla="*/ 1339596 w 1339596"/>
              <a:gd name="connsiteY2" fmla="*/ 1225443 h 1225443"/>
              <a:gd name="connsiteX3" fmla="*/ 0 w 1339596"/>
              <a:gd name="connsiteY3" fmla="*/ 1225443 h 1225443"/>
              <a:gd name="connsiteX4" fmla="*/ 33205 w 1339596"/>
              <a:gd name="connsiteY4" fmla="*/ 6822 h 1225443"/>
              <a:gd name="connsiteX0" fmla="*/ 13167 w 1339596"/>
              <a:gd name="connsiteY0" fmla="*/ 6472 h 1225443"/>
              <a:gd name="connsiteX1" fmla="*/ 1333808 w 1339596"/>
              <a:gd name="connsiteY1" fmla="*/ 0 h 1225443"/>
              <a:gd name="connsiteX2" fmla="*/ 1339596 w 1339596"/>
              <a:gd name="connsiteY2" fmla="*/ 1225443 h 1225443"/>
              <a:gd name="connsiteX3" fmla="*/ 0 w 1339596"/>
              <a:gd name="connsiteY3" fmla="*/ 1225443 h 1225443"/>
              <a:gd name="connsiteX4" fmla="*/ 13167 w 1339596"/>
              <a:gd name="connsiteY4" fmla="*/ 6472 h 1225443"/>
              <a:gd name="connsiteX0" fmla="*/ 13167 w 1333884"/>
              <a:gd name="connsiteY0" fmla="*/ 6472 h 1225443"/>
              <a:gd name="connsiteX1" fmla="*/ 1333808 w 1333884"/>
              <a:gd name="connsiteY1" fmla="*/ 0 h 1225443"/>
              <a:gd name="connsiteX2" fmla="*/ 1302330 w 1333884"/>
              <a:gd name="connsiteY2" fmla="*/ 1207253 h 1225443"/>
              <a:gd name="connsiteX3" fmla="*/ 0 w 1333884"/>
              <a:gd name="connsiteY3" fmla="*/ 1225443 h 1225443"/>
              <a:gd name="connsiteX4" fmla="*/ 13167 w 1333884"/>
              <a:gd name="connsiteY4" fmla="*/ 6472 h 1225443"/>
              <a:gd name="connsiteX0" fmla="*/ 13167 w 1334211"/>
              <a:gd name="connsiteY0" fmla="*/ 6472 h 1232826"/>
              <a:gd name="connsiteX1" fmla="*/ 1333808 w 1334211"/>
              <a:gd name="connsiteY1" fmla="*/ 0 h 1232826"/>
              <a:gd name="connsiteX2" fmla="*/ 1331950 w 1334211"/>
              <a:gd name="connsiteY2" fmla="*/ 1232826 h 1232826"/>
              <a:gd name="connsiteX3" fmla="*/ 0 w 1334211"/>
              <a:gd name="connsiteY3" fmla="*/ 1225443 h 1232826"/>
              <a:gd name="connsiteX4" fmla="*/ 13167 w 1334211"/>
              <a:gd name="connsiteY4" fmla="*/ 6472 h 1232826"/>
              <a:gd name="connsiteX0" fmla="*/ 13167 w 1333952"/>
              <a:gd name="connsiteY0" fmla="*/ 6472 h 1225443"/>
              <a:gd name="connsiteX1" fmla="*/ 1333808 w 1333952"/>
              <a:gd name="connsiteY1" fmla="*/ 0 h 1225443"/>
              <a:gd name="connsiteX2" fmla="*/ 1319601 w 1333952"/>
              <a:gd name="connsiteY2" fmla="*/ 1222588 h 1225443"/>
              <a:gd name="connsiteX3" fmla="*/ 0 w 1333952"/>
              <a:gd name="connsiteY3" fmla="*/ 1225443 h 1225443"/>
              <a:gd name="connsiteX4" fmla="*/ 13167 w 1333952"/>
              <a:gd name="connsiteY4" fmla="*/ 6472 h 1225443"/>
              <a:gd name="connsiteX0" fmla="*/ 30785 w 1333952"/>
              <a:gd name="connsiteY0" fmla="*/ 0 h 1235984"/>
              <a:gd name="connsiteX1" fmla="*/ 1333808 w 1333952"/>
              <a:gd name="connsiteY1" fmla="*/ 10541 h 1235984"/>
              <a:gd name="connsiteX2" fmla="*/ 1319601 w 1333952"/>
              <a:gd name="connsiteY2" fmla="*/ 1233129 h 1235984"/>
              <a:gd name="connsiteX3" fmla="*/ 0 w 1333952"/>
              <a:gd name="connsiteY3" fmla="*/ 1235984 h 1235984"/>
              <a:gd name="connsiteX4" fmla="*/ 30785 w 1333952"/>
              <a:gd name="connsiteY4" fmla="*/ 0 h 1235984"/>
              <a:gd name="connsiteX0" fmla="*/ 30785 w 1319601"/>
              <a:gd name="connsiteY0" fmla="*/ 0 h 1235984"/>
              <a:gd name="connsiteX1" fmla="*/ 1312848 w 1319601"/>
              <a:gd name="connsiteY1" fmla="*/ 20567 h 1235984"/>
              <a:gd name="connsiteX2" fmla="*/ 1319601 w 1319601"/>
              <a:gd name="connsiteY2" fmla="*/ 1233129 h 1235984"/>
              <a:gd name="connsiteX3" fmla="*/ 0 w 1319601"/>
              <a:gd name="connsiteY3" fmla="*/ 1235984 h 1235984"/>
              <a:gd name="connsiteX4" fmla="*/ 30785 w 1319601"/>
              <a:gd name="connsiteY4" fmla="*/ 0 h 1235984"/>
              <a:gd name="connsiteX0" fmla="*/ 30785 w 1319601"/>
              <a:gd name="connsiteY0" fmla="*/ 0 h 1258608"/>
              <a:gd name="connsiteX1" fmla="*/ 1312848 w 1319601"/>
              <a:gd name="connsiteY1" fmla="*/ 20567 h 1258608"/>
              <a:gd name="connsiteX2" fmla="*/ 1319601 w 1319601"/>
              <a:gd name="connsiteY2" fmla="*/ 1233129 h 1258608"/>
              <a:gd name="connsiteX3" fmla="*/ 0 w 1319601"/>
              <a:gd name="connsiteY3" fmla="*/ 1235984 h 1258608"/>
              <a:gd name="connsiteX4" fmla="*/ 30785 w 1319601"/>
              <a:gd name="connsiteY4" fmla="*/ 0 h 1258608"/>
              <a:gd name="connsiteX0" fmla="*/ 31250 w 1320066"/>
              <a:gd name="connsiteY0" fmla="*/ 0 h 1267432"/>
              <a:gd name="connsiteX1" fmla="*/ 1313313 w 1320066"/>
              <a:gd name="connsiteY1" fmla="*/ 20567 h 1267432"/>
              <a:gd name="connsiteX2" fmla="*/ 1320066 w 1320066"/>
              <a:gd name="connsiteY2" fmla="*/ 1233129 h 1267432"/>
              <a:gd name="connsiteX3" fmla="*/ 0 w 1320066"/>
              <a:gd name="connsiteY3" fmla="*/ 1260343 h 1267432"/>
              <a:gd name="connsiteX4" fmla="*/ 31250 w 1320066"/>
              <a:gd name="connsiteY4" fmla="*/ 0 h 1267432"/>
              <a:gd name="connsiteX0" fmla="*/ 31250 w 1320066"/>
              <a:gd name="connsiteY0" fmla="*/ 0 h 1268253"/>
              <a:gd name="connsiteX1" fmla="*/ 1313313 w 1320066"/>
              <a:gd name="connsiteY1" fmla="*/ 20567 h 1268253"/>
              <a:gd name="connsiteX2" fmla="*/ 1320066 w 1320066"/>
              <a:gd name="connsiteY2" fmla="*/ 1233129 h 1268253"/>
              <a:gd name="connsiteX3" fmla="*/ 0 w 1320066"/>
              <a:gd name="connsiteY3" fmla="*/ 1260343 h 1268253"/>
              <a:gd name="connsiteX4" fmla="*/ 31250 w 1320066"/>
              <a:gd name="connsiteY4" fmla="*/ 0 h 1268253"/>
              <a:gd name="connsiteX0" fmla="*/ 31250 w 1320066"/>
              <a:gd name="connsiteY0" fmla="*/ 0 h 1263844"/>
              <a:gd name="connsiteX1" fmla="*/ 1313313 w 1320066"/>
              <a:gd name="connsiteY1" fmla="*/ 20567 h 1263844"/>
              <a:gd name="connsiteX2" fmla="*/ 1320066 w 1320066"/>
              <a:gd name="connsiteY2" fmla="*/ 1233129 h 1263844"/>
              <a:gd name="connsiteX3" fmla="*/ 0 w 1320066"/>
              <a:gd name="connsiteY3" fmla="*/ 1260343 h 1263844"/>
              <a:gd name="connsiteX4" fmla="*/ 31250 w 1320066"/>
              <a:gd name="connsiteY4" fmla="*/ 0 h 1263844"/>
              <a:gd name="connsiteX0" fmla="*/ 31250 w 1320066"/>
              <a:gd name="connsiteY0" fmla="*/ 0 h 1263844"/>
              <a:gd name="connsiteX1" fmla="*/ 1313313 w 1320066"/>
              <a:gd name="connsiteY1" fmla="*/ 20567 h 1263844"/>
              <a:gd name="connsiteX2" fmla="*/ 1320066 w 1320066"/>
              <a:gd name="connsiteY2" fmla="*/ 1233129 h 1263844"/>
              <a:gd name="connsiteX3" fmla="*/ 0 w 1320066"/>
              <a:gd name="connsiteY3" fmla="*/ 1260343 h 1263844"/>
              <a:gd name="connsiteX4" fmla="*/ 31250 w 1320066"/>
              <a:gd name="connsiteY4" fmla="*/ 0 h 1263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0066" h="1263844">
                <a:moveTo>
                  <a:pt x="31250" y="0"/>
                </a:moveTo>
                <a:lnTo>
                  <a:pt x="1313313" y="20567"/>
                </a:lnTo>
                <a:cubicBezTo>
                  <a:pt x="1315242" y="429048"/>
                  <a:pt x="1291435" y="859628"/>
                  <a:pt x="1320066" y="1233129"/>
                </a:cubicBezTo>
                <a:cubicBezTo>
                  <a:pt x="665493" y="1279400"/>
                  <a:pt x="439867" y="1259391"/>
                  <a:pt x="0" y="1260343"/>
                </a:cubicBezTo>
                <a:lnTo>
                  <a:pt x="31250" y="0"/>
                </a:lnTo>
                <a:close/>
              </a:path>
            </a:pathLst>
          </a:custGeom>
          <a:gradFill flip="none" rotWithShape="1">
            <a:gsLst>
              <a:gs pos="0">
                <a:srgbClr val="F6EBB6"/>
              </a:gs>
              <a:gs pos="100000">
                <a:srgbClr val="F0DD80"/>
              </a:gs>
            </a:gsLst>
            <a:lin ang="5400000" scaled="1"/>
            <a:tileRect/>
          </a:gradFill>
          <a:ln>
            <a:noFill/>
          </a:ln>
          <a:effectLst>
            <a:outerShdw blurRad="38100" dist="12700" dir="54000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81636" tIns="81636" rIns="81636" bIns="81636" anchor="ctr"/>
          <a:lstStyle/>
          <a:p>
            <a:pPr algn="ctr" defTabSz="1632735">
              <a:defRPr/>
            </a:pPr>
            <a:endParaRPr lang="en-US" sz="2200" dirty="0">
              <a:solidFill>
                <a:prstClr val="black"/>
              </a:solidFill>
              <a:latin typeface="Arial" pitchFamily="34" charset="0"/>
              <a:cs typeface="Arial" pitchFamily="34" charset="0"/>
            </a:endParaRPr>
          </a:p>
        </p:txBody>
      </p:sp>
      <p:sp>
        <p:nvSpPr>
          <p:cNvPr id="23" name="Rectangle 67"/>
          <p:cNvSpPr>
            <a:spLocks noChangeArrowheads="1"/>
          </p:cNvSpPr>
          <p:nvPr/>
        </p:nvSpPr>
        <p:spPr bwMode="auto">
          <a:xfrm rot="21599113">
            <a:off x="7386753" y="8418248"/>
            <a:ext cx="3554100" cy="65730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163274" tIns="81636" rIns="163274" bIns="81636">
            <a:spAutoFit/>
          </a:bodyPr>
          <a:lstStyle/>
          <a:p>
            <a:pPr algn="ctr" defTabSz="1632735">
              <a:defRPr/>
            </a:pPr>
            <a:r>
              <a:rPr lang="kk-KZ" sz="3200" b="1" dirty="0" smtClean="0">
                <a:solidFill>
                  <a:srgbClr val="002060"/>
                </a:solidFill>
                <a:latin typeface="Cambria" pitchFamily="18" charset="0"/>
                <a:cs typeface="Arial" pitchFamily="34" charset="0"/>
              </a:rPr>
              <a:t>Орыс тілі </a:t>
            </a:r>
            <a:endParaRPr lang="kk-KZ" sz="2800" dirty="0">
              <a:solidFill>
                <a:srgbClr val="002060"/>
              </a:solidFill>
              <a:latin typeface="Cambria" pitchFamily="18" charset="0"/>
              <a:cs typeface="Arial" pitchFamily="34" charset="0"/>
            </a:endParaRPr>
          </a:p>
        </p:txBody>
      </p:sp>
      <p:grpSp>
        <p:nvGrpSpPr>
          <p:cNvPr id="3" name="Group 68"/>
          <p:cNvGrpSpPr/>
          <p:nvPr/>
        </p:nvGrpSpPr>
        <p:grpSpPr>
          <a:xfrm rot="21599113">
            <a:off x="9077953" y="7640812"/>
            <a:ext cx="369570" cy="280036"/>
            <a:chOff x="4917745" y="2235200"/>
            <a:chExt cx="2584952" cy="2489199"/>
          </a:xfrm>
          <a:effectLst>
            <a:outerShdw blurRad="50800" dist="25400" dir="8100000" algn="tr" rotWithShape="0">
              <a:prstClr val="black">
                <a:alpha val="45000"/>
              </a:prstClr>
            </a:outerShdw>
          </a:effectLst>
        </p:grpSpPr>
        <p:sp>
          <p:nvSpPr>
            <p:cNvPr id="25" name="Oval 72"/>
            <p:cNvSpPr/>
            <p:nvPr/>
          </p:nvSpPr>
          <p:spPr>
            <a:xfrm>
              <a:off x="4917745" y="2429067"/>
              <a:ext cx="2295331" cy="2295332"/>
            </a:xfrm>
            <a:prstGeom prst="ellipse">
              <a:avLst/>
            </a:prstGeom>
            <a:solidFill>
              <a:schemeClr val="accent6">
                <a:lumMod val="75000"/>
              </a:schemeClr>
            </a:solidFill>
            <a:ln>
              <a:noFill/>
            </a:ln>
            <a:effectLst/>
            <a:scene3d>
              <a:camera prst="orthographicFront">
                <a:rot lat="0" lon="0" rev="0"/>
              </a:camera>
              <a:lightRig rig="contrasting" dir="t">
                <a:rot lat="0" lon="0" rev="1500000"/>
              </a:lightRig>
            </a:scene3d>
            <a:sp3d>
              <a:bevelT w="44450" h="69850"/>
            </a:sp3d>
          </p:spPr>
          <p:style>
            <a:lnRef idx="1">
              <a:schemeClr val="accent2"/>
            </a:lnRef>
            <a:fillRef idx="3">
              <a:schemeClr val="accent2"/>
            </a:fillRef>
            <a:effectRef idx="2">
              <a:schemeClr val="accent2"/>
            </a:effectRef>
            <a:fontRef idx="minor">
              <a:schemeClr val="lt1"/>
            </a:fontRef>
          </p:style>
          <p:txBody>
            <a:bodyPr anchor="ctr"/>
            <a:lstStyle/>
            <a:p>
              <a:pPr algn="ctr" defTabSz="1632735">
                <a:defRPr/>
              </a:pPr>
              <a:endParaRPr lang="en-US" dirty="0">
                <a:solidFill>
                  <a:prstClr val="black"/>
                </a:solidFill>
                <a:latin typeface="Arial" pitchFamily="34" charset="0"/>
                <a:cs typeface="Arial" pitchFamily="34" charset="0"/>
              </a:endParaRPr>
            </a:p>
          </p:txBody>
        </p:sp>
        <p:sp>
          <p:nvSpPr>
            <p:cNvPr id="26" name="Oval 73"/>
            <p:cNvSpPr/>
            <p:nvPr/>
          </p:nvSpPr>
          <p:spPr>
            <a:xfrm>
              <a:off x="5484130" y="2913213"/>
              <a:ext cx="1253454" cy="1253453"/>
            </a:xfrm>
            <a:prstGeom prst="ellipse">
              <a:avLst/>
            </a:prstGeom>
            <a:solidFill>
              <a:schemeClr val="accent6">
                <a:lumMod val="50000"/>
              </a:schemeClr>
            </a:solidFill>
            <a:ln>
              <a:noFill/>
            </a:ln>
            <a:effectLst/>
            <a:scene3d>
              <a:camera prst="orthographicFront">
                <a:rot lat="0" lon="0" rev="0"/>
              </a:camera>
              <a:lightRig rig="contrasting" dir="t">
                <a:rot lat="0" lon="0" rev="1500000"/>
              </a:lightRig>
            </a:scene3d>
            <a:sp3d/>
          </p:spPr>
          <p:style>
            <a:lnRef idx="1">
              <a:schemeClr val="accent2"/>
            </a:lnRef>
            <a:fillRef idx="3">
              <a:schemeClr val="accent2"/>
            </a:fillRef>
            <a:effectRef idx="2">
              <a:schemeClr val="accent2"/>
            </a:effectRef>
            <a:fontRef idx="minor">
              <a:schemeClr val="lt1"/>
            </a:fontRef>
          </p:style>
          <p:txBody>
            <a:bodyPr anchor="ctr"/>
            <a:lstStyle/>
            <a:p>
              <a:pPr algn="ctr" defTabSz="1632735">
                <a:defRPr/>
              </a:pPr>
              <a:endParaRPr lang="en-US" dirty="0">
                <a:solidFill>
                  <a:prstClr val="black"/>
                </a:solidFill>
                <a:latin typeface="Arial" pitchFamily="34" charset="0"/>
                <a:cs typeface="Arial" pitchFamily="34" charset="0"/>
              </a:endParaRPr>
            </a:p>
          </p:txBody>
        </p:sp>
        <p:sp>
          <p:nvSpPr>
            <p:cNvPr id="27" name="Oval 74"/>
            <p:cNvSpPr/>
            <p:nvPr/>
          </p:nvSpPr>
          <p:spPr>
            <a:xfrm>
              <a:off x="5972471" y="2235200"/>
              <a:ext cx="1530226" cy="1530226"/>
            </a:xfrm>
            <a:prstGeom prst="ellipse">
              <a:avLst/>
            </a:prstGeom>
            <a:solidFill>
              <a:schemeClr val="accent6">
                <a:lumMod val="75000"/>
              </a:schemeClr>
            </a:solidFill>
            <a:ln>
              <a:noFill/>
            </a:ln>
            <a:effectLst/>
            <a:scene3d>
              <a:camera prst="orthographicFront">
                <a:rot lat="0" lon="0" rev="0"/>
              </a:camera>
              <a:lightRig rig="contrasting" dir="t">
                <a:rot lat="0" lon="0" rev="1500000"/>
              </a:lightRig>
            </a:scene3d>
            <a:sp3d>
              <a:bevelT w="31750" h="69850"/>
            </a:sp3d>
          </p:spPr>
          <p:style>
            <a:lnRef idx="1">
              <a:schemeClr val="accent2"/>
            </a:lnRef>
            <a:fillRef idx="3">
              <a:schemeClr val="accent2"/>
            </a:fillRef>
            <a:effectRef idx="2">
              <a:schemeClr val="accent2"/>
            </a:effectRef>
            <a:fontRef idx="minor">
              <a:schemeClr val="lt1"/>
            </a:fontRef>
          </p:style>
          <p:txBody>
            <a:bodyPr anchor="ctr"/>
            <a:lstStyle/>
            <a:p>
              <a:pPr algn="ctr" defTabSz="1632735">
                <a:defRPr/>
              </a:pPr>
              <a:endParaRPr lang="en-US" dirty="0">
                <a:solidFill>
                  <a:prstClr val="black"/>
                </a:solidFill>
                <a:latin typeface="Arial" pitchFamily="34" charset="0"/>
                <a:cs typeface="Arial" pitchFamily="34" charset="0"/>
              </a:endParaRPr>
            </a:p>
          </p:txBody>
        </p:sp>
      </p:grpSp>
      <p:sp>
        <p:nvSpPr>
          <p:cNvPr id="28" name="Rectangle 19"/>
          <p:cNvSpPr/>
          <p:nvPr/>
        </p:nvSpPr>
        <p:spPr>
          <a:xfrm rot="433564">
            <a:off x="12463733" y="7774731"/>
            <a:ext cx="2927747" cy="2180996"/>
          </a:xfrm>
          <a:custGeom>
            <a:avLst/>
            <a:gdLst>
              <a:gd name="connsiteX0" fmla="*/ 0 w 1339596"/>
              <a:gd name="connsiteY0" fmla="*/ 0 h 1219200"/>
              <a:gd name="connsiteX1" fmla="*/ 1339596 w 1339596"/>
              <a:gd name="connsiteY1" fmla="*/ 0 h 1219200"/>
              <a:gd name="connsiteX2" fmla="*/ 1339596 w 1339596"/>
              <a:gd name="connsiteY2" fmla="*/ 1219200 h 1219200"/>
              <a:gd name="connsiteX3" fmla="*/ 0 w 1339596"/>
              <a:gd name="connsiteY3" fmla="*/ 1219200 h 1219200"/>
              <a:gd name="connsiteX4" fmla="*/ 0 w 1339596"/>
              <a:gd name="connsiteY4" fmla="*/ 0 h 1219200"/>
              <a:gd name="connsiteX0" fmla="*/ 0 w 1339596"/>
              <a:gd name="connsiteY0" fmla="*/ 11733 h 1230933"/>
              <a:gd name="connsiteX1" fmla="*/ 1306342 w 1339596"/>
              <a:gd name="connsiteY1" fmla="*/ 0 h 1230933"/>
              <a:gd name="connsiteX2" fmla="*/ 1339596 w 1339596"/>
              <a:gd name="connsiteY2" fmla="*/ 1230933 h 1230933"/>
              <a:gd name="connsiteX3" fmla="*/ 0 w 1339596"/>
              <a:gd name="connsiteY3" fmla="*/ 1230933 h 1230933"/>
              <a:gd name="connsiteX4" fmla="*/ 0 w 1339596"/>
              <a:gd name="connsiteY4" fmla="*/ 11733 h 1230933"/>
              <a:gd name="connsiteX0" fmla="*/ 55747 w 1339596"/>
              <a:gd name="connsiteY0" fmla="*/ 12706 h 1230933"/>
              <a:gd name="connsiteX1" fmla="*/ 1306342 w 1339596"/>
              <a:gd name="connsiteY1" fmla="*/ 0 h 1230933"/>
              <a:gd name="connsiteX2" fmla="*/ 1339596 w 1339596"/>
              <a:gd name="connsiteY2" fmla="*/ 1230933 h 1230933"/>
              <a:gd name="connsiteX3" fmla="*/ 0 w 1339596"/>
              <a:gd name="connsiteY3" fmla="*/ 1230933 h 1230933"/>
              <a:gd name="connsiteX4" fmla="*/ 55747 w 1339596"/>
              <a:gd name="connsiteY4" fmla="*/ 12706 h 1230933"/>
              <a:gd name="connsiteX0" fmla="*/ 28195 w 1339596"/>
              <a:gd name="connsiteY0" fmla="*/ 12225 h 1230933"/>
              <a:gd name="connsiteX1" fmla="*/ 1306342 w 1339596"/>
              <a:gd name="connsiteY1" fmla="*/ 0 h 1230933"/>
              <a:gd name="connsiteX2" fmla="*/ 1339596 w 1339596"/>
              <a:gd name="connsiteY2" fmla="*/ 1230933 h 1230933"/>
              <a:gd name="connsiteX3" fmla="*/ 0 w 1339596"/>
              <a:gd name="connsiteY3" fmla="*/ 1230933 h 1230933"/>
              <a:gd name="connsiteX4" fmla="*/ 28195 w 1339596"/>
              <a:gd name="connsiteY4" fmla="*/ 12225 h 1230933"/>
              <a:gd name="connsiteX0" fmla="*/ 28195 w 1353846"/>
              <a:gd name="connsiteY0" fmla="*/ 6385 h 1225093"/>
              <a:gd name="connsiteX1" fmla="*/ 1353846 w 1353846"/>
              <a:gd name="connsiteY1" fmla="*/ 0 h 1225093"/>
              <a:gd name="connsiteX2" fmla="*/ 1339596 w 1353846"/>
              <a:gd name="connsiteY2" fmla="*/ 1225093 h 1225093"/>
              <a:gd name="connsiteX3" fmla="*/ 0 w 1353846"/>
              <a:gd name="connsiteY3" fmla="*/ 1225093 h 1225093"/>
              <a:gd name="connsiteX4" fmla="*/ 28195 w 1353846"/>
              <a:gd name="connsiteY4" fmla="*/ 6385 h 1225093"/>
              <a:gd name="connsiteX0" fmla="*/ 20681 w 1353846"/>
              <a:gd name="connsiteY0" fmla="*/ 6253 h 1225093"/>
              <a:gd name="connsiteX1" fmla="*/ 1353846 w 1353846"/>
              <a:gd name="connsiteY1" fmla="*/ 0 h 1225093"/>
              <a:gd name="connsiteX2" fmla="*/ 1339596 w 1353846"/>
              <a:gd name="connsiteY2" fmla="*/ 1225093 h 1225093"/>
              <a:gd name="connsiteX3" fmla="*/ 0 w 1353846"/>
              <a:gd name="connsiteY3" fmla="*/ 1225093 h 1225093"/>
              <a:gd name="connsiteX4" fmla="*/ 20681 w 1353846"/>
              <a:gd name="connsiteY4" fmla="*/ 6253 h 1225093"/>
              <a:gd name="connsiteX0" fmla="*/ 20681 w 1339596"/>
              <a:gd name="connsiteY0" fmla="*/ 6603 h 1225443"/>
              <a:gd name="connsiteX1" fmla="*/ 1333808 w 1339596"/>
              <a:gd name="connsiteY1" fmla="*/ 0 h 1225443"/>
              <a:gd name="connsiteX2" fmla="*/ 1339596 w 1339596"/>
              <a:gd name="connsiteY2" fmla="*/ 1225443 h 1225443"/>
              <a:gd name="connsiteX3" fmla="*/ 0 w 1339596"/>
              <a:gd name="connsiteY3" fmla="*/ 1225443 h 1225443"/>
              <a:gd name="connsiteX4" fmla="*/ 20681 w 1339596"/>
              <a:gd name="connsiteY4" fmla="*/ 6603 h 1225443"/>
              <a:gd name="connsiteX0" fmla="*/ 33205 w 1339596"/>
              <a:gd name="connsiteY0" fmla="*/ 6822 h 1225443"/>
              <a:gd name="connsiteX1" fmla="*/ 1333808 w 1339596"/>
              <a:gd name="connsiteY1" fmla="*/ 0 h 1225443"/>
              <a:gd name="connsiteX2" fmla="*/ 1339596 w 1339596"/>
              <a:gd name="connsiteY2" fmla="*/ 1225443 h 1225443"/>
              <a:gd name="connsiteX3" fmla="*/ 0 w 1339596"/>
              <a:gd name="connsiteY3" fmla="*/ 1225443 h 1225443"/>
              <a:gd name="connsiteX4" fmla="*/ 33205 w 1339596"/>
              <a:gd name="connsiteY4" fmla="*/ 6822 h 1225443"/>
              <a:gd name="connsiteX0" fmla="*/ 13167 w 1339596"/>
              <a:gd name="connsiteY0" fmla="*/ 6472 h 1225443"/>
              <a:gd name="connsiteX1" fmla="*/ 1333808 w 1339596"/>
              <a:gd name="connsiteY1" fmla="*/ 0 h 1225443"/>
              <a:gd name="connsiteX2" fmla="*/ 1339596 w 1339596"/>
              <a:gd name="connsiteY2" fmla="*/ 1225443 h 1225443"/>
              <a:gd name="connsiteX3" fmla="*/ 0 w 1339596"/>
              <a:gd name="connsiteY3" fmla="*/ 1225443 h 1225443"/>
              <a:gd name="connsiteX4" fmla="*/ 13167 w 1339596"/>
              <a:gd name="connsiteY4" fmla="*/ 6472 h 1225443"/>
              <a:gd name="connsiteX0" fmla="*/ 13167 w 1333884"/>
              <a:gd name="connsiteY0" fmla="*/ 6472 h 1225443"/>
              <a:gd name="connsiteX1" fmla="*/ 1333808 w 1333884"/>
              <a:gd name="connsiteY1" fmla="*/ 0 h 1225443"/>
              <a:gd name="connsiteX2" fmla="*/ 1302330 w 1333884"/>
              <a:gd name="connsiteY2" fmla="*/ 1207253 h 1225443"/>
              <a:gd name="connsiteX3" fmla="*/ 0 w 1333884"/>
              <a:gd name="connsiteY3" fmla="*/ 1225443 h 1225443"/>
              <a:gd name="connsiteX4" fmla="*/ 13167 w 1333884"/>
              <a:gd name="connsiteY4" fmla="*/ 6472 h 1225443"/>
              <a:gd name="connsiteX0" fmla="*/ 13167 w 1334211"/>
              <a:gd name="connsiteY0" fmla="*/ 6472 h 1232826"/>
              <a:gd name="connsiteX1" fmla="*/ 1333808 w 1334211"/>
              <a:gd name="connsiteY1" fmla="*/ 0 h 1232826"/>
              <a:gd name="connsiteX2" fmla="*/ 1331950 w 1334211"/>
              <a:gd name="connsiteY2" fmla="*/ 1232826 h 1232826"/>
              <a:gd name="connsiteX3" fmla="*/ 0 w 1334211"/>
              <a:gd name="connsiteY3" fmla="*/ 1225443 h 1232826"/>
              <a:gd name="connsiteX4" fmla="*/ 13167 w 1334211"/>
              <a:gd name="connsiteY4" fmla="*/ 6472 h 1232826"/>
              <a:gd name="connsiteX0" fmla="*/ 13167 w 1333952"/>
              <a:gd name="connsiteY0" fmla="*/ 6472 h 1225443"/>
              <a:gd name="connsiteX1" fmla="*/ 1333808 w 1333952"/>
              <a:gd name="connsiteY1" fmla="*/ 0 h 1225443"/>
              <a:gd name="connsiteX2" fmla="*/ 1319601 w 1333952"/>
              <a:gd name="connsiteY2" fmla="*/ 1222588 h 1225443"/>
              <a:gd name="connsiteX3" fmla="*/ 0 w 1333952"/>
              <a:gd name="connsiteY3" fmla="*/ 1225443 h 1225443"/>
              <a:gd name="connsiteX4" fmla="*/ 13167 w 1333952"/>
              <a:gd name="connsiteY4" fmla="*/ 6472 h 1225443"/>
              <a:gd name="connsiteX0" fmla="*/ 30785 w 1333952"/>
              <a:gd name="connsiteY0" fmla="*/ 0 h 1235984"/>
              <a:gd name="connsiteX1" fmla="*/ 1333808 w 1333952"/>
              <a:gd name="connsiteY1" fmla="*/ 10541 h 1235984"/>
              <a:gd name="connsiteX2" fmla="*/ 1319601 w 1333952"/>
              <a:gd name="connsiteY2" fmla="*/ 1233129 h 1235984"/>
              <a:gd name="connsiteX3" fmla="*/ 0 w 1333952"/>
              <a:gd name="connsiteY3" fmla="*/ 1235984 h 1235984"/>
              <a:gd name="connsiteX4" fmla="*/ 30785 w 1333952"/>
              <a:gd name="connsiteY4" fmla="*/ 0 h 1235984"/>
              <a:gd name="connsiteX0" fmla="*/ 30785 w 1319601"/>
              <a:gd name="connsiteY0" fmla="*/ 0 h 1235984"/>
              <a:gd name="connsiteX1" fmla="*/ 1312848 w 1319601"/>
              <a:gd name="connsiteY1" fmla="*/ 20567 h 1235984"/>
              <a:gd name="connsiteX2" fmla="*/ 1319601 w 1319601"/>
              <a:gd name="connsiteY2" fmla="*/ 1233129 h 1235984"/>
              <a:gd name="connsiteX3" fmla="*/ 0 w 1319601"/>
              <a:gd name="connsiteY3" fmla="*/ 1235984 h 1235984"/>
              <a:gd name="connsiteX4" fmla="*/ 30785 w 1319601"/>
              <a:gd name="connsiteY4" fmla="*/ 0 h 1235984"/>
              <a:gd name="connsiteX0" fmla="*/ 30785 w 1319601"/>
              <a:gd name="connsiteY0" fmla="*/ 0 h 1258608"/>
              <a:gd name="connsiteX1" fmla="*/ 1312848 w 1319601"/>
              <a:gd name="connsiteY1" fmla="*/ 20567 h 1258608"/>
              <a:gd name="connsiteX2" fmla="*/ 1319601 w 1319601"/>
              <a:gd name="connsiteY2" fmla="*/ 1233129 h 1258608"/>
              <a:gd name="connsiteX3" fmla="*/ 0 w 1319601"/>
              <a:gd name="connsiteY3" fmla="*/ 1235984 h 1258608"/>
              <a:gd name="connsiteX4" fmla="*/ 30785 w 1319601"/>
              <a:gd name="connsiteY4" fmla="*/ 0 h 1258608"/>
              <a:gd name="connsiteX0" fmla="*/ 31250 w 1320066"/>
              <a:gd name="connsiteY0" fmla="*/ 0 h 1267432"/>
              <a:gd name="connsiteX1" fmla="*/ 1313313 w 1320066"/>
              <a:gd name="connsiteY1" fmla="*/ 20567 h 1267432"/>
              <a:gd name="connsiteX2" fmla="*/ 1320066 w 1320066"/>
              <a:gd name="connsiteY2" fmla="*/ 1233129 h 1267432"/>
              <a:gd name="connsiteX3" fmla="*/ 0 w 1320066"/>
              <a:gd name="connsiteY3" fmla="*/ 1260343 h 1267432"/>
              <a:gd name="connsiteX4" fmla="*/ 31250 w 1320066"/>
              <a:gd name="connsiteY4" fmla="*/ 0 h 1267432"/>
              <a:gd name="connsiteX0" fmla="*/ 31250 w 1320066"/>
              <a:gd name="connsiteY0" fmla="*/ 0 h 1268253"/>
              <a:gd name="connsiteX1" fmla="*/ 1313313 w 1320066"/>
              <a:gd name="connsiteY1" fmla="*/ 20567 h 1268253"/>
              <a:gd name="connsiteX2" fmla="*/ 1320066 w 1320066"/>
              <a:gd name="connsiteY2" fmla="*/ 1233129 h 1268253"/>
              <a:gd name="connsiteX3" fmla="*/ 0 w 1320066"/>
              <a:gd name="connsiteY3" fmla="*/ 1260343 h 1268253"/>
              <a:gd name="connsiteX4" fmla="*/ 31250 w 1320066"/>
              <a:gd name="connsiteY4" fmla="*/ 0 h 1268253"/>
              <a:gd name="connsiteX0" fmla="*/ 31250 w 1320066"/>
              <a:gd name="connsiteY0" fmla="*/ 0 h 1263844"/>
              <a:gd name="connsiteX1" fmla="*/ 1313313 w 1320066"/>
              <a:gd name="connsiteY1" fmla="*/ 20567 h 1263844"/>
              <a:gd name="connsiteX2" fmla="*/ 1320066 w 1320066"/>
              <a:gd name="connsiteY2" fmla="*/ 1233129 h 1263844"/>
              <a:gd name="connsiteX3" fmla="*/ 0 w 1320066"/>
              <a:gd name="connsiteY3" fmla="*/ 1260343 h 1263844"/>
              <a:gd name="connsiteX4" fmla="*/ 31250 w 1320066"/>
              <a:gd name="connsiteY4" fmla="*/ 0 h 1263844"/>
              <a:gd name="connsiteX0" fmla="*/ 31250 w 1320066"/>
              <a:gd name="connsiteY0" fmla="*/ 0 h 1263844"/>
              <a:gd name="connsiteX1" fmla="*/ 1313313 w 1320066"/>
              <a:gd name="connsiteY1" fmla="*/ 20567 h 1263844"/>
              <a:gd name="connsiteX2" fmla="*/ 1320066 w 1320066"/>
              <a:gd name="connsiteY2" fmla="*/ 1233129 h 1263844"/>
              <a:gd name="connsiteX3" fmla="*/ 0 w 1320066"/>
              <a:gd name="connsiteY3" fmla="*/ 1260343 h 1263844"/>
              <a:gd name="connsiteX4" fmla="*/ 31250 w 1320066"/>
              <a:gd name="connsiteY4" fmla="*/ 0 h 1263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0066" h="1263844">
                <a:moveTo>
                  <a:pt x="31250" y="0"/>
                </a:moveTo>
                <a:lnTo>
                  <a:pt x="1313313" y="20567"/>
                </a:lnTo>
                <a:cubicBezTo>
                  <a:pt x="1315242" y="429048"/>
                  <a:pt x="1291435" y="859628"/>
                  <a:pt x="1320066" y="1233129"/>
                </a:cubicBezTo>
                <a:cubicBezTo>
                  <a:pt x="665493" y="1279400"/>
                  <a:pt x="439867" y="1259391"/>
                  <a:pt x="0" y="1260343"/>
                </a:cubicBezTo>
                <a:lnTo>
                  <a:pt x="31250" y="0"/>
                </a:lnTo>
                <a:close/>
              </a:path>
            </a:pathLst>
          </a:custGeom>
          <a:gradFill flip="none" rotWithShape="1">
            <a:gsLst>
              <a:gs pos="0">
                <a:srgbClr val="DCB6F6">
                  <a:lumMod val="90000"/>
                  <a:lumOff val="10000"/>
                </a:srgbClr>
              </a:gs>
              <a:gs pos="100000">
                <a:srgbClr val="C88BF1">
                  <a:lumMod val="90000"/>
                  <a:lumOff val="10000"/>
                </a:srgbClr>
              </a:gs>
            </a:gsLst>
            <a:lin ang="5400000" scaled="1"/>
            <a:tileRect/>
          </a:gradFill>
          <a:ln>
            <a:noFill/>
          </a:ln>
          <a:effectLst>
            <a:outerShdw blurRad="38100" dist="12700" dir="54000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81636" tIns="81636" rIns="81636" bIns="81636" anchor="ctr"/>
          <a:lstStyle/>
          <a:p>
            <a:pPr algn="ctr" defTabSz="1632735">
              <a:defRPr/>
            </a:pPr>
            <a:endParaRPr lang="en-US" sz="2200" dirty="0">
              <a:solidFill>
                <a:prstClr val="black"/>
              </a:solidFill>
              <a:latin typeface="Arial" pitchFamily="34" charset="0"/>
              <a:cs typeface="Arial" pitchFamily="34" charset="0"/>
            </a:endParaRPr>
          </a:p>
        </p:txBody>
      </p:sp>
      <p:sp>
        <p:nvSpPr>
          <p:cNvPr id="29" name="Rectangle 81"/>
          <p:cNvSpPr>
            <a:spLocks noChangeArrowheads="1"/>
          </p:cNvSpPr>
          <p:nvPr/>
        </p:nvSpPr>
        <p:spPr bwMode="auto">
          <a:xfrm rot="463036">
            <a:off x="12742444" y="8361629"/>
            <a:ext cx="2451101" cy="11805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163274" tIns="81636" rIns="163274" bIns="81636">
            <a:spAutoFit/>
          </a:bodyPr>
          <a:lstStyle/>
          <a:p>
            <a:pPr algn="ctr" defTabSz="1632735">
              <a:defRPr/>
            </a:pPr>
            <a:r>
              <a:rPr lang="kk-KZ" sz="3300" b="1" dirty="0" smtClean="0">
                <a:solidFill>
                  <a:srgbClr val="002060"/>
                </a:solidFill>
                <a:latin typeface="Cambria" pitchFamily="18" charset="0"/>
                <a:cs typeface="Arial" pitchFamily="34" charset="0"/>
              </a:rPr>
              <a:t>Ағылшын тілі</a:t>
            </a:r>
            <a:endParaRPr lang="kk-KZ" sz="2200" dirty="0">
              <a:solidFill>
                <a:srgbClr val="002060"/>
              </a:solidFill>
              <a:latin typeface="Cambria" pitchFamily="18" charset="0"/>
              <a:cs typeface="Arial" pitchFamily="34" charset="0"/>
            </a:endParaRPr>
          </a:p>
        </p:txBody>
      </p:sp>
      <p:grpSp>
        <p:nvGrpSpPr>
          <p:cNvPr id="4" name="Group 82"/>
          <p:cNvGrpSpPr/>
          <p:nvPr/>
        </p:nvGrpSpPr>
        <p:grpSpPr>
          <a:xfrm rot="254975">
            <a:off x="13820104" y="7667843"/>
            <a:ext cx="369570" cy="280036"/>
            <a:chOff x="4917745" y="2235200"/>
            <a:chExt cx="2584952" cy="2489199"/>
          </a:xfrm>
          <a:effectLst>
            <a:outerShdw blurRad="50800" dist="25400" dir="8100000" algn="tr" rotWithShape="0">
              <a:prstClr val="black">
                <a:alpha val="45000"/>
              </a:prstClr>
            </a:outerShdw>
          </a:effectLst>
        </p:grpSpPr>
        <p:sp>
          <p:nvSpPr>
            <p:cNvPr id="31" name="Oval 83"/>
            <p:cNvSpPr/>
            <p:nvPr/>
          </p:nvSpPr>
          <p:spPr>
            <a:xfrm>
              <a:off x="4917745" y="2429067"/>
              <a:ext cx="2295331" cy="2295332"/>
            </a:xfrm>
            <a:prstGeom prst="ellipse">
              <a:avLst/>
            </a:prstGeom>
            <a:solidFill>
              <a:schemeClr val="tx1">
                <a:lumMod val="75000"/>
                <a:lumOff val="25000"/>
              </a:schemeClr>
            </a:solidFill>
            <a:ln>
              <a:noFill/>
            </a:ln>
            <a:effectLst/>
            <a:scene3d>
              <a:camera prst="orthographicFront">
                <a:rot lat="0" lon="0" rev="0"/>
              </a:camera>
              <a:lightRig rig="contrasting" dir="t">
                <a:rot lat="0" lon="0" rev="1500000"/>
              </a:lightRig>
            </a:scene3d>
            <a:sp3d>
              <a:bevelT w="44450" h="69850"/>
            </a:sp3d>
          </p:spPr>
          <p:style>
            <a:lnRef idx="1">
              <a:schemeClr val="accent2"/>
            </a:lnRef>
            <a:fillRef idx="3">
              <a:schemeClr val="accent2"/>
            </a:fillRef>
            <a:effectRef idx="2">
              <a:schemeClr val="accent2"/>
            </a:effectRef>
            <a:fontRef idx="minor">
              <a:schemeClr val="lt1"/>
            </a:fontRef>
          </p:style>
          <p:txBody>
            <a:bodyPr anchor="ctr"/>
            <a:lstStyle/>
            <a:p>
              <a:pPr algn="ctr" defTabSz="1632735">
                <a:defRPr/>
              </a:pPr>
              <a:endParaRPr lang="en-US" dirty="0">
                <a:solidFill>
                  <a:prstClr val="black"/>
                </a:solidFill>
                <a:latin typeface="Arial" pitchFamily="34" charset="0"/>
                <a:cs typeface="Arial" pitchFamily="34" charset="0"/>
              </a:endParaRPr>
            </a:p>
          </p:txBody>
        </p:sp>
        <p:sp>
          <p:nvSpPr>
            <p:cNvPr id="32" name="Oval 84"/>
            <p:cNvSpPr/>
            <p:nvPr/>
          </p:nvSpPr>
          <p:spPr>
            <a:xfrm>
              <a:off x="5484130" y="2913213"/>
              <a:ext cx="1253454" cy="1253453"/>
            </a:xfrm>
            <a:prstGeom prst="ellipse">
              <a:avLst/>
            </a:prstGeom>
            <a:solidFill>
              <a:schemeClr val="tx1">
                <a:lumMod val="95000"/>
                <a:lumOff val="5000"/>
              </a:schemeClr>
            </a:solidFill>
            <a:ln>
              <a:noFill/>
            </a:ln>
            <a:effectLst/>
            <a:scene3d>
              <a:camera prst="orthographicFront">
                <a:rot lat="0" lon="0" rev="0"/>
              </a:camera>
              <a:lightRig rig="contrasting" dir="t">
                <a:rot lat="0" lon="0" rev="1500000"/>
              </a:lightRig>
            </a:scene3d>
            <a:sp3d/>
          </p:spPr>
          <p:style>
            <a:lnRef idx="1">
              <a:schemeClr val="accent2"/>
            </a:lnRef>
            <a:fillRef idx="3">
              <a:schemeClr val="accent2"/>
            </a:fillRef>
            <a:effectRef idx="2">
              <a:schemeClr val="accent2"/>
            </a:effectRef>
            <a:fontRef idx="minor">
              <a:schemeClr val="lt1"/>
            </a:fontRef>
          </p:style>
          <p:txBody>
            <a:bodyPr anchor="ctr"/>
            <a:lstStyle/>
            <a:p>
              <a:pPr algn="ctr" defTabSz="1632735">
                <a:defRPr/>
              </a:pPr>
              <a:endParaRPr lang="en-US" dirty="0">
                <a:solidFill>
                  <a:prstClr val="black"/>
                </a:solidFill>
                <a:latin typeface="Arial" pitchFamily="34" charset="0"/>
                <a:cs typeface="Arial" pitchFamily="34" charset="0"/>
              </a:endParaRPr>
            </a:p>
          </p:txBody>
        </p:sp>
        <p:sp>
          <p:nvSpPr>
            <p:cNvPr id="33" name="Oval 85"/>
            <p:cNvSpPr/>
            <p:nvPr/>
          </p:nvSpPr>
          <p:spPr>
            <a:xfrm>
              <a:off x="5972471" y="2235200"/>
              <a:ext cx="1530226" cy="1530226"/>
            </a:xfrm>
            <a:prstGeom prst="ellipse">
              <a:avLst/>
            </a:prstGeom>
            <a:solidFill>
              <a:schemeClr val="tx1">
                <a:lumMod val="75000"/>
                <a:lumOff val="25000"/>
              </a:schemeClr>
            </a:solidFill>
            <a:ln>
              <a:noFill/>
            </a:ln>
            <a:effectLst/>
            <a:scene3d>
              <a:camera prst="orthographicFront">
                <a:rot lat="0" lon="0" rev="0"/>
              </a:camera>
              <a:lightRig rig="contrasting" dir="t">
                <a:rot lat="0" lon="0" rev="1500000"/>
              </a:lightRig>
            </a:scene3d>
            <a:sp3d>
              <a:bevelT w="31750" h="69850"/>
            </a:sp3d>
          </p:spPr>
          <p:style>
            <a:lnRef idx="1">
              <a:schemeClr val="accent2"/>
            </a:lnRef>
            <a:fillRef idx="3">
              <a:schemeClr val="accent2"/>
            </a:fillRef>
            <a:effectRef idx="2">
              <a:schemeClr val="accent2"/>
            </a:effectRef>
            <a:fontRef idx="minor">
              <a:schemeClr val="lt1"/>
            </a:fontRef>
          </p:style>
          <p:txBody>
            <a:bodyPr anchor="ctr"/>
            <a:lstStyle/>
            <a:p>
              <a:pPr algn="ctr" defTabSz="1632735">
                <a:defRPr/>
              </a:pPr>
              <a:endParaRPr lang="en-US" dirty="0">
                <a:solidFill>
                  <a:prstClr val="black"/>
                </a:solidFill>
                <a:latin typeface="Arial" pitchFamily="34" charset="0"/>
                <a:cs typeface="Arial" pitchFamily="34" charset="0"/>
              </a:endParaRPr>
            </a:p>
          </p:txBody>
        </p:sp>
      </p:grpSp>
      <p:cxnSp>
        <p:nvCxnSpPr>
          <p:cNvPr id="34" name="Прямая соединительная линия 33"/>
          <p:cNvCxnSpPr/>
          <p:nvPr/>
        </p:nvCxnSpPr>
        <p:spPr>
          <a:xfrm flipV="1">
            <a:off x="4528316" y="6784492"/>
            <a:ext cx="0" cy="647699"/>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Прямая соединительная линия 34"/>
          <p:cNvCxnSpPr/>
          <p:nvPr/>
        </p:nvCxnSpPr>
        <p:spPr>
          <a:xfrm flipV="1">
            <a:off x="13931554" y="6762356"/>
            <a:ext cx="0" cy="647699"/>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Прямая соединительная линия 35"/>
          <p:cNvCxnSpPr/>
          <p:nvPr/>
        </p:nvCxnSpPr>
        <p:spPr>
          <a:xfrm flipV="1">
            <a:off x="4506722" y="6784491"/>
            <a:ext cx="9424832" cy="19432"/>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Прямая соединительная линия 36"/>
          <p:cNvCxnSpPr/>
          <p:nvPr/>
        </p:nvCxnSpPr>
        <p:spPr>
          <a:xfrm>
            <a:off x="9078133" y="6784491"/>
            <a:ext cx="0" cy="538162"/>
          </a:xfrm>
          <a:prstGeom prst="line">
            <a:avLst/>
          </a:prstGeom>
        </p:spPr>
        <p:style>
          <a:lnRef idx="1">
            <a:schemeClr val="accent1"/>
          </a:lnRef>
          <a:fillRef idx="0">
            <a:schemeClr val="accent1"/>
          </a:fillRef>
          <a:effectRef idx="0">
            <a:schemeClr val="accent1"/>
          </a:effectRef>
          <a:fontRef idx="minor">
            <a:schemeClr val="tx1"/>
          </a:fontRef>
        </p:style>
      </p:cxnSp>
      <p:grpSp>
        <p:nvGrpSpPr>
          <p:cNvPr id="5" name="Group 82"/>
          <p:cNvGrpSpPr/>
          <p:nvPr/>
        </p:nvGrpSpPr>
        <p:grpSpPr>
          <a:xfrm rot="254975">
            <a:off x="13827578" y="7715948"/>
            <a:ext cx="345757" cy="264784"/>
            <a:chOff x="4917745" y="2235200"/>
            <a:chExt cx="2584952" cy="2489199"/>
          </a:xfrm>
          <a:effectLst>
            <a:outerShdw blurRad="50800" dist="25400" dir="8100000" algn="tr" rotWithShape="0">
              <a:prstClr val="black">
                <a:alpha val="45000"/>
              </a:prstClr>
            </a:outerShdw>
          </a:effectLst>
        </p:grpSpPr>
        <p:sp>
          <p:nvSpPr>
            <p:cNvPr id="39" name="Oval 83"/>
            <p:cNvSpPr/>
            <p:nvPr/>
          </p:nvSpPr>
          <p:spPr>
            <a:xfrm>
              <a:off x="4917745" y="2429067"/>
              <a:ext cx="2295331" cy="2295332"/>
            </a:xfrm>
            <a:prstGeom prst="ellipse">
              <a:avLst/>
            </a:prstGeom>
            <a:solidFill>
              <a:schemeClr val="tx1">
                <a:lumMod val="75000"/>
                <a:lumOff val="25000"/>
              </a:schemeClr>
            </a:solidFill>
            <a:ln>
              <a:noFill/>
            </a:ln>
            <a:effectLst/>
            <a:scene3d>
              <a:camera prst="orthographicFront">
                <a:rot lat="0" lon="0" rev="0"/>
              </a:camera>
              <a:lightRig rig="contrasting" dir="t">
                <a:rot lat="0" lon="0" rev="1500000"/>
              </a:lightRig>
            </a:scene3d>
            <a:sp3d>
              <a:bevelT w="44450" h="69850"/>
            </a:sp3d>
          </p:spPr>
          <p:style>
            <a:lnRef idx="1">
              <a:schemeClr val="accent2"/>
            </a:lnRef>
            <a:fillRef idx="3">
              <a:schemeClr val="accent2"/>
            </a:fillRef>
            <a:effectRef idx="2">
              <a:schemeClr val="accent2"/>
            </a:effectRef>
            <a:fontRef idx="minor">
              <a:schemeClr val="lt1"/>
            </a:fontRef>
          </p:style>
          <p:txBody>
            <a:bodyPr anchor="ctr"/>
            <a:lstStyle/>
            <a:p>
              <a:pPr algn="ctr" defTabSz="1632735">
                <a:defRPr/>
              </a:pPr>
              <a:endParaRPr lang="en-US" dirty="0">
                <a:solidFill>
                  <a:prstClr val="black"/>
                </a:solidFill>
                <a:latin typeface="Arial" pitchFamily="34" charset="0"/>
                <a:cs typeface="Arial" pitchFamily="34" charset="0"/>
              </a:endParaRPr>
            </a:p>
          </p:txBody>
        </p:sp>
        <p:sp>
          <p:nvSpPr>
            <p:cNvPr id="40" name="Oval 84"/>
            <p:cNvSpPr/>
            <p:nvPr/>
          </p:nvSpPr>
          <p:spPr>
            <a:xfrm>
              <a:off x="5484130" y="2913213"/>
              <a:ext cx="1253454" cy="1253453"/>
            </a:xfrm>
            <a:prstGeom prst="ellipse">
              <a:avLst/>
            </a:prstGeom>
            <a:solidFill>
              <a:schemeClr val="tx1">
                <a:lumMod val="95000"/>
                <a:lumOff val="5000"/>
              </a:schemeClr>
            </a:solidFill>
            <a:ln>
              <a:noFill/>
            </a:ln>
            <a:effectLst/>
            <a:scene3d>
              <a:camera prst="orthographicFront">
                <a:rot lat="0" lon="0" rev="0"/>
              </a:camera>
              <a:lightRig rig="contrasting" dir="t">
                <a:rot lat="0" lon="0" rev="1500000"/>
              </a:lightRig>
            </a:scene3d>
            <a:sp3d/>
          </p:spPr>
          <p:style>
            <a:lnRef idx="1">
              <a:schemeClr val="accent2"/>
            </a:lnRef>
            <a:fillRef idx="3">
              <a:schemeClr val="accent2"/>
            </a:fillRef>
            <a:effectRef idx="2">
              <a:schemeClr val="accent2"/>
            </a:effectRef>
            <a:fontRef idx="minor">
              <a:schemeClr val="lt1"/>
            </a:fontRef>
          </p:style>
          <p:txBody>
            <a:bodyPr anchor="ctr"/>
            <a:lstStyle/>
            <a:p>
              <a:pPr algn="ctr" defTabSz="1632735">
                <a:defRPr/>
              </a:pPr>
              <a:endParaRPr lang="en-US" dirty="0">
                <a:solidFill>
                  <a:prstClr val="black"/>
                </a:solidFill>
                <a:latin typeface="Arial" pitchFamily="34" charset="0"/>
                <a:cs typeface="Arial" pitchFamily="34" charset="0"/>
              </a:endParaRPr>
            </a:p>
          </p:txBody>
        </p:sp>
        <p:sp>
          <p:nvSpPr>
            <p:cNvPr id="41" name="Oval 85"/>
            <p:cNvSpPr/>
            <p:nvPr/>
          </p:nvSpPr>
          <p:spPr>
            <a:xfrm>
              <a:off x="5972471" y="2235200"/>
              <a:ext cx="1530226" cy="1530226"/>
            </a:xfrm>
            <a:prstGeom prst="ellipse">
              <a:avLst/>
            </a:prstGeom>
            <a:solidFill>
              <a:schemeClr val="tx1">
                <a:lumMod val="75000"/>
                <a:lumOff val="25000"/>
              </a:schemeClr>
            </a:solidFill>
            <a:ln>
              <a:noFill/>
            </a:ln>
            <a:effectLst/>
            <a:scene3d>
              <a:camera prst="orthographicFront">
                <a:rot lat="0" lon="0" rev="0"/>
              </a:camera>
              <a:lightRig rig="contrasting" dir="t">
                <a:rot lat="0" lon="0" rev="1500000"/>
              </a:lightRig>
            </a:scene3d>
            <a:sp3d>
              <a:bevelT w="31750" h="69850"/>
            </a:sp3d>
          </p:spPr>
          <p:style>
            <a:lnRef idx="1">
              <a:schemeClr val="accent2"/>
            </a:lnRef>
            <a:fillRef idx="3">
              <a:schemeClr val="accent2"/>
            </a:fillRef>
            <a:effectRef idx="2">
              <a:schemeClr val="accent2"/>
            </a:effectRef>
            <a:fontRef idx="minor">
              <a:schemeClr val="lt1"/>
            </a:fontRef>
          </p:style>
          <p:txBody>
            <a:bodyPr anchor="ctr"/>
            <a:lstStyle/>
            <a:p>
              <a:pPr algn="ctr" defTabSz="1632735">
                <a:defRPr/>
              </a:pPr>
              <a:endParaRPr lang="en-US" dirty="0">
                <a:solidFill>
                  <a:prstClr val="black"/>
                </a:solidFill>
                <a:latin typeface="Arial" pitchFamily="34" charset="0"/>
                <a:cs typeface="Arial" pitchFamily="34" charset="0"/>
              </a:endParaRPr>
            </a:p>
          </p:txBody>
        </p:sp>
      </p:grpSp>
      <p:grpSp>
        <p:nvGrpSpPr>
          <p:cNvPr id="6" name="Group 55"/>
          <p:cNvGrpSpPr/>
          <p:nvPr/>
        </p:nvGrpSpPr>
        <p:grpSpPr>
          <a:xfrm rot="21356622">
            <a:off x="4182179" y="7667299"/>
            <a:ext cx="369570" cy="280036"/>
            <a:chOff x="4917745" y="2235200"/>
            <a:chExt cx="2584952" cy="2489199"/>
          </a:xfrm>
          <a:effectLst>
            <a:outerShdw blurRad="50800" dist="25400" dir="8100000" algn="tr" rotWithShape="0">
              <a:prstClr val="black">
                <a:alpha val="45000"/>
              </a:prstClr>
            </a:outerShdw>
          </a:effectLst>
        </p:grpSpPr>
        <p:sp>
          <p:nvSpPr>
            <p:cNvPr id="43" name="Oval 56"/>
            <p:cNvSpPr/>
            <p:nvPr/>
          </p:nvSpPr>
          <p:spPr>
            <a:xfrm>
              <a:off x="4917745" y="2429067"/>
              <a:ext cx="2295331" cy="2295332"/>
            </a:xfrm>
            <a:prstGeom prst="ellipse">
              <a:avLst/>
            </a:prstGeom>
            <a:solidFill>
              <a:srgbClr val="EBE600"/>
            </a:solidFill>
            <a:ln>
              <a:noFill/>
            </a:ln>
            <a:effectLst/>
            <a:scene3d>
              <a:camera prst="orthographicFront">
                <a:rot lat="0" lon="0" rev="0"/>
              </a:camera>
              <a:lightRig rig="contrasting" dir="t">
                <a:rot lat="0" lon="0" rev="1500000"/>
              </a:lightRig>
            </a:scene3d>
            <a:sp3d>
              <a:bevelT w="44450" h="69850"/>
            </a:sp3d>
          </p:spPr>
          <p:style>
            <a:lnRef idx="1">
              <a:schemeClr val="accent2"/>
            </a:lnRef>
            <a:fillRef idx="3">
              <a:schemeClr val="accent2"/>
            </a:fillRef>
            <a:effectRef idx="2">
              <a:schemeClr val="accent2"/>
            </a:effectRef>
            <a:fontRef idx="minor">
              <a:schemeClr val="lt1"/>
            </a:fontRef>
          </p:style>
          <p:txBody>
            <a:bodyPr anchor="ctr"/>
            <a:lstStyle/>
            <a:p>
              <a:pPr algn="ctr" defTabSz="1632735">
                <a:defRPr/>
              </a:pPr>
              <a:endParaRPr lang="en-US" dirty="0">
                <a:solidFill>
                  <a:prstClr val="black"/>
                </a:solidFill>
                <a:latin typeface="Arial" pitchFamily="34" charset="0"/>
                <a:cs typeface="Arial" pitchFamily="34" charset="0"/>
              </a:endParaRPr>
            </a:p>
          </p:txBody>
        </p:sp>
        <p:sp>
          <p:nvSpPr>
            <p:cNvPr id="44" name="Oval 57"/>
            <p:cNvSpPr/>
            <p:nvPr/>
          </p:nvSpPr>
          <p:spPr>
            <a:xfrm>
              <a:off x="5484130" y="2913213"/>
              <a:ext cx="1253454" cy="1253453"/>
            </a:xfrm>
            <a:prstGeom prst="ellipse">
              <a:avLst/>
            </a:prstGeom>
            <a:solidFill>
              <a:srgbClr val="A6A200"/>
            </a:solidFill>
            <a:ln>
              <a:noFill/>
            </a:ln>
            <a:effectLst/>
            <a:scene3d>
              <a:camera prst="orthographicFront">
                <a:rot lat="0" lon="0" rev="0"/>
              </a:camera>
              <a:lightRig rig="contrasting" dir="t">
                <a:rot lat="0" lon="0" rev="1500000"/>
              </a:lightRig>
            </a:scene3d>
            <a:sp3d/>
          </p:spPr>
          <p:style>
            <a:lnRef idx="1">
              <a:schemeClr val="accent2"/>
            </a:lnRef>
            <a:fillRef idx="3">
              <a:schemeClr val="accent2"/>
            </a:fillRef>
            <a:effectRef idx="2">
              <a:schemeClr val="accent2"/>
            </a:effectRef>
            <a:fontRef idx="minor">
              <a:schemeClr val="lt1"/>
            </a:fontRef>
          </p:style>
          <p:txBody>
            <a:bodyPr anchor="ctr"/>
            <a:lstStyle/>
            <a:p>
              <a:pPr algn="ctr" defTabSz="1632735">
                <a:defRPr/>
              </a:pPr>
              <a:endParaRPr lang="en-US" dirty="0">
                <a:solidFill>
                  <a:prstClr val="black"/>
                </a:solidFill>
                <a:latin typeface="Arial" pitchFamily="34" charset="0"/>
                <a:cs typeface="Arial" pitchFamily="34" charset="0"/>
              </a:endParaRPr>
            </a:p>
          </p:txBody>
        </p:sp>
        <p:sp>
          <p:nvSpPr>
            <p:cNvPr id="45" name="Oval 58"/>
            <p:cNvSpPr/>
            <p:nvPr/>
          </p:nvSpPr>
          <p:spPr>
            <a:xfrm>
              <a:off x="5972471" y="2235200"/>
              <a:ext cx="1530226" cy="1530226"/>
            </a:xfrm>
            <a:prstGeom prst="ellipse">
              <a:avLst/>
            </a:prstGeom>
            <a:solidFill>
              <a:srgbClr val="EBE600"/>
            </a:solidFill>
            <a:ln>
              <a:noFill/>
            </a:ln>
            <a:effectLst/>
            <a:scene3d>
              <a:camera prst="orthographicFront">
                <a:rot lat="0" lon="0" rev="0"/>
              </a:camera>
              <a:lightRig rig="contrasting" dir="t">
                <a:rot lat="0" lon="0" rev="1500000"/>
              </a:lightRig>
            </a:scene3d>
            <a:sp3d>
              <a:bevelT w="31750" h="69850"/>
            </a:sp3d>
          </p:spPr>
          <p:style>
            <a:lnRef idx="1">
              <a:schemeClr val="accent2"/>
            </a:lnRef>
            <a:fillRef idx="3">
              <a:schemeClr val="accent2"/>
            </a:fillRef>
            <a:effectRef idx="2">
              <a:schemeClr val="accent2"/>
            </a:effectRef>
            <a:fontRef idx="minor">
              <a:schemeClr val="lt1"/>
            </a:fontRef>
          </p:style>
          <p:txBody>
            <a:bodyPr anchor="ctr"/>
            <a:lstStyle/>
            <a:p>
              <a:pPr algn="ctr" defTabSz="1632735">
                <a:defRPr/>
              </a:pPr>
              <a:endParaRPr lang="en-US" dirty="0">
                <a:solidFill>
                  <a:prstClr val="black"/>
                </a:solidFill>
                <a:latin typeface="Arial" pitchFamily="34" charset="0"/>
                <a:cs typeface="Arial" pitchFamily="34" charset="0"/>
              </a:endParaRPr>
            </a:p>
          </p:txBody>
        </p:sp>
      </p:grpSp>
      <p:pic>
        <p:nvPicPr>
          <p:cNvPr id="2050" name="Picture 2" descr="D:\рабочий стол\фото центра\WhatsApp Image 2023-06-26 at 18.11.53.jpeg"/>
          <p:cNvPicPr>
            <a:picLocks noChangeAspect="1" noChangeArrowheads="1"/>
          </p:cNvPicPr>
          <p:nvPr/>
        </p:nvPicPr>
        <p:blipFill>
          <a:blip r:embed="rId2" cstate="print"/>
          <a:srcRect/>
          <a:stretch>
            <a:fillRect/>
          </a:stretch>
        </p:blipFill>
        <p:spPr bwMode="auto">
          <a:xfrm>
            <a:off x="428564" y="1857352"/>
            <a:ext cx="4143404" cy="2290481"/>
          </a:xfrm>
          <a:prstGeom prst="rect">
            <a:avLst/>
          </a:prstGeom>
          <a:noFill/>
        </p:spPr>
      </p:pic>
      <p:pic>
        <p:nvPicPr>
          <p:cNvPr id="2051" name="Picture 3" descr="D:\рабочий стол\фото центра\WhatsApp Image 2023-10-03 at 11.32.42.jpeg"/>
          <p:cNvPicPr>
            <a:picLocks noChangeAspect="1" noChangeArrowheads="1"/>
          </p:cNvPicPr>
          <p:nvPr/>
        </p:nvPicPr>
        <p:blipFill>
          <a:blip r:embed="rId3"/>
          <a:srcRect t="29808" b="22596"/>
          <a:stretch>
            <a:fillRect/>
          </a:stretch>
        </p:blipFill>
        <p:spPr bwMode="auto">
          <a:xfrm>
            <a:off x="500002" y="4357682"/>
            <a:ext cx="4052455" cy="2214578"/>
          </a:xfrm>
          <a:prstGeom prst="rect">
            <a:avLst/>
          </a:prstGeom>
          <a:noFill/>
        </p:spPr>
      </p:pic>
      <p:pic>
        <p:nvPicPr>
          <p:cNvPr id="2052" name="Picture 4" descr="D:\рабочий стол\фото центра\WhatsApp Image 2023-10-03 at 11.32.43.jpeg"/>
          <p:cNvPicPr>
            <a:picLocks noChangeAspect="1" noChangeArrowheads="1"/>
          </p:cNvPicPr>
          <p:nvPr/>
        </p:nvPicPr>
        <p:blipFill>
          <a:blip r:embed="rId4"/>
          <a:srcRect l="18166" t="21198" r="4584" b="6221"/>
          <a:stretch>
            <a:fillRect/>
          </a:stretch>
        </p:blipFill>
        <p:spPr bwMode="auto">
          <a:xfrm>
            <a:off x="4786282" y="1857352"/>
            <a:ext cx="4320430" cy="2286016"/>
          </a:xfrm>
          <a:prstGeom prst="rect">
            <a:avLst/>
          </a:prstGeom>
          <a:noFill/>
        </p:spPr>
      </p:pic>
      <p:pic>
        <p:nvPicPr>
          <p:cNvPr id="2053" name="Picture 5" descr="D:\рабочий стол\фото центра\WhatsApp Image 2023-10-03 at 11.33.42.jpeg"/>
          <p:cNvPicPr>
            <a:picLocks noChangeAspect="1" noChangeArrowheads="1"/>
          </p:cNvPicPr>
          <p:nvPr/>
        </p:nvPicPr>
        <p:blipFill>
          <a:blip r:embed="rId5"/>
          <a:srcRect l="3936" t="40783" r="11721"/>
          <a:stretch>
            <a:fillRect/>
          </a:stretch>
        </p:blipFill>
        <p:spPr bwMode="auto">
          <a:xfrm>
            <a:off x="4786282" y="4357682"/>
            <a:ext cx="4357718" cy="2171693"/>
          </a:xfrm>
          <a:prstGeom prst="rect">
            <a:avLst/>
          </a:prstGeom>
          <a:noFill/>
        </p:spPr>
      </p:pic>
      <p:pic>
        <p:nvPicPr>
          <p:cNvPr id="2054" name="Picture 6" descr="C:\Users\Priemnaya\Downloads\WhatsApp Image 2023-11-23 at 12.16.22.jpeg"/>
          <p:cNvPicPr>
            <a:picLocks noChangeAspect="1" noChangeArrowheads="1"/>
          </p:cNvPicPr>
          <p:nvPr/>
        </p:nvPicPr>
        <p:blipFill>
          <a:blip r:embed="rId6"/>
          <a:srcRect l="8008" t="28760" b="30957"/>
          <a:stretch>
            <a:fillRect/>
          </a:stretch>
        </p:blipFill>
        <p:spPr bwMode="auto">
          <a:xfrm>
            <a:off x="9358314" y="1857352"/>
            <a:ext cx="4037660" cy="2357454"/>
          </a:xfrm>
          <a:prstGeom prst="rect">
            <a:avLst/>
          </a:prstGeom>
          <a:noFill/>
        </p:spPr>
      </p:pic>
      <p:pic>
        <p:nvPicPr>
          <p:cNvPr id="2055" name="Picture 7" descr="C:\Users\Priemnaya\Downloads\WhatsApp Image 2023-10-31 at 19.04.28.jpeg"/>
          <p:cNvPicPr>
            <a:picLocks noChangeAspect="1" noChangeArrowheads="1"/>
          </p:cNvPicPr>
          <p:nvPr/>
        </p:nvPicPr>
        <p:blipFill>
          <a:blip r:embed="rId7" cstate="print"/>
          <a:srcRect t="31395" r="3197"/>
          <a:stretch>
            <a:fillRect/>
          </a:stretch>
        </p:blipFill>
        <p:spPr bwMode="auto">
          <a:xfrm>
            <a:off x="9358314" y="4357683"/>
            <a:ext cx="4071966" cy="2214578"/>
          </a:xfrm>
          <a:prstGeom prst="rect">
            <a:avLst/>
          </a:prstGeom>
          <a:noFill/>
        </p:spPr>
      </p:pic>
      <p:pic>
        <p:nvPicPr>
          <p:cNvPr id="2057" name="Picture 9" descr="D:\рабочий стол\фото центра\ІІІ кезең 2023\WhatsApp Image 2023-09-14 at 13.13.50.jpeg"/>
          <p:cNvPicPr>
            <a:picLocks noChangeAspect="1" noChangeArrowheads="1"/>
          </p:cNvPicPr>
          <p:nvPr/>
        </p:nvPicPr>
        <p:blipFill>
          <a:blip r:embed="rId8"/>
          <a:srcRect t="19375" r="20024" b="15604"/>
          <a:stretch>
            <a:fillRect/>
          </a:stretch>
        </p:blipFill>
        <p:spPr bwMode="auto">
          <a:xfrm>
            <a:off x="13858908" y="4357682"/>
            <a:ext cx="4000528" cy="2214578"/>
          </a:xfrm>
          <a:prstGeom prst="rect">
            <a:avLst/>
          </a:prstGeom>
          <a:noFill/>
        </p:spPr>
      </p:pic>
      <p:pic>
        <p:nvPicPr>
          <p:cNvPr id="51" name="Рисунок 50">
            <a:extLst>
              <a:ext uri="{FF2B5EF4-FFF2-40B4-BE49-F238E27FC236}">
                <a16:creationId xmlns="" xmlns:a16="http://schemas.microsoft.com/office/drawing/2014/main" id="{9089AEC5-4302-412D-B984-9585755E6D8E}"/>
              </a:ext>
            </a:extLst>
          </p:cNvPr>
          <p:cNvPicPr>
            <a:picLocks noChangeAspect="1"/>
          </p:cNvPicPr>
          <p:nvPr/>
        </p:nvPicPr>
        <p:blipFill>
          <a:blip r:embed="rId9" cstate="print">
            <a:extLst>
              <a:ext uri="{28A0092B-C50C-407E-A947-70E740481C1C}">
                <a14:useLocalDpi xmlns="" xmlns:a14="http://schemas.microsoft.com/office/drawing/2010/main" val="0"/>
              </a:ext>
            </a:extLst>
          </a:blip>
          <a:srcRect t="14589"/>
          <a:stretch>
            <a:fillRect/>
          </a:stretch>
        </p:blipFill>
        <p:spPr>
          <a:xfrm>
            <a:off x="13858908" y="1857352"/>
            <a:ext cx="4045193" cy="2305396"/>
          </a:xfrm>
          <a:prstGeom prst="rect">
            <a:avLst/>
          </a:prstGeom>
        </p:spPr>
      </p:pic>
    </p:spTree>
    <p:extLst>
      <p:ext uri="{BB962C8B-B14F-4D97-AF65-F5344CB8AC3E}">
        <p14:creationId xmlns="" xmlns:p14="http://schemas.microsoft.com/office/powerpoint/2010/main" val="251765982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214250" y="857220"/>
            <a:ext cx="17716624" cy="6583680"/>
          </a:xfrm>
        </p:spPr>
        <p:txBody>
          <a:bodyPr>
            <a:normAutofit/>
          </a:bodyPr>
          <a:lstStyle/>
          <a:p>
            <a:pPr algn="ctr">
              <a:buNone/>
            </a:pPr>
            <a:r>
              <a:rPr lang="kk-KZ" b="1" dirty="0" smtClean="0">
                <a:solidFill>
                  <a:schemeClr val="accent1">
                    <a:lumMod val="75000"/>
                  </a:schemeClr>
                </a:solidFill>
              </a:rPr>
              <a:t>Орталықта мемлекеттік тілді оқыту ҚАЗТЕСТ стандарты негізінде деңгейлер бойынша оқыту   бағдарламасы негізінде бейімдеп оқытылады </a:t>
            </a:r>
            <a:endParaRPr lang="ru-RU" b="1" dirty="0">
              <a:solidFill>
                <a:schemeClr val="accent1">
                  <a:lumMod val="75000"/>
                </a:schemeClr>
              </a:solidFill>
            </a:endParaRPr>
          </a:p>
        </p:txBody>
      </p:sp>
      <p:pic>
        <p:nvPicPr>
          <p:cNvPr id="33794" name="Picture 2" descr="C:\Users\User\Desktop\0азтест о0улы0.jpeg"/>
          <p:cNvPicPr>
            <a:picLocks noChangeAspect="1" noChangeArrowheads="1"/>
          </p:cNvPicPr>
          <p:nvPr/>
        </p:nvPicPr>
        <p:blipFill>
          <a:blip r:embed="rId2" cstate="print"/>
          <a:srcRect/>
          <a:stretch>
            <a:fillRect/>
          </a:stretch>
        </p:blipFill>
        <p:spPr bwMode="auto">
          <a:xfrm>
            <a:off x="500002" y="2214542"/>
            <a:ext cx="4063972" cy="491055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3795" name="Picture 3" descr="C:\Users\User\Desktop\Қазтест оқулық 2.jpeg"/>
          <p:cNvPicPr>
            <a:picLocks noChangeAspect="1" noChangeArrowheads="1"/>
          </p:cNvPicPr>
          <p:nvPr/>
        </p:nvPicPr>
        <p:blipFill>
          <a:blip r:embed="rId3" cstate="print"/>
          <a:srcRect/>
          <a:stretch>
            <a:fillRect/>
          </a:stretch>
        </p:blipFill>
        <p:spPr bwMode="auto">
          <a:xfrm>
            <a:off x="1500134" y="4143368"/>
            <a:ext cx="4026436" cy="521497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3796" name="Picture 4" descr="C:\Users\User\Desktop\қазтест 3.jpeg"/>
          <p:cNvPicPr>
            <a:picLocks noChangeAspect="1" noChangeArrowheads="1"/>
          </p:cNvPicPr>
          <p:nvPr/>
        </p:nvPicPr>
        <p:blipFill>
          <a:blip r:embed="rId4" cstate="print"/>
          <a:srcRect/>
          <a:stretch>
            <a:fillRect/>
          </a:stretch>
        </p:blipFill>
        <p:spPr bwMode="auto">
          <a:xfrm>
            <a:off x="4643406" y="2285980"/>
            <a:ext cx="3973604" cy="517925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3797" name="Picture 5" descr="C:\Users\User\Desktop\қазтест 4.jpeg"/>
          <p:cNvPicPr>
            <a:picLocks noChangeAspect="1" noChangeArrowheads="1"/>
          </p:cNvPicPr>
          <p:nvPr/>
        </p:nvPicPr>
        <p:blipFill>
          <a:blip r:embed="rId5" cstate="print"/>
          <a:srcRect/>
          <a:stretch>
            <a:fillRect/>
          </a:stretch>
        </p:blipFill>
        <p:spPr bwMode="auto">
          <a:xfrm>
            <a:off x="6000728" y="4143368"/>
            <a:ext cx="3947696" cy="542928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8" name="Picture 2"/>
          <p:cNvPicPr>
            <a:picLocks noChangeAspect="1" noChangeArrowheads="1"/>
          </p:cNvPicPr>
          <p:nvPr/>
        </p:nvPicPr>
        <p:blipFill>
          <a:blip r:embed="rId6"/>
          <a:srcRect l="39914" t="7816" r="28103" b="12490"/>
          <a:stretch>
            <a:fillRect/>
          </a:stretch>
        </p:blipFill>
        <p:spPr bwMode="auto">
          <a:xfrm>
            <a:off x="11001388" y="4143368"/>
            <a:ext cx="3824351" cy="5360276"/>
          </a:xfrm>
          <a:prstGeom prst="rect">
            <a:avLst/>
          </a:prstGeom>
          <a:noFill/>
          <a:ln w="9525">
            <a:noFill/>
            <a:miter lim="800000"/>
            <a:headEnd/>
            <a:tailEnd/>
          </a:ln>
          <a:effectLst/>
        </p:spPr>
      </p:pic>
      <p:pic>
        <p:nvPicPr>
          <p:cNvPr id="9" name="Picture 3"/>
          <p:cNvPicPr>
            <a:picLocks noChangeAspect="1" noChangeArrowheads="1"/>
          </p:cNvPicPr>
          <p:nvPr/>
        </p:nvPicPr>
        <p:blipFill>
          <a:blip r:embed="rId7"/>
          <a:srcRect l="39741" t="8123" r="28190" b="13103"/>
          <a:stretch>
            <a:fillRect/>
          </a:stretch>
        </p:blipFill>
        <p:spPr bwMode="auto">
          <a:xfrm>
            <a:off x="14073222" y="2000228"/>
            <a:ext cx="3906404" cy="5397558"/>
          </a:xfrm>
          <a:prstGeom prst="rect">
            <a:avLst/>
          </a:prstGeom>
          <a:noFill/>
          <a:ln w="9525">
            <a:noFill/>
            <a:miter lim="800000"/>
            <a:headEnd/>
            <a:tailEnd/>
          </a:ln>
          <a:effectLst/>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600</TotalTime>
  <Words>1759</Words>
  <Application>Microsoft Office PowerPoint</Application>
  <PresentationFormat>Произвольный</PresentationFormat>
  <Paragraphs>578</Paragraphs>
  <Slides>43</Slides>
  <Notes>11</Notes>
  <HiddenSlides>0</HiddenSlides>
  <MMClips>0</MMClips>
  <ScaleCrop>false</ScaleCrop>
  <HeadingPairs>
    <vt:vector size="6" baseType="variant">
      <vt:variant>
        <vt:lpstr>Использованные шрифты</vt:lpstr>
      </vt:variant>
      <vt:variant>
        <vt:i4>14</vt:i4>
      </vt:variant>
      <vt:variant>
        <vt:lpstr>Тема</vt:lpstr>
      </vt:variant>
      <vt:variant>
        <vt:i4>1</vt:i4>
      </vt:variant>
      <vt:variant>
        <vt:lpstr>Заголовки слайдов</vt:lpstr>
      </vt:variant>
      <vt:variant>
        <vt:i4>43</vt:i4>
      </vt:variant>
    </vt:vector>
  </HeadingPairs>
  <TitlesOfParts>
    <vt:vector size="58" baseType="lpstr">
      <vt:lpstr>Arial</vt:lpstr>
      <vt:lpstr>Calibri</vt:lpstr>
      <vt:lpstr>Cambria</vt:lpstr>
      <vt:lpstr>Times New Roman</vt:lpstr>
      <vt:lpstr>Libre Franklin Light</vt:lpstr>
      <vt:lpstr>Libre Baskerville</vt:lpstr>
      <vt:lpstr>Poppins Medium</vt:lpstr>
      <vt:lpstr>Poppins</vt:lpstr>
      <vt:lpstr>Kollektif</vt:lpstr>
      <vt:lpstr>Lilita One</vt:lpstr>
      <vt:lpstr>Bookman Old Style</vt:lpstr>
      <vt:lpstr>Brush Script MT</vt:lpstr>
      <vt:lpstr>Cambria Math</vt:lpstr>
      <vt:lpstr>Poppins Light</vt:lpstr>
      <vt:lpstr>Office Theme</vt:lpstr>
      <vt:lpstr>«Теміртау қаласының тілдерді дамыту орталығы» КММ  тіл саясатын жүзеге асыру жөніндегі  2023 жылдың есебі </vt:lpstr>
      <vt:lpstr>Орталық жұмысының  негізгі бағыттары</vt:lpstr>
      <vt:lpstr>Слайд 3</vt:lpstr>
      <vt:lpstr>Слайд 4</vt:lpstr>
      <vt:lpstr>Слайд 5</vt:lpstr>
      <vt:lpstr>Слайд 6</vt:lpstr>
      <vt:lpstr>Слайд 7</vt:lpstr>
      <vt:lpstr>Слайд 8</vt:lpstr>
      <vt:lpstr>Слайд 9</vt:lpstr>
      <vt:lpstr>Слайд 10</vt:lpstr>
      <vt:lpstr>Слайд 11</vt:lpstr>
      <vt:lpstr>2023 ЖЫЛЫ ҰЙЫМДАСТЫРЫЛҒАН  ІС – ШАРАЛАР</vt:lpstr>
      <vt:lpstr>Слайд 13</vt:lpstr>
      <vt:lpstr>Слайд 14</vt:lpstr>
      <vt:lpstr>Слайд 15</vt:lpstr>
      <vt:lpstr>Слайд 16</vt:lpstr>
      <vt:lpstr>Слайд 17</vt:lpstr>
      <vt:lpstr>Слайд 18</vt:lpstr>
      <vt:lpstr>Слайд 19</vt:lpstr>
      <vt:lpstr>Слайд 20</vt:lpstr>
      <vt:lpstr>Слайд 21</vt:lpstr>
      <vt:lpstr>Слайд 22</vt:lpstr>
      <vt:lpstr>Слайд 23</vt:lpstr>
      <vt:lpstr>Слайд 24</vt:lpstr>
      <vt:lpstr>Слайд 25</vt:lpstr>
      <vt:lpstr>Слайд 26</vt:lpstr>
      <vt:lpstr>Слайд 27</vt:lpstr>
      <vt:lpstr>Слайд 28</vt:lpstr>
      <vt:lpstr>Слайд 29</vt:lpstr>
      <vt:lpstr>Слайд 30</vt:lpstr>
      <vt:lpstr>Слайд 31</vt:lpstr>
      <vt:lpstr>Слайд 32</vt:lpstr>
      <vt:lpstr>Слайд 33</vt:lpstr>
      <vt:lpstr>Слайд 34</vt:lpstr>
      <vt:lpstr>Слайд 35</vt:lpstr>
      <vt:lpstr>Слайд 36</vt:lpstr>
      <vt:lpstr>Слайд 37</vt:lpstr>
      <vt:lpstr>Слайд 38</vt:lpstr>
      <vt:lpstr>“Бүгінгі ой” айдары</vt:lpstr>
      <vt:lpstr>“Оңай тіл” қысқамерзімді қазақ тілі курстары мен  сөйлесу клубында бизнес өкілдеріне латын графикасы жайлы ақпараттар беріліп отырды  </vt:lpstr>
      <vt:lpstr>Жетілдірілген жаңа әліпби жобасын таныстыру мақсатында бейнероликтер түсіріліп, әлеуметтік желіде жарияланды</vt:lpstr>
      <vt:lpstr>Слайд 42</vt:lpstr>
      <vt:lpstr>Слайд 43</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Copia de Pink Blue and Yellow Purple Cute 3D Social Media Marketing Presentation</dc:title>
  <cp:lastModifiedBy>Priemnaya</cp:lastModifiedBy>
  <cp:revision>77</cp:revision>
  <dcterms:created xsi:type="dcterms:W3CDTF">2006-08-16T00:00:00Z</dcterms:created>
  <dcterms:modified xsi:type="dcterms:W3CDTF">2024-01-16T04:41:21Z</dcterms:modified>
  <dc:identifier>DAFf_-GpdAM</dc:identifier>
</cp:coreProperties>
</file>