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81" r:id="rId5"/>
    <p:sldId id="276" r:id="rId6"/>
    <p:sldId id="265" r:id="rId7"/>
    <p:sldId id="268" r:id="rId8"/>
    <p:sldId id="261" r:id="rId9"/>
    <p:sldId id="283" r:id="rId10"/>
    <p:sldId id="266" r:id="rId11"/>
    <p:sldId id="262" r:id="rId12"/>
    <p:sldId id="275" r:id="rId13"/>
    <p:sldId id="277" r:id="rId14"/>
    <p:sldId id="270" r:id="rId15"/>
    <p:sldId id="285" r:id="rId16"/>
    <p:sldId id="280" r:id="rId17"/>
  </p:sldIdLst>
  <p:sldSz cx="12192000" cy="6858000"/>
  <p:notesSz cx="6742113" cy="98758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565"/>
    <a:srgbClr val="882C81"/>
    <a:srgbClr val="3C7847"/>
    <a:srgbClr val="009999"/>
    <a:srgbClr val="449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84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23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8C7FED-DDD4-47AD-88DE-3ACDCB997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7C192AE-0CC2-45C1-8EE1-D09CEBBFF7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FEA09F7-7071-4716-B646-9F002BBAD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FA83F30-5152-4186-9627-02DA6E94C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9D87C4C-FB9E-4B16-A69E-03DA6706C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F14F9F9-BDE5-4E0C-B01B-07427D96BD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705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93ECDB-0011-4661-ACEF-52C7F942E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78BC05A-DB83-4F32-9A97-31FF60C0DD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B389FB9-2F85-4524-A9F6-01D4CB1C9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7F361DE-39B5-4835-9FC6-D145FC109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AC822D5-3DE2-4727-BFDD-F413DC7D5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289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ACAA48D6-8736-4F0B-84F8-726BA2AED8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ECA489B-3498-4236-8B6D-5BAEAC23AF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F931BE1-1CEA-46FE-9170-83102AFE7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B1310A1-B6AF-44C9-A476-04AE97009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CDB9236-31EE-4EE2-9004-20CEB0669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974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F14E2D-C6AB-4809-B48E-2EB72D4BF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EAAE6ED-4E48-4C6E-B021-E56FA9B57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92845FB-7A12-4224-9B0A-8BC5C5D11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CD1C82D-D4F3-4842-BB8F-7B96F43F0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B6A775D-003E-4439-BF44-BF5CA4A22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051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7C8A52-A2E5-4FAF-B448-41B8F3E61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0776FD1-F8DA-4F7E-8DD4-9D77C0400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BC56007-B294-4A5C-9F12-329870841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9ABAD7B-B04A-4797-BB8C-79ECDE82C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76E1DC2-E1FF-4707-BDBF-9757F146B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618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DEBE5F-4269-43FB-B384-1C4F14D81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B1FFF85-F19A-4C61-B4EC-1C1F5C6B96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85721FC-3BC2-42AB-9B47-8C94105AAE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A089DFE-45E7-443A-BD15-FD4F38243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7047A32-F9FA-4336-8E4A-0E6D46F86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BB25E21-AAFF-4275-99E9-7536B90B7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626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CA151B-B2AB-40B3-960D-7BC92A896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91658C7-42C3-4377-B725-643F7C81D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5533BCB-7062-452A-AA08-CFD8C8ECA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113ECC7-765E-4658-9F11-6812EC089E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7980AE03-2548-4428-9128-E81BE3D682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C690424-0AD9-4119-A24F-3A2726FB6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E4F8421-062F-4A59-8E3E-B446286E3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5B6A8FCA-AB12-4E52-9C24-375C911FD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279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E20718-31EF-458B-9914-4F81CBB90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2119691-5DDF-45C8-B92B-5C64DCFF0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80D0A80-B223-42F7-B721-14C9E4412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C93750D-5CB7-43F8-9F17-97F5DFB1B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311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983931D-06A8-4481-891A-5D602BFFD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8B495A0-CFC9-449F-9E54-495370298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DD61B66-00E4-4D1F-B010-91DCA02DB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983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F5DEBF-CE14-4D2D-8845-ACA3DF785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79145D2-D17E-4F3C-9EC0-3E88DE6A1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EE8C96B-72E5-4BD2-82ED-9B984DA2E2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922B5BB-012F-47B3-818F-C04D4BB38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0BDC9C8-7810-4713-9E18-02CF6EC7B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3659722-DEF1-4874-9680-E3885E45B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583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FDEE7F-3814-469A-96CE-643B68487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C678436-6D68-4603-AAD4-926A2ED44C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4A619D1-E778-45B9-9F11-8FC3679DEF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C7176D9-6DC9-4FEA-A8F1-3E9C8BD8B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3F4C4CA-D44D-4363-89A9-0EF55F6DA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EBEADCD-5AD8-4F6B-AE63-7958F2E72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144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5E4AEC-2044-4C90-A9B0-8AB2AACA2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80CC3DB-5355-462B-B7D1-8BB0BC826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8EB7B3E-E3D4-4CDB-8A7E-7155719600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0DCE6-BE40-4993-99F0-83D8F091F62A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2B47388-CC3C-4879-B11D-4C5101403E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4C11FEA-94FA-40F5-A540-37F1A3EFE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380A2-E791-42D1-B1C5-BE8486D5949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9771783-580B-41A0-BE00-37B9A28C2A0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676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4CCD27-B628-46E5-9ACB-56130C23F9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44767" y="2124222"/>
            <a:ext cx="7847233" cy="2447777"/>
          </a:xfrm>
        </p:spPr>
        <p:txBody>
          <a:bodyPr>
            <a:normAutofit fontScale="90000"/>
          </a:bodyPr>
          <a:lstStyle/>
          <a:p>
            <a:r>
              <a:rPr lang="kk-KZ" sz="48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“Теміртау қаласы тілдерді дамыту орталығы” КММ</a:t>
            </a:r>
            <a:br>
              <a:rPr lang="kk-KZ" sz="48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kk-KZ" sz="48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2022, 2023 жылдар</a:t>
            </a:r>
            <a:endParaRPr lang="ru-RU" sz="48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79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ӘЛЕУМЕТТІК ЖЕЛІДЕГІ ЖҰМЫСТАР</a:t>
            </a:r>
            <a:endParaRPr lang="ru-RU" sz="3600" b="1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7568" y="1825625"/>
            <a:ext cx="9706232" cy="4351338"/>
          </a:xfrm>
        </p:spPr>
        <p:txBody>
          <a:bodyPr>
            <a:normAutofit/>
          </a:bodyPr>
          <a:lstStyle/>
          <a:p>
            <a:pPr algn="ctr"/>
            <a:r>
              <a:rPr lang="kk-KZ" sz="30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Ғаламтор желісінде (@tilder.temirtau) </a:t>
            </a:r>
          </a:p>
          <a:p>
            <a:pPr algn="ctr"/>
            <a:r>
              <a:rPr lang="kk-KZ" sz="30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«Bastau time» </a:t>
            </a:r>
          </a:p>
          <a:p>
            <a:pPr algn="ctr"/>
            <a:r>
              <a:rPr lang="kk-KZ" sz="30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«Салт - дәстүр сөйлейді» </a:t>
            </a:r>
          </a:p>
          <a:p>
            <a:pPr algn="ctr"/>
            <a:r>
              <a:rPr lang="kk-KZ" sz="30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«Қазақ тілін үйренейік» </a:t>
            </a:r>
          </a:p>
          <a:p>
            <a:pPr algn="ctr"/>
            <a:r>
              <a:rPr lang="kk-KZ" sz="30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«Қызықты ағылшын тілі» </a:t>
            </a:r>
          </a:p>
          <a:p>
            <a:pPr algn="ctr"/>
            <a:r>
              <a:rPr lang="kk-KZ" sz="30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«Латынша караоке» </a:t>
            </a:r>
          </a:p>
          <a:p>
            <a:pPr algn="ctr"/>
            <a:r>
              <a:rPr lang="kk-KZ" sz="30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«Оңай тіл» айдарлары бойынша қызықты, пайдалы ақпараттар жариялануы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081" y="270853"/>
            <a:ext cx="11329259" cy="182420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kk-KZ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Қысқамерзімді курстарға арналған 24 сағаттық бағдарлама, әдістемелік құралдар, көрнекі құралдар құрастырылды</a:t>
            </a:r>
            <a:endParaRPr lang="ru-RU" sz="2800" b="1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11</a:t>
            </a:fld>
            <a:endParaRPr lang="en" dirty="0"/>
          </a:p>
        </p:txBody>
      </p:sp>
      <p:pic>
        <p:nvPicPr>
          <p:cNvPr id="1026" name="Picture 2" descr="C:\Users\User\Downloads\WhatsApp Image 2022-01-21 at 11.53.57.jpeg"/>
          <p:cNvPicPr>
            <a:picLocks noChangeAspect="1" noChangeArrowheads="1"/>
          </p:cNvPicPr>
          <p:nvPr/>
        </p:nvPicPr>
        <p:blipFill>
          <a:blip r:embed="rId2" cstate="print"/>
          <a:srcRect t="3259"/>
          <a:stretch>
            <a:fillRect/>
          </a:stretch>
        </p:blipFill>
        <p:spPr bwMode="auto">
          <a:xfrm rot="16200000">
            <a:off x="4483707" y="2208263"/>
            <a:ext cx="2924602" cy="32209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9" t="1091" r="3824" b="1692"/>
          <a:stretch/>
        </p:blipFill>
        <p:spPr>
          <a:xfrm rot="16200000">
            <a:off x="8683427" y="1835978"/>
            <a:ext cx="2597546" cy="36385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2" t="4061" r="8827" b="6382"/>
          <a:stretch/>
        </p:blipFill>
        <p:spPr>
          <a:xfrm rot="16200000">
            <a:off x="858605" y="3073307"/>
            <a:ext cx="2466156" cy="350526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025993"/>
              </p:ext>
            </p:extLst>
          </p:nvPr>
        </p:nvGraphicFramePr>
        <p:xfrm>
          <a:off x="2493108" y="1592334"/>
          <a:ext cx="8332735" cy="4613081"/>
        </p:xfrm>
        <a:graphic>
          <a:graphicData uri="http://schemas.openxmlformats.org/drawingml/2006/table">
            <a:tbl>
              <a:tblPr firstRow="1" firstCol="1" lastRow="1" bandRow="1" bandCol="1">
                <a:tableStyleId>{5C22544A-7EE6-4342-B048-85BDC9FD1C3A}</a:tableStyleId>
              </a:tblPr>
              <a:tblGrid>
                <a:gridCol w="545596"/>
                <a:gridCol w="5790513"/>
                <a:gridCol w="1996626"/>
              </a:tblGrid>
              <a:tr h="9057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№</a:t>
                      </a:r>
                      <a:endParaRPr lang="ru-RU" sz="2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атауы</a:t>
                      </a:r>
                      <a:endParaRPr lang="ru-RU" sz="2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қаржы</a:t>
                      </a:r>
                      <a:endParaRPr lang="ru-RU" sz="2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2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01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ru-RU" sz="2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kk-KZ" sz="2400" b="1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Еңбекақы</a:t>
                      </a:r>
                      <a:r>
                        <a:rPr lang="kk-KZ" sz="2400" b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мен салықтар</a:t>
                      </a:r>
                      <a:endParaRPr lang="ru-RU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kk-KZ" sz="2400" b="1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35127,0</a:t>
                      </a:r>
                      <a:endParaRPr lang="ru-RU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</a:tr>
              <a:tr h="9012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ru-RU" sz="2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kk-KZ" sz="2400" b="1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Іс шаралар</a:t>
                      </a:r>
                      <a:endParaRPr lang="ru-RU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2400" b="1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1621,0</a:t>
                      </a:r>
                      <a:endParaRPr lang="ru-RU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165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ru-RU" sz="24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«Оңай тіл» жобасы </a:t>
                      </a:r>
                      <a:endParaRPr lang="ru-RU" sz="2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14132,0</a:t>
                      </a:r>
                      <a:endParaRPr lang="ru-RU" sz="2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165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/>
                        </a:rPr>
                        <a:t>4</a:t>
                      </a:r>
                      <a:endParaRPr lang="ru-RU" sz="2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/>
                        </a:rPr>
                        <a:t>Кондиционерлер </a:t>
                      </a:r>
                      <a:endParaRPr lang="ru-RU" sz="2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/>
                        </a:rPr>
                        <a:t>570,0</a:t>
                      </a:r>
                      <a:endParaRPr lang="ru-RU" sz="2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28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r>
                        <a:rPr lang="kk-KZ" sz="2400" b="1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  <a:endParaRPr lang="ru-RU" sz="2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Барлығы </a:t>
                      </a:r>
                      <a:endParaRPr lang="ru-RU" sz="2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53438,0</a:t>
                      </a:r>
                      <a:endParaRPr lang="ru-RU" sz="2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082142" y="574907"/>
            <a:ext cx="72988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“ТЕМІРТАУ ҚАЛАСЫ ТІЛДЕРДІ ДАМЫТУ ОРТАЛЫҒЫ” КММ</a:t>
            </a:r>
            <a:br>
              <a:rPr lang="kk-KZ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kk-KZ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202</a:t>
            </a:r>
            <a:r>
              <a:rPr lang="en-US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</a:t>
            </a:r>
            <a:r>
              <a:rPr lang="kk-KZ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ЖЫЛҒА</a:t>
            </a:r>
            <a:r>
              <a:rPr lang="en-US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kk-KZ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БӨЛІНГЕН ҚАРЖЫ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772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0225" y="0"/>
            <a:ext cx="10391775" cy="968374"/>
          </a:xfrm>
        </p:spPr>
        <p:txBody>
          <a:bodyPr>
            <a:normAutofit/>
          </a:bodyPr>
          <a:lstStyle/>
          <a:p>
            <a:pPr algn="ctr"/>
            <a:r>
              <a:rPr lang="kk-KZ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2023 ЖЫЛЫ ӨТЕТІН ІС – ШАРАЛАР ЖОСПАРЫ</a:t>
            </a:r>
            <a:endParaRPr lang="ru-RU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4930" y="1333500"/>
            <a:ext cx="11779836" cy="53990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400" b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7030A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093929"/>
              </p:ext>
            </p:extLst>
          </p:nvPr>
        </p:nvGraphicFramePr>
        <p:xfrm>
          <a:off x="2130949" y="2890959"/>
          <a:ext cx="9355185" cy="3758756"/>
        </p:xfrm>
        <a:graphic>
          <a:graphicData uri="http://schemas.openxmlformats.org/drawingml/2006/table">
            <a:tbl>
              <a:tblPr firstRow="1" firstCol="1" lastRow="1" bandRow="1" bandCol="1">
                <a:tableStyleId>{5C22544A-7EE6-4342-B048-85BDC9FD1C3A}</a:tableStyleId>
              </a:tblPr>
              <a:tblGrid>
                <a:gridCol w="514782"/>
                <a:gridCol w="5651062"/>
                <a:gridCol w="1631187"/>
                <a:gridCol w="1558154"/>
              </a:tblGrid>
              <a:tr h="527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№</a:t>
                      </a:r>
                      <a:endParaRPr lang="ru-RU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Іс - шаралар атауы</a:t>
                      </a:r>
                      <a:endParaRPr lang="ru-RU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мерзімі</a:t>
                      </a:r>
                      <a:endParaRPr lang="ru-RU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сомасы</a:t>
                      </a:r>
                      <a:endParaRPr lang="ru-RU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7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ru-RU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«Оңай тіл» жобасы – жаңашыл үдеріс нәтижесі</a:t>
                      </a:r>
                      <a:r>
                        <a:rPr lang="kk-KZ" sz="1800" b="1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»</a:t>
                      </a:r>
                      <a:r>
                        <a:rPr lang="kk-KZ" sz="1800" b="1" baseline="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әдістемелік шеберхана</a:t>
                      </a:r>
                      <a:endParaRPr lang="ru-RU" sz="18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мамыр 2023</a:t>
                      </a:r>
                      <a:endParaRPr lang="ru-RU" sz="18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750,0т</a:t>
                      </a:r>
                      <a:endParaRPr lang="ru-RU" sz="18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7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ru-RU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«Қазақ» газетіне 110 жыл» </a:t>
                      </a:r>
                      <a:r>
                        <a:rPr lang="kk-KZ" sz="1800" b="1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дөңгелек үстел</a:t>
                      </a:r>
                      <a:endParaRPr lang="ru-RU" sz="18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тамыз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kk-KZ" sz="1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2023</a:t>
                      </a:r>
                      <a:endParaRPr lang="ru-RU" sz="18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421,0</a:t>
                      </a:r>
                      <a:endParaRPr lang="ru-RU" sz="18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ru-RU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«Көкте – бұлт, жерде – желмін гулеген» Мағжан оқулары</a:t>
                      </a:r>
                      <a:endParaRPr lang="ru-RU" sz="18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қазан 2023</a:t>
                      </a:r>
                      <a:endParaRPr lang="ru-RU" sz="18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450,0</a:t>
                      </a:r>
                      <a:endParaRPr lang="ru-RU" sz="18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7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/>
                        </a:rPr>
                        <a:t>4</a:t>
                      </a:r>
                      <a:endParaRPr lang="ru-RU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«Мен мемлекеттік тілде қызмет көрсетемін»</a:t>
                      </a:r>
                      <a:r>
                        <a:rPr lang="kk-KZ" sz="1800" b="1" baseline="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шағын және орта бизнес өкілдері арасында сайыс</a:t>
                      </a:r>
                      <a:endParaRPr lang="ru-RU" sz="18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қыркүйек </a:t>
                      </a:r>
                      <a:r>
                        <a:rPr lang="kk-KZ" sz="1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2023</a:t>
                      </a:r>
                      <a:endParaRPr lang="ru-RU" sz="18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1130,0т</a:t>
                      </a:r>
                      <a:endParaRPr lang="ru-RU" sz="18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35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Барлығы </a:t>
                      </a:r>
                      <a:endParaRPr lang="ru-RU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2751,0т</a:t>
                      </a:r>
                      <a:endParaRPr lang="ru-RU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400128"/>
              </p:ext>
            </p:extLst>
          </p:nvPr>
        </p:nvGraphicFramePr>
        <p:xfrm>
          <a:off x="2211754" y="1068674"/>
          <a:ext cx="9222887" cy="1443839"/>
        </p:xfrm>
        <a:graphic>
          <a:graphicData uri="http://schemas.openxmlformats.org/drawingml/2006/table">
            <a:tbl>
              <a:tblPr firstRow="1" firstCol="1" lastRow="1" bandRow="1" bandCol="1">
                <a:tableStyleId>{69012ECD-51FC-41F1-AA8D-1B2483CD663E}</a:tableStyleId>
              </a:tblPr>
              <a:tblGrid>
                <a:gridCol w="482699"/>
                <a:gridCol w="5794905"/>
                <a:gridCol w="1510401"/>
                <a:gridCol w="1434882"/>
              </a:tblGrid>
              <a:tr h="714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</a:rPr>
                        <a:t>№</a:t>
                      </a:r>
                      <a:endParaRPr lang="ru-RU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Мемлекеттік әлеуметтік тапсырыс аясында өтілетін іс </a:t>
                      </a:r>
                      <a:r>
                        <a:rPr lang="kk-KZ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kk-KZ" sz="18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шара </a:t>
                      </a:r>
                      <a:r>
                        <a:rPr lang="kk-KZ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атауы</a:t>
                      </a:r>
                      <a:endParaRPr lang="ru-RU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мерзімі</a:t>
                      </a:r>
                      <a:endParaRPr lang="ru-RU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сомасы</a:t>
                      </a:r>
                      <a:endParaRPr lang="ru-RU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96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ru-RU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b="1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«Оңай тіл» қазақ тілі кабинеттері жобасы </a:t>
                      </a:r>
                      <a:endParaRPr lang="ru-RU" sz="1800" b="1" dirty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ақпан - желтоқсан</a:t>
                      </a:r>
                      <a:endParaRPr lang="ru-RU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14132,0т</a:t>
                      </a:r>
                      <a:endParaRPr lang="ru-RU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6856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4746" y="201840"/>
            <a:ext cx="10455729" cy="1153432"/>
          </a:xfrm>
        </p:spPr>
        <p:txBody>
          <a:bodyPr>
            <a:normAutofit/>
          </a:bodyPr>
          <a:lstStyle/>
          <a:p>
            <a:pPr algn="ctr"/>
            <a:r>
              <a:rPr lang="kk-KZ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2023 ЖЫЛҒА ТЫҢДАУШЫЛАРДЫ ҚАМТУ БОЙЫНША ЖОСПАР</a:t>
            </a:r>
            <a:endParaRPr lang="ru-RU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7300" y="1395013"/>
            <a:ext cx="9682843" cy="1666594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kk-KZ" sz="36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Қазақ тілі – 1000</a:t>
            </a:r>
          </a:p>
          <a:p>
            <a:pPr marL="0" indent="0" algn="ctr">
              <a:buNone/>
            </a:pPr>
            <a:r>
              <a:rPr lang="kk-KZ" sz="36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3 айлық курстарға 550 / Қысқамерзімді курстарға 450 </a:t>
            </a:r>
          </a:p>
          <a:p>
            <a:pPr algn="ctr"/>
            <a:r>
              <a:rPr lang="kk-KZ" sz="3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Ағылшын тілі – 300</a:t>
            </a:r>
          </a:p>
          <a:p>
            <a:pPr algn="ctr"/>
            <a:r>
              <a:rPr lang="kk-KZ" sz="36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Орыс тілі - 50</a:t>
            </a:r>
            <a:endParaRPr lang="ru-RU" sz="36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7" t="11650" r="12208"/>
          <a:stretch/>
        </p:blipFill>
        <p:spPr bwMode="auto">
          <a:xfrm>
            <a:off x="7018337" y="3101348"/>
            <a:ext cx="4822600" cy="3136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11242" y="2808171"/>
            <a:ext cx="2710137" cy="481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838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4746" y="201840"/>
            <a:ext cx="10455729" cy="750660"/>
          </a:xfrm>
        </p:spPr>
        <p:txBody>
          <a:bodyPr>
            <a:normAutofit/>
          </a:bodyPr>
          <a:lstStyle/>
          <a:p>
            <a:pPr algn="ctr"/>
            <a:r>
              <a:rPr lang="kk-KZ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2023 ЖЫЛҒА ТЫҢДАУШЫЛАРДЫ ҚАМТУ</a:t>
            </a:r>
            <a:endParaRPr lang="ru-RU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7" t="11650" r="12208"/>
          <a:stretch/>
        </p:blipFill>
        <p:spPr bwMode="auto">
          <a:xfrm>
            <a:off x="231322" y="852941"/>
            <a:ext cx="4045404" cy="263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2" r="4578" b="20669"/>
          <a:stretch/>
        </p:blipFill>
        <p:spPr bwMode="auto">
          <a:xfrm>
            <a:off x="8016649" y="3990975"/>
            <a:ext cx="4004694" cy="265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493" y="914568"/>
            <a:ext cx="3740607" cy="28054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194" y="1461766"/>
            <a:ext cx="3032831" cy="40437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22" y="3681994"/>
            <a:ext cx="4045404" cy="303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110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889316"/>
              </p:ext>
            </p:extLst>
          </p:nvPr>
        </p:nvGraphicFramePr>
        <p:xfrm>
          <a:off x="2646486" y="977833"/>
          <a:ext cx="6885353" cy="310961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919731"/>
                <a:gridCol w="1223765"/>
                <a:gridCol w="1119933"/>
                <a:gridCol w="1112790"/>
                <a:gridCol w="1509134"/>
              </a:tblGrid>
              <a:tr h="659160"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r>
                        <a:rPr lang="kk-KZ" sz="14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айлық к</a:t>
                      </a:r>
                      <a:r>
                        <a:rPr lang="kk-KZ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урс 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жоспар</a:t>
                      </a:r>
                      <a:endParaRPr lang="ru-RU" sz="14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2023 ж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 тоқсан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 тоқсан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барлығы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</a:tr>
              <a:tr h="604433"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Қазақ тілі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550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201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170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371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</a:tr>
              <a:tr h="637153"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Ағылшын тілі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300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75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85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160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</a:tr>
              <a:tr h="604433"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Орыс тілі 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50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14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34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</a:tr>
              <a:tr h="604433"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Барлығы 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900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296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269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565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47750" y="66675"/>
            <a:ext cx="106489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2023ж 1,2 - тоқсанына  </a:t>
            </a:r>
            <a:r>
              <a:rPr lang="kk-KZ" sz="16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ҚАЗАҚ</a:t>
            </a:r>
            <a:r>
              <a:rPr lang="kk-KZ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ОРЫС, АҒЫЛШЫН ТІЛДЕРІ </a:t>
            </a:r>
            <a:r>
              <a:rPr lang="kk-KZ" sz="16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КУРСЫНА, </a:t>
            </a:r>
          </a:p>
          <a:p>
            <a:pPr algn="ctr">
              <a:defRPr sz="2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kk-KZ" sz="16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ЖӘНЕ ҚАЗАҚ ТІЛІНЕН ҚЫСҚАМЕРЗІМДІ КУРСТАРҒА ҚАМТЫЛҒАНДАР КӨРСЕТКІШІ</a:t>
            </a:r>
            <a:endParaRPr lang="kk-KZ" sz="16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123617"/>
              </p:ext>
            </p:extLst>
          </p:nvPr>
        </p:nvGraphicFramePr>
        <p:xfrm>
          <a:off x="2704124" y="4454769"/>
          <a:ext cx="6713414" cy="1707283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254937"/>
                <a:gridCol w="979465"/>
                <a:gridCol w="842935"/>
                <a:gridCol w="1008647"/>
                <a:gridCol w="780026"/>
                <a:gridCol w="923702"/>
                <a:gridCol w="923702"/>
              </a:tblGrid>
              <a:tr h="719016">
                <a:tc>
                  <a:txBody>
                    <a:bodyPr/>
                    <a:lstStyle/>
                    <a:p>
                      <a:pPr algn="ctr"/>
                      <a:r>
                        <a:rPr lang="kk-KZ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Қысқа</a:t>
                      </a:r>
                    </a:p>
                    <a:p>
                      <a:pPr algn="ctr"/>
                      <a:r>
                        <a:rPr lang="kk-KZ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мерзімді</a:t>
                      </a:r>
                    </a:p>
                    <a:p>
                      <a:pPr algn="ctr"/>
                      <a:r>
                        <a:rPr lang="kk-KZ" sz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к</a:t>
                      </a:r>
                      <a:r>
                        <a:rPr lang="kk-KZ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урс </a:t>
                      </a:r>
                      <a:endParaRPr lang="ru-RU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жоспар</a:t>
                      </a:r>
                      <a:endParaRPr lang="ru-RU" sz="12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2023 ж </a:t>
                      </a:r>
                      <a:endParaRPr lang="ru-RU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ақпан</a:t>
                      </a:r>
                      <a:endParaRPr lang="ru-RU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наурыз</a:t>
                      </a:r>
                      <a:endParaRPr lang="ru-RU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сәуір</a:t>
                      </a:r>
                      <a:endParaRPr lang="ru-RU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мамыр</a:t>
                      </a:r>
                      <a:endParaRPr lang="ru-RU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бар</a:t>
                      </a:r>
                      <a:r>
                        <a:rPr lang="kk-KZ" sz="1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лығы</a:t>
                      </a:r>
                      <a:endParaRPr lang="ru-RU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</a:tr>
              <a:tr h="988267"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қазақ тілі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450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40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53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31/14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144/14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082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88D7E6-131A-4AE4-87BD-2D18672D7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-87456"/>
            <a:ext cx="10515600" cy="1325563"/>
          </a:xfrm>
        </p:spPr>
        <p:txBody>
          <a:bodyPr/>
          <a:lstStyle/>
          <a:p>
            <a:pPr algn="ctr"/>
            <a:r>
              <a:rPr lang="kk-KZ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Орталықтың мақсаты: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xmlns="" id="{D9F9E102-3E08-44E4-BAED-73BD6387C7B3}"/>
              </a:ext>
            </a:extLst>
          </p:cNvPr>
          <p:cNvGrpSpPr>
            <a:grpSpLocks/>
          </p:cNvGrpSpPr>
          <p:nvPr/>
        </p:nvGrpSpPr>
        <p:grpSpPr bwMode="auto">
          <a:xfrm>
            <a:off x="2678491" y="1548252"/>
            <a:ext cx="9036054" cy="830263"/>
            <a:chOff x="1248" y="2030"/>
            <a:chExt cx="5692" cy="523"/>
          </a:xfrm>
        </p:grpSpPr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xmlns="" id="{39A8232F-167E-4A3E-B36B-106D7D30758B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xmlns="" id="{CFAFEEC9-36BE-4668-B5D9-93173F6B20E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79" y="2030"/>
              <a:ext cx="5161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kk-KZ" sz="2400" b="1" dirty="0" smtClean="0">
                  <a:solidFill>
                    <a:schemeClr val="accent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Теміртау қаласындағы тілдер саясатын жүзеге асыру,</a:t>
              </a:r>
            </a:p>
            <a:p>
              <a:pPr algn="l"/>
              <a:r>
                <a:rPr lang="kk-KZ" sz="2400" b="1" dirty="0" smtClean="0">
                  <a:solidFill>
                    <a:schemeClr val="accent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мемлекеттік тілді дамыту ;</a:t>
              </a:r>
              <a:endParaRPr lang="en-US" sz="24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xmlns="" id="{748FE88D-C89B-4CA5-ABC9-CB692F2F19C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4" name="Group 12">
            <a:extLst>
              <a:ext uri="{FF2B5EF4-FFF2-40B4-BE49-F238E27FC236}">
                <a16:creationId xmlns:a16="http://schemas.microsoft.com/office/drawing/2014/main" xmlns="" id="{3A8AFEEF-D65C-4FD9-8BF8-4552548D9DB2}"/>
              </a:ext>
            </a:extLst>
          </p:cNvPr>
          <p:cNvGrpSpPr>
            <a:grpSpLocks/>
          </p:cNvGrpSpPr>
          <p:nvPr/>
        </p:nvGrpSpPr>
        <p:grpSpPr bwMode="auto">
          <a:xfrm>
            <a:off x="2596243" y="2924602"/>
            <a:ext cx="9831899" cy="2308227"/>
            <a:chOff x="1248" y="2640"/>
            <a:chExt cx="5935" cy="1460"/>
          </a:xfrm>
        </p:grpSpPr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xmlns="" id="{AD2CDF3D-846B-41C4-AF7E-AC22AB4CA29E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15">
              <a:extLst>
                <a:ext uri="{FF2B5EF4-FFF2-40B4-BE49-F238E27FC236}">
                  <a16:creationId xmlns:a16="http://schemas.microsoft.com/office/drawing/2014/main" xmlns="" id="{E2681592-3054-44B2-AF30-2A47084696D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94" y="2646"/>
              <a:ext cx="5389" cy="1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kk-KZ" sz="2400" b="1" dirty="0" smtClean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Мемлекеттік тілді қоғамның барлық салаларына енгізу</a:t>
              </a:r>
            </a:p>
            <a:p>
              <a:pPr algn="l"/>
              <a:r>
                <a:rPr lang="kk-KZ" sz="2400" b="1" dirty="0" smtClean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мақсатында мемлекеттік қызметшілерге, азаматтық </a:t>
              </a:r>
            </a:p>
            <a:p>
              <a:pPr algn="l"/>
              <a:r>
                <a:rPr lang="kk-KZ" sz="2400" b="1" dirty="0" smtClean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қызметшілерге, шағын, орта бизнес өкілдеріне және </a:t>
              </a:r>
            </a:p>
            <a:p>
              <a:pPr algn="l"/>
              <a:r>
                <a:rPr lang="kk-KZ" sz="2400" b="1" dirty="0" smtClean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басқа санаттағы азаматтарға мемлекеттік тілді, </a:t>
              </a:r>
            </a:p>
            <a:p>
              <a:pPr algn="l"/>
              <a:r>
                <a:rPr lang="kk-KZ" sz="2400" b="1" dirty="0" smtClean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ағылшын, орыс тілдерін оқыту жұмыстарын жүргізу.</a:t>
              </a:r>
              <a:r>
                <a:rPr lang="kk-KZ" sz="2400" dirty="0" smtClean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</a:p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 Box 16">
              <a:extLst>
                <a:ext uri="{FF2B5EF4-FFF2-40B4-BE49-F238E27FC236}">
                  <a16:creationId xmlns:a16="http://schemas.microsoft.com/office/drawing/2014/main" xmlns="" id="{18EEEA11-46F5-45DD-B802-5F7D899F5F7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122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8070" y="365126"/>
            <a:ext cx="10455729" cy="1153432"/>
          </a:xfrm>
        </p:spPr>
        <p:txBody>
          <a:bodyPr>
            <a:normAutofit/>
          </a:bodyPr>
          <a:lstStyle/>
          <a:p>
            <a:pPr algn="ctr"/>
            <a:r>
              <a:rPr lang="kk-KZ" sz="40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2022</a:t>
            </a:r>
            <a:r>
              <a:rPr lang="kk-KZ" sz="32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ЖЫЛЫ КУРСҚА ҚАМТЫЛҒАНДАР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00200" y="1395012"/>
            <a:ext cx="10099221" cy="1729188"/>
          </a:xfrm>
        </p:spPr>
        <p:txBody>
          <a:bodyPr>
            <a:normAutofit fontScale="92500"/>
          </a:bodyPr>
          <a:lstStyle/>
          <a:p>
            <a:pPr algn="ctr"/>
            <a:r>
              <a:rPr lang="kk-KZ" sz="36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Қазақ тілі – </a:t>
            </a:r>
            <a:r>
              <a:rPr lang="kk-KZ" sz="36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500 / </a:t>
            </a:r>
            <a:r>
              <a:rPr lang="kk-KZ" sz="36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қысқамерзімді </a:t>
            </a:r>
            <a:r>
              <a:rPr lang="kk-KZ" sz="36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курстарға </a:t>
            </a:r>
            <a:r>
              <a:rPr lang="kk-KZ" sz="36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300 </a:t>
            </a:r>
          </a:p>
          <a:p>
            <a:pPr algn="ctr"/>
            <a:r>
              <a:rPr lang="kk-KZ" sz="3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Ағылшын тілі – 300</a:t>
            </a:r>
          </a:p>
          <a:p>
            <a:pPr algn="ctr"/>
            <a:r>
              <a:rPr lang="kk-KZ" sz="36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Орыс тілі - 50</a:t>
            </a:r>
            <a:endParaRPr lang="ru-RU" sz="36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967" y="3487419"/>
            <a:ext cx="4308835" cy="242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515" y="3385011"/>
            <a:ext cx="4318906" cy="2432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0675" y="0"/>
            <a:ext cx="9925049" cy="863599"/>
          </a:xfrm>
        </p:spPr>
        <p:txBody>
          <a:bodyPr>
            <a:normAutofit/>
          </a:bodyPr>
          <a:lstStyle/>
          <a:p>
            <a:pPr algn="ctr"/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2022 ЖЫЛЫ КУРСҚА ҚАМТЫЛҒАН ТЫҢДАУШЫЛАР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030" y="863599"/>
            <a:ext cx="3644289" cy="24316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91" y="762000"/>
            <a:ext cx="3681884" cy="24567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4" y="3737694"/>
            <a:ext cx="4991101" cy="27728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10"/>
          <a:stretch/>
        </p:blipFill>
        <p:spPr>
          <a:xfrm>
            <a:off x="4249711" y="834817"/>
            <a:ext cx="3844978" cy="25751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074" y="3737694"/>
            <a:ext cx="4991101" cy="277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906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01511"/>
              </p:ext>
            </p:extLst>
          </p:nvPr>
        </p:nvGraphicFramePr>
        <p:xfrm>
          <a:off x="2469662" y="1570892"/>
          <a:ext cx="8911351" cy="4833444"/>
        </p:xfrm>
        <a:graphic>
          <a:graphicData uri="http://schemas.openxmlformats.org/drawingml/2006/table">
            <a:tbl>
              <a:tblPr firstRow="1" firstCol="1" lastRow="1" bandRow="1" bandCol="1">
                <a:tableStyleId>{5C22544A-7EE6-4342-B048-85BDC9FD1C3A}</a:tableStyleId>
              </a:tblPr>
              <a:tblGrid>
                <a:gridCol w="583481"/>
                <a:gridCol w="6192600"/>
                <a:gridCol w="2135270"/>
              </a:tblGrid>
              <a:tr h="8449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№</a:t>
                      </a:r>
                      <a:endParaRPr lang="ru-RU" sz="2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атауы</a:t>
                      </a:r>
                      <a:endParaRPr lang="ru-RU" sz="2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қаржы</a:t>
                      </a:r>
                      <a:endParaRPr lang="ru-RU" sz="2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2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08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ru-RU" sz="2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kk-KZ" sz="2400" b="1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Еңбекақы</a:t>
                      </a:r>
                      <a:r>
                        <a:rPr lang="kk-KZ" sz="2400" b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мен салықтар</a:t>
                      </a:r>
                      <a:endParaRPr lang="ru-RU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29210,0</a:t>
                      </a:r>
                      <a:endParaRPr lang="ru-RU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</a:tr>
              <a:tr h="7894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ru-RU" sz="2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kk-KZ" sz="2400" b="1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Іс шаралар</a:t>
                      </a:r>
                      <a:endParaRPr lang="ru-RU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1916,0</a:t>
                      </a:r>
                      <a:endParaRPr lang="ru-RU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152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ru-RU" sz="24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«Оңай тіл» жобасы </a:t>
                      </a:r>
                      <a:endParaRPr lang="ru-RU" sz="2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6214,0</a:t>
                      </a:r>
                      <a:endParaRPr lang="ru-RU" sz="2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52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/>
                        </a:rPr>
                        <a:t>4</a:t>
                      </a:r>
                      <a:endParaRPr lang="ru-RU" sz="2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/>
                        </a:rPr>
                        <a:t>Жи</a:t>
                      </a:r>
                      <a:r>
                        <a:rPr lang="en-US" sz="2400" b="1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/>
                        </a:rPr>
                        <a:t>h</a:t>
                      </a:r>
                      <a:r>
                        <a:rPr lang="kk-KZ" sz="2400" b="1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/>
                        </a:rPr>
                        <a:t>аз </a:t>
                      </a:r>
                      <a:endParaRPr lang="ru-RU" sz="2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/>
                        </a:rPr>
                        <a:t>1146,0</a:t>
                      </a:r>
                      <a:endParaRPr lang="ru-RU" sz="2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52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/>
                        </a:rPr>
                        <a:t>5</a:t>
                      </a:r>
                      <a:endParaRPr lang="ru-RU" sz="2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/>
                        </a:rPr>
                        <a:t>Техникалық</a:t>
                      </a:r>
                      <a:r>
                        <a:rPr lang="kk-KZ" sz="2400" b="1" baseline="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/>
                        </a:rPr>
                        <a:t> құралдар</a:t>
                      </a:r>
                      <a:endParaRPr lang="ru-RU" sz="2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/>
                        </a:rPr>
                        <a:t>6028,0</a:t>
                      </a:r>
                      <a:endParaRPr lang="ru-RU" sz="2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24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r>
                        <a:rPr lang="kk-KZ" sz="2400" b="1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  <a:endParaRPr lang="ru-RU" sz="2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Барлығы </a:t>
                      </a:r>
                      <a:endParaRPr lang="ru-RU" sz="2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47610,0</a:t>
                      </a:r>
                      <a:endParaRPr lang="ru-RU" sz="2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082142" y="574907"/>
            <a:ext cx="72988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“ТЕМІРТАУ ҚАЛАСЫ ТІЛДЕРДІ ДАМЫТУ ОРТАЛЫҒЫ” КММ</a:t>
            </a:r>
            <a:br>
              <a:rPr lang="kk-KZ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kk-KZ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2022 ЖЫЛҒА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kk-KZ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БӨЛІНГЕН ҚАРЖЫ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9126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2022 ЖЫЛЫ ӨТКЕН ІС - ШАРАЛАР</a:t>
            </a:r>
            <a:endParaRPr lang="ru-RU" sz="3600" b="1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69571" y="1436914"/>
            <a:ext cx="10555194" cy="5295660"/>
          </a:xfrm>
        </p:spPr>
        <p:txBody>
          <a:bodyPr>
            <a:normAutofit/>
          </a:bodyPr>
          <a:lstStyle/>
          <a:p>
            <a:pPr algn="ctr"/>
            <a:endParaRPr lang="kk-KZ" sz="2400" b="1" dirty="0" smtClean="0">
              <a:solidFill>
                <a:srgbClr val="009999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r>
              <a:rPr lang="kk-KZ" sz="2000" b="1" dirty="0" smtClean="0">
                <a:solidFill>
                  <a:srgbClr val="00999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Сауда орындарындағы «Оңай </a:t>
            </a:r>
            <a:r>
              <a:rPr lang="kk-KZ" sz="2000" b="1" dirty="0">
                <a:solidFill>
                  <a:srgbClr val="00999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тіл</a:t>
            </a:r>
            <a:r>
              <a:rPr lang="kk-KZ" sz="2000" b="1" dirty="0" smtClean="0">
                <a:solidFill>
                  <a:srgbClr val="00999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»  қазақ тілі кабинеттерінің ашылуы</a:t>
            </a:r>
            <a:r>
              <a:rPr lang="en-US" sz="2000" b="1" dirty="0" smtClean="0">
                <a:solidFill>
                  <a:srgbClr val="00999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– 6</a:t>
            </a:r>
            <a:r>
              <a:rPr lang="kk-KZ" sz="2000" b="1" dirty="0" smtClean="0">
                <a:solidFill>
                  <a:srgbClr val="00999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214,0</a:t>
            </a:r>
            <a:endParaRPr lang="kk-KZ" sz="2000" b="1" dirty="0" smtClean="0">
              <a:solidFill>
                <a:srgbClr val="92D05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r>
              <a:rPr lang="kk-KZ" sz="2000" b="1" dirty="0" smtClean="0">
                <a:solidFill>
                  <a:srgbClr val="882C8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5 қыркүйек - ҚР Тілдер күні және ұлт ұстазы Ахмет Байтұрсынұлының туғанына 150 жыл толуына орай «Ұлтын ұлықтаған ұлы тұлға» атты әдеби-танымдық сазды кеш</a:t>
            </a:r>
            <a:r>
              <a:rPr lang="en-US" sz="2000" b="1" dirty="0" smtClean="0">
                <a:solidFill>
                  <a:srgbClr val="882C8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endParaRPr lang="ru-RU" sz="2000" b="1" dirty="0" smtClean="0">
              <a:solidFill>
                <a:srgbClr val="882C8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r>
              <a:rPr lang="kk-KZ" sz="20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«Мен мемлекеттік тілде қызмет көрсете аламын» шағын, орта бизнес өкілдеріне арналған байқау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- 1</a:t>
            </a:r>
            <a:r>
              <a:rPr lang="kk-KZ" sz="20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916,0</a:t>
            </a:r>
          </a:p>
          <a:p>
            <a:r>
              <a:rPr lang="kk-KZ" sz="2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«Асыл қазына» орталық тыңдаушылары арасындағы зияткерлік ойын</a:t>
            </a:r>
            <a:r>
              <a:rPr lang="en-US" sz="2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– 296</a:t>
            </a:r>
            <a:r>
              <a:rPr lang="kk-KZ" sz="2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</a:t>
            </a:r>
            <a:r>
              <a:rPr lang="en-US" sz="2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0</a:t>
            </a:r>
            <a:endParaRPr lang="kk-KZ" sz="2000" b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kk-KZ" sz="2000" b="1" dirty="0" smtClean="0">
                <a:solidFill>
                  <a:srgbClr val="00999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«Оңай тіл» диалог алаңы» телевизиялық бағдарлама</a:t>
            </a:r>
            <a:r>
              <a:rPr lang="en-US" sz="2000" b="1" dirty="0" smtClean="0">
                <a:solidFill>
                  <a:srgbClr val="00999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– 880</a:t>
            </a:r>
            <a:r>
              <a:rPr lang="kk-KZ" sz="2000" b="1" dirty="0" smtClean="0">
                <a:solidFill>
                  <a:srgbClr val="00999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,0</a:t>
            </a:r>
          </a:p>
          <a:p>
            <a:r>
              <a:rPr lang="kk-KZ" sz="20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«Тіл-қазына» жобасы аясындағы көшпелі </a:t>
            </a:r>
            <a:r>
              <a:rPr lang="kk-KZ" sz="2000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семинар-тренинг</a:t>
            </a:r>
            <a:r>
              <a:rPr lang="en-US" sz="2000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kk-KZ" sz="2000" b="1" dirty="0" smtClean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kk-KZ" sz="2000" b="1" dirty="0" smtClean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Жарнамалық бейне роликтер – 120,0</a:t>
            </a:r>
          </a:p>
          <a:p>
            <a:r>
              <a:rPr lang="kk-KZ" sz="2000" b="1" dirty="0" smtClean="0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Аялдамалардағы аудиожарнамалар – 290,0</a:t>
            </a:r>
          </a:p>
          <a:p>
            <a:r>
              <a:rPr lang="kk-KZ" sz="2000" b="1" dirty="0" smtClean="0">
                <a:solidFill>
                  <a:srgbClr val="FF6565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І, ІІ, ІІІ кезең бойынша салтанатты түрде сертификат</a:t>
            </a:r>
            <a:r>
              <a:rPr lang="ru-RU" sz="2000" b="1" dirty="0" smtClean="0">
                <a:solidFill>
                  <a:srgbClr val="FF6565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kk-KZ" sz="2000" b="1" dirty="0" smtClean="0">
                <a:solidFill>
                  <a:srgbClr val="FF6565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тапсыру рәсімдері</a:t>
            </a:r>
          </a:p>
          <a:p>
            <a:pPr marL="0" indent="0">
              <a:buNone/>
            </a:pPr>
            <a:endParaRPr lang="kk-KZ" sz="2000" b="1" dirty="0" smtClean="0">
              <a:solidFill>
                <a:srgbClr val="FF6565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1175" y="66640"/>
            <a:ext cx="9572624" cy="457235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kk-KZ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2022 ЖЫЛЫ ӨТКЕН ІС - ШАРАЛАР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204" t="17925" r="35024" b="49903"/>
          <a:stretch/>
        </p:blipFill>
        <p:spPr>
          <a:xfrm>
            <a:off x="9176369" y="1308086"/>
            <a:ext cx="2929316" cy="16725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3525" t="18398" r="35269" b="50609"/>
          <a:stretch/>
        </p:blipFill>
        <p:spPr>
          <a:xfrm>
            <a:off x="8659302" y="2856816"/>
            <a:ext cx="2971529" cy="16600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33937" t="18476" r="35175" b="50768"/>
          <a:stretch/>
        </p:blipFill>
        <p:spPr>
          <a:xfrm>
            <a:off x="8197232" y="4529331"/>
            <a:ext cx="2937408" cy="16452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08086"/>
            <a:ext cx="2407718" cy="16051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513" y="2856817"/>
            <a:ext cx="2526333" cy="16842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373" y="4516897"/>
            <a:ext cx="2706786" cy="1804524"/>
          </a:xfrm>
          <a:prstGeom prst="rect">
            <a:avLst/>
          </a:prstGeom>
        </p:spPr>
      </p:pic>
      <p:sp>
        <p:nvSpPr>
          <p:cNvPr id="11" name="AutoShape 2" descr="blob:https://web.whatsapp.com/6937a6b3-7462-4189-b830-9512e002302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46020" y="3904601"/>
            <a:ext cx="2171058" cy="28947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073" y="1308086"/>
            <a:ext cx="2095895" cy="27945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3520" y="614994"/>
            <a:ext cx="30521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16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«Мен мемлекеттік тілде</a:t>
            </a:r>
          </a:p>
          <a:p>
            <a:pPr algn="ctr"/>
            <a:r>
              <a:rPr lang="kk-KZ" sz="16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қызмет көрсетемін» сайысы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331545" y="617580"/>
            <a:ext cx="3028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«Асыл қазына» зияткерлік ойыны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896350" y="634231"/>
            <a:ext cx="32093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«Оңай тіл» диалог алаңы» телевизиялық бағдарламасы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207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6618" y="14131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kk-KZ" sz="3600" b="1" dirty="0" smtClean="0">
                <a:solidFill>
                  <a:srgbClr val="00999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«ОҢАЙ ТІЛ»  ҚАЗАҚ ТІЛІ КАБИНЕТТЕРІ</a:t>
            </a:r>
            <a:endParaRPr lang="kk-KZ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D:\рабочий стол\X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9922" y="1929108"/>
            <a:ext cx="3057045" cy="22927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Picture 3" descr="D:\рабочий стол\XXL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03821">
            <a:off x="7186896" y="1899354"/>
            <a:ext cx="2731460" cy="2578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6" name="Picture 2" descr="Народный банк Казахстана Расчётно-кассовое отделение, банк, просп. Мира,  71/2, Темиртау — Яндекс Карт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003" y="4582206"/>
            <a:ext cx="2936906" cy="21940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199" y="166659"/>
            <a:ext cx="9658351" cy="576292"/>
          </a:xfrm>
        </p:spPr>
        <p:txBody>
          <a:bodyPr>
            <a:normAutofit fontScale="90000"/>
          </a:bodyPr>
          <a:lstStyle/>
          <a:p>
            <a:pPr algn="ctr"/>
            <a:r>
              <a:rPr lang="kk-KZ" sz="3600" b="1" dirty="0" smtClean="0">
                <a:solidFill>
                  <a:srgbClr val="00999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«ОҢАЙ ТІЛ»  ҚАЗАҚ ТІЛІ КАБИНЕТТЕРІ</a:t>
            </a:r>
            <a:endParaRPr lang="kk-KZ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162" y="961316"/>
            <a:ext cx="3771900" cy="28289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899" y="3950150"/>
            <a:ext cx="3728471" cy="27963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" t="2845" r="2778"/>
          <a:stretch/>
        </p:blipFill>
        <p:spPr>
          <a:xfrm>
            <a:off x="6429374" y="961316"/>
            <a:ext cx="4695825" cy="27724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8" b="8750"/>
          <a:stretch/>
        </p:blipFill>
        <p:spPr>
          <a:xfrm>
            <a:off x="2667000" y="3950150"/>
            <a:ext cx="4324350" cy="279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2935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583</Words>
  <Application>Microsoft Office PowerPoint</Application>
  <PresentationFormat>Широкоэкранный</PresentationFormat>
  <Paragraphs>175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Times New Roman</vt:lpstr>
      <vt:lpstr>Тема Office</vt:lpstr>
      <vt:lpstr>“Теміртау қаласы тілдерді дамыту орталығы” КММ 2022, 2023 жылдар</vt:lpstr>
      <vt:lpstr>Орталықтың мақсаты:</vt:lpstr>
      <vt:lpstr>2022 ЖЫЛЫ КУРСҚА ҚАМТЫЛҒАНДАР</vt:lpstr>
      <vt:lpstr>2022 ЖЫЛЫ КУРСҚА ҚАМТЫЛҒАН ТЫҢДАУШЫЛАР</vt:lpstr>
      <vt:lpstr>Презентация PowerPoint</vt:lpstr>
      <vt:lpstr>2022 ЖЫЛЫ ӨТКЕН ІС - ШАРАЛАР</vt:lpstr>
      <vt:lpstr>2022 ЖЫЛЫ ӨТКЕН ІС - ШАРАЛАР</vt:lpstr>
      <vt:lpstr>«ОҢАЙ ТІЛ»  ҚАЗАҚ ТІЛІ КАБИНЕТТЕРІ</vt:lpstr>
      <vt:lpstr>«ОҢАЙ ТІЛ»  ҚАЗАҚ ТІЛІ КАБИНЕТТЕРІ</vt:lpstr>
      <vt:lpstr>ӘЛЕУМЕТТІК ЖЕЛІДЕГІ ЖҰМЫСТАР</vt:lpstr>
      <vt:lpstr>Қысқамерзімді курстарға арналған 24 сағаттық бағдарлама, әдістемелік құралдар, көрнекі құралдар құрастырылды</vt:lpstr>
      <vt:lpstr>Презентация PowerPoint</vt:lpstr>
      <vt:lpstr>2023 ЖЫЛЫ ӨТЕТІН ІС – ШАРАЛАР ЖОСПАРЫ</vt:lpstr>
      <vt:lpstr>2023 ЖЫЛҒА ТЫҢДАУШЫЛАРДЫ ҚАМТУ БОЙЫНША ЖОСПАР</vt:lpstr>
      <vt:lpstr>2023 ЖЫЛҒА ТЫҢДАУШЫЛАРДЫ ҚАМТУ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Пользователь</cp:lastModifiedBy>
  <cp:revision>53</cp:revision>
  <cp:lastPrinted>2023-05-16T12:09:05Z</cp:lastPrinted>
  <dcterms:created xsi:type="dcterms:W3CDTF">2021-07-20T13:02:37Z</dcterms:created>
  <dcterms:modified xsi:type="dcterms:W3CDTF">2023-05-16T12:09:09Z</dcterms:modified>
</cp:coreProperties>
</file>